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43F9901-532B-4872-8369-C568CF3BCDF4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3CD34C5-660F-4421-9757-3A028BEA7CF8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346454D-5C3D-47C3-9DFC-8601278C2F94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05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34C5-660F-4421-9757-3A028BEA7CF8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454D-5C3D-47C3-9DFC-8601278C2F9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568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34C5-660F-4421-9757-3A028BEA7CF8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454D-5C3D-47C3-9DFC-8601278C2F94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607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34C5-660F-4421-9757-3A028BEA7CF8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454D-5C3D-47C3-9DFC-8601278C2F94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64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34C5-660F-4421-9757-3A028BEA7CF8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454D-5C3D-47C3-9DFC-8601278C2F9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9442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34C5-660F-4421-9757-3A028BEA7CF8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454D-5C3D-47C3-9DFC-8601278C2F94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833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34C5-660F-4421-9757-3A028BEA7CF8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454D-5C3D-47C3-9DFC-8601278C2F94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971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34C5-660F-4421-9757-3A028BEA7CF8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454D-5C3D-47C3-9DFC-8601278C2F94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047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34C5-660F-4421-9757-3A028BEA7CF8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454D-5C3D-47C3-9DFC-8601278C2F94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16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34C5-660F-4421-9757-3A028BEA7CF8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454D-5C3D-47C3-9DFC-8601278C2F9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2874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34C5-660F-4421-9757-3A028BEA7CF8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454D-5C3D-47C3-9DFC-8601278C2F94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34C5-660F-4421-9757-3A028BEA7CF8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454D-5C3D-47C3-9DFC-8601278C2F9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315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34C5-660F-4421-9757-3A028BEA7CF8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454D-5C3D-47C3-9DFC-8601278C2F94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84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34C5-660F-4421-9757-3A028BEA7CF8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454D-5C3D-47C3-9DFC-8601278C2F94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79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34C5-660F-4421-9757-3A028BEA7CF8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454D-5C3D-47C3-9DFC-8601278C2F9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617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34C5-660F-4421-9757-3A028BEA7CF8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454D-5C3D-47C3-9DFC-8601278C2F94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01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34C5-660F-4421-9757-3A028BEA7CF8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454D-5C3D-47C3-9DFC-8601278C2F9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311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CD34C5-660F-4421-9757-3A028BEA7CF8}" type="datetimeFigureOut">
              <a:rPr lang="en-ID" smtClean="0"/>
              <a:t>23/11/2020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46454D-5C3D-47C3-9DFC-8601278C2F9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106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22772B-36AB-44FB-BCA2-C0B5BDCC1243}"/>
              </a:ext>
            </a:extLst>
          </p:cNvPr>
          <p:cNvSpPr txBox="1"/>
          <p:nvPr/>
        </p:nvSpPr>
        <p:spPr>
          <a:xfrm>
            <a:off x="2365332" y="2918692"/>
            <a:ext cx="74613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PENERIMAAN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PERIKATAN AUDIT LAPORAN KEUANGAN</a:t>
            </a:r>
            <a:endParaRPr lang="en-ID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952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2C396-31F2-4AFE-8877-D5D4B6AAB60A}"/>
              </a:ext>
            </a:extLst>
          </p:cNvPr>
          <p:cNvSpPr/>
          <p:nvPr/>
        </p:nvSpPr>
        <p:spPr>
          <a:xfrm>
            <a:off x="1020617" y="831412"/>
            <a:ext cx="10293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>
                <a:latin typeface="Arial" pitchFamily="34" charset="0"/>
                <a:cs typeface="Arial" pitchFamily="34" charset="0"/>
              </a:rPr>
              <a:t>Dalam hal auditor memutuskan menerima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perikatan</a:t>
            </a:r>
            <a:r>
              <a:rPr lang="id-ID" sz="3200" dirty="0">
                <a:latin typeface="Arial" pitchFamily="34" charset="0"/>
                <a:cs typeface="Arial" pitchFamily="34" charset="0"/>
              </a:rPr>
              <a:t> audit, langkah selanjutnya adalah membuat surat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perikatan</a:t>
            </a:r>
            <a:r>
              <a:rPr lang="id-ID" sz="3200" dirty="0">
                <a:latin typeface="Arial" pitchFamily="34" charset="0"/>
                <a:cs typeface="Arial" pitchFamily="34" charset="0"/>
              </a:rPr>
              <a:t> audit atau surat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penugasan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3200" dirty="0">
                <a:latin typeface="Arial" pitchFamily="34" charset="0"/>
                <a:cs typeface="Arial" pitchFamily="34" charset="0"/>
              </a:rPr>
              <a:t>audit </a:t>
            </a:r>
            <a:r>
              <a:rPr lang="id-ID" sz="3200" b="1" i="1" dirty="0">
                <a:latin typeface="Arial" pitchFamily="34" charset="0"/>
                <a:cs typeface="Arial" pitchFamily="34" charset="0"/>
              </a:rPr>
              <a:t>(engagement letter)</a:t>
            </a:r>
            <a:r>
              <a:rPr lang="id-ID" sz="3200" dirty="0">
                <a:latin typeface="Arial" pitchFamily="34" charset="0"/>
                <a:cs typeface="Arial" pitchFamily="34" charset="0"/>
              </a:rPr>
              <a:t> untuk ditandatangani oleh klien.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>
                <a:latin typeface="Arial" pitchFamily="34" charset="0"/>
                <a:cs typeface="Arial" pitchFamily="34" charset="0"/>
              </a:rPr>
              <a:t>Tujuan surat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perikatan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3200" dirty="0">
                <a:latin typeface="Arial" pitchFamily="34" charset="0"/>
                <a:cs typeface="Arial" pitchFamily="34" charset="0"/>
              </a:rPr>
              <a:t>audit adalah:</a:t>
            </a:r>
          </a:p>
          <a:p>
            <a:pPr marL="1079500" indent="-630238">
              <a:buFont typeface="Arial" panose="020B0604020202020204" pitchFamily="34" charset="0"/>
              <a:buChar char="•"/>
            </a:pPr>
            <a:r>
              <a:rPr lang="id-ID" sz="3200" dirty="0">
                <a:latin typeface="Arial" pitchFamily="34" charset="0"/>
                <a:cs typeface="Arial" pitchFamily="34" charset="0"/>
              </a:rPr>
              <a:t>Untuk memahamkan tugas dan tanggungjawab masing-masing pihak, yaitu auditor serta klien.</a:t>
            </a:r>
          </a:p>
          <a:p>
            <a:pPr marL="1079500" indent="-630238">
              <a:buFont typeface="Arial" panose="020B0604020202020204" pitchFamily="34" charset="0"/>
              <a:buChar char="•"/>
            </a:pPr>
            <a:r>
              <a:rPr lang="id-ID" sz="3200" dirty="0">
                <a:latin typeface="Arial" pitchFamily="34" charset="0"/>
                <a:cs typeface="Arial" pitchFamily="34" charset="0"/>
              </a:rPr>
              <a:t>Untuk pegangan legalitas pelaksanaan audit.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>
                <a:latin typeface="Arial" pitchFamily="34" charset="0"/>
                <a:cs typeface="Arial" pitchFamily="34" charset="0"/>
              </a:rPr>
              <a:t>Contoh surat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perikatan</a:t>
            </a:r>
            <a:r>
              <a:rPr lang="id-ID" sz="3200" dirty="0">
                <a:latin typeface="Arial" pitchFamily="34" charset="0"/>
                <a:cs typeface="Arial" pitchFamily="34" charset="0"/>
              </a:rPr>
              <a:t> audit ada di Aren </a:t>
            </a:r>
            <a:r>
              <a:rPr lang="id-ID" sz="3200" b="1" dirty="0">
                <a:latin typeface="Arial" pitchFamily="34" charset="0"/>
                <a:cs typeface="Arial" pitchFamily="34" charset="0"/>
              </a:rPr>
              <a:t>figure 8-2, halaman 232</a:t>
            </a:r>
            <a:r>
              <a:rPr lang="id-ID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23A9A-8FA4-4CAF-B6F1-93BC4ACDE46F}"/>
              </a:ext>
            </a:extLst>
          </p:cNvPr>
          <p:cNvSpPr/>
          <p:nvPr/>
        </p:nvSpPr>
        <p:spPr>
          <a:xfrm>
            <a:off x="1782618" y="0"/>
            <a:ext cx="8035637" cy="48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 PERIKATAN AUDIT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08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2C396-31F2-4AFE-8877-D5D4B6AAB60A}"/>
              </a:ext>
            </a:extLst>
          </p:cNvPr>
          <p:cNvSpPr/>
          <p:nvPr/>
        </p:nvSpPr>
        <p:spPr>
          <a:xfrm>
            <a:off x="1029854" y="674400"/>
            <a:ext cx="10293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Strategi audit 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adalah pilihan pendekatan audit untuk memastikan efektifitas pelaksanaan audit, misalnya penentuan </a:t>
            </a: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sifat, saat, dan luas audit 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sebagai pedoman dalam pengembangan rencana audit. Strategi audit audit didasarkan pada sifat dari bisnis dan industri klien serta area yang berpotensi menimbulkan salah saji material dalam laporan keuangan.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Strategi audit juga mencakup </a:t>
            </a: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pemilihan staf pelaksana audit 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serta </a:t>
            </a: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evaluasi kebutuhan tenaga ahli 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dari luar KAP.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23A9A-8FA4-4CAF-B6F1-93BC4ACDE46F}"/>
              </a:ext>
            </a:extLst>
          </p:cNvPr>
          <p:cNvSpPr/>
          <p:nvPr/>
        </p:nvSpPr>
        <p:spPr>
          <a:xfrm>
            <a:off x="1782618" y="0"/>
            <a:ext cx="8035637" cy="48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 AUDIT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01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2C396-31F2-4AFE-8877-D5D4B6AAB60A}"/>
              </a:ext>
            </a:extLst>
          </p:cNvPr>
          <p:cNvSpPr/>
          <p:nvPr/>
        </p:nvSpPr>
        <p:spPr>
          <a:xfrm>
            <a:off x="1029854" y="674400"/>
            <a:ext cx="10293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Tujuan: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 untuk mengidentifikasi serta mengukur potensi risiko salah saji material, baik yang disebabkan oleh kesalahan (error) maupun yang disebabkan oleh kecurangan (fraud).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Faktor-faktor yang mendorong pentingnya pemahaman industri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 klien:</a:t>
            </a:r>
          </a:p>
          <a:p>
            <a:pPr marL="1169988" indent="-720725">
              <a:buFont typeface="+mj-lt"/>
              <a:buAutoNum type="arabicPeriod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Perubahan kondisi ekonomi.</a:t>
            </a:r>
          </a:p>
          <a:p>
            <a:pPr marL="1169988" indent="-720725">
              <a:buFont typeface="+mj-lt"/>
              <a:buAutoNum type="arabicPeriod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Koneksi TI dengan pelanggan dan pemasok.</a:t>
            </a:r>
          </a:p>
          <a:p>
            <a:pPr marL="1169988" indent="-720725">
              <a:buFont typeface="+mj-lt"/>
              <a:buAutoNum type="arabicPeriod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Globaliasi aktifitas usaha.</a:t>
            </a:r>
          </a:p>
          <a:p>
            <a:pPr marL="1169988" indent="-720725">
              <a:buFont typeface="+mj-lt"/>
              <a:buAutoNum type="arabicPeriod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Kompleksitas akuntansi karena meningkatnya investasi SDM dan aset tak berwujud lain.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23A9A-8FA4-4CAF-B6F1-93BC4ACDE46F}"/>
              </a:ext>
            </a:extLst>
          </p:cNvPr>
          <p:cNvSpPr/>
          <p:nvPr/>
        </p:nvSpPr>
        <p:spPr>
          <a:xfrm>
            <a:off x="1764146" y="0"/>
            <a:ext cx="8377382" cy="48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MEMAHAMI INDUSTRI DAN BISNIS KLIEN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00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2C396-31F2-4AFE-8877-D5D4B6AAB60A}"/>
              </a:ext>
            </a:extLst>
          </p:cNvPr>
          <p:cNvSpPr/>
          <p:nvPr/>
        </p:nvSpPr>
        <p:spPr>
          <a:xfrm>
            <a:off x="1029854" y="600510"/>
            <a:ext cx="10293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9988" indent="-720725">
              <a:buFont typeface="+mj-lt"/>
              <a:buAutoNum type="arabicPeriod" startAt="5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Meningkatnya kompleksitas investasi pada instrumen keuangan.</a:t>
            </a:r>
          </a:p>
          <a:p>
            <a:pPr marL="1169988" indent="-720725">
              <a:buFont typeface="+mj-lt"/>
              <a:buAutoNum type="arabicPeriod" startAt="5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Keunikan praktik akuntansi, termasuk kompleksitas standar akuntansi yang berlaku pada industri tertentu.</a:t>
            </a:r>
          </a:p>
          <a:p>
            <a:pPr marL="449263" indent="-449263">
              <a:buNone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Memahami Operasi dan Proses Bisnis</a:t>
            </a:r>
          </a:p>
          <a:p>
            <a:pPr marL="1163638" lvl="1" indent="-706438">
              <a:buFont typeface="+mj-lt"/>
              <a:buAutoNum type="arabicPeriod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Observasi fasilitas dan kegiatan operasional</a:t>
            </a:r>
          </a:p>
          <a:p>
            <a:pPr marL="1163638" lvl="1" indent="-706438">
              <a:buFont typeface="+mj-lt"/>
              <a:buAutoNum type="arabicPeriod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Mengidentifikasi pihak terkait (related parties), yaitu pihak-pihak yang dapat mempengaruhi manajemen klien, terutama terhadap transaksi dengan pihak terkait.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23A9A-8FA4-4CAF-B6F1-93BC4ACDE46F}"/>
              </a:ext>
            </a:extLst>
          </p:cNvPr>
          <p:cNvSpPr/>
          <p:nvPr/>
        </p:nvSpPr>
        <p:spPr>
          <a:xfrm>
            <a:off x="1764146" y="0"/>
            <a:ext cx="8377382" cy="48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MEMAHAMI INDUSTRI DAN BISNIS KLIEN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4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2C396-31F2-4AFE-8877-D5D4B6AAB60A}"/>
              </a:ext>
            </a:extLst>
          </p:cNvPr>
          <p:cNvSpPr/>
          <p:nvPr/>
        </p:nvSpPr>
        <p:spPr>
          <a:xfrm>
            <a:off x="805873" y="951492"/>
            <a:ext cx="10293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3638" lvl="1" indent="-706438">
              <a:buFont typeface="+mj-lt"/>
              <a:buAutoNum type="arabicPeriod" startAt="3"/>
            </a:pPr>
            <a:r>
              <a:rPr lang="id-ID" sz="3200" dirty="0">
                <a:latin typeface="Arial" pitchFamily="34" charset="0"/>
                <a:cs typeface="Arial" pitchFamily="34" charset="0"/>
              </a:rPr>
              <a:t>Kode etik, yaitu standar nilai dan etika yang berlaku di bisnis klien, yang umumnya tertulis dalam pernyataan kebijakan (policy statements).</a:t>
            </a:r>
          </a:p>
          <a:p>
            <a:pPr marL="1163638" lvl="1" indent="-706438">
              <a:buFont typeface="+mj-lt"/>
              <a:buAutoNum type="arabicPeriod" startAt="3"/>
            </a:pPr>
            <a:r>
              <a:rPr lang="id-ID" sz="3200" dirty="0">
                <a:latin typeface="Arial" pitchFamily="34" charset="0"/>
                <a:cs typeface="Arial" pitchFamily="34" charset="0"/>
              </a:rPr>
              <a:t>Ringkasan rapat (minutes of meetings), yaitu ringkasan rapat resmi antara direksi dengan pemegang saham (dewan komisaris).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23A9A-8FA4-4CAF-B6F1-93BC4ACDE46F}"/>
              </a:ext>
            </a:extLst>
          </p:cNvPr>
          <p:cNvSpPr/>
          <p:nvPr/>
        </p:nvSpPr>
        <p:spPr>
          <a:xfrm>
            <a:off x="1764146" y="0"/>
            <a:ext cx="8377382" cy="48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MEMAHAMI INDUSTRI DAN BISNIS KLIEN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7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2C396-31F2-4AFE-8877-D5D4B6AAB60A}"/>
              </a:ext>
            </a:extLst>
          </p:cNvPr>
          <p:cNvSpPr/>
          <p:nvPr/>
        </p:nvSpPr>
        <p:spPr>
          <a:xfrm>
            <a:off x="805873" y="1166842"/>
            <a:ext cx="10293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id-ID" sz="3600" b="1" dirty="0">
                <a:latin typeface="Arial" pitchFamily="34" charset="0"/>
                <a:cs typeface="Arial" pitchFamily="34" charset="0"/>
              </a:rPr>
              <a:t>Tujuan dan strategi bisnis klien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id-ID" sz="3600" b="1" dirty="0">
              <a:latin typeface="Arial" pitchFamily="34" charset="0"/>
              <a:cs typeface="Arial" pitchFamily="34" charset="0"/>
            </a:endParaRPr>
          </a:p>
          <a:p>
            <a:r>
              <a:rPr lang="id-ID" sz="3600" dirty="0">
                <a:latin typeface="Arial" pitchFamily="34" charset="0"/>
                <a:cs typeface="Arial" pitchFamily="34" charset="0"/>
              </a:rPr>
              <a:t>Auditor perlu memahami tujuan dan strategi bisnis klien, terutama yang berhubungan dengan masalah:</a:t>
            </a:r>
          </a:p>
          <a:p>
            <a:pPr marL="900113" indent="-900113">
              <a:buFont typeface="+mj-lt"/>
              <a:buAutoNum type="arabicPeriod"/>
            </a:pPr>
            <a:r>
              <a:rPr lang="id-ID" sz="3600" dirty="0">
                <a:latin typeface="Arial" pitchFamily="34" charset="0"/>
                <a:cs typeface="Arial" pitchFamily="34" charset="0"/>
              </a:rPr>
              <a:t>Keandalan laporan keuangan.</a:t>
            </a:r>
          </a:p>
          <a:p>
            <a:pPr marL="900113" indent="-900113">
              <a:buFont typeface="+mj-lt"/>
              <a:buAutoNum type="arabicPeriod"/>
            </a:pPr>
            <a:r>
              <a:rPr lang="id-ID" sz="3600" dirty="0">
                <a:latin typeface="Arial" pitchFamily="34" charset="0"/>
                <a:cs typeface="Arial" pitchFamily="34" charset="0"/>
              </a:rPr>
              <a:t>Efektifitas dan efisiensi operasi</a:t>
            </a:r>
          </a:p>
          <a:p>
            <a:pPr marL="900113" indent="-900113">
              <a:buFont typeface="+mj-lt"/>
              <a:buAutoNum type="arabicPeriod"/>
            </a:pPr>
            <a:r>
              <a:rPr lang="id-ID" sz="3600" dirty="0">
                <a:latin typeface="Arial" pitchFamily="34" charset="0"/>
                <a:cs typeface="Arial" pitchFamily="34" charset="0"/>
              </a:rPr>
              <a:t>Kepatuhan terhadap hukum dan peraturan.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23A9A-8FA4-4CAF-B6F1-93BC4ACDE46F}"/>
              </a:ext>
            </a:extLst>
          </p:cNvPr>
          <p:cNvSpPr/>
          <p:nvPr/>
        </p:nvSpPr>
        <p:spPr>
          <a:xfrm>
            <a:off x="1764146" y="0"/>
            <a:ext cx="8377382" cy="48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MEMAHAMI INDUSTRI DAN BISNIS KLIEN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47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2C396-31F2-4AFE-8877-D5D4B6AAB60A}"/>
              </a:ext>
            </a:extLst>
          </p:cNvPr>
          <p:cNvSpPr/>
          <p:nvPr/>
        </p:nvSpPr>
        <p:spPr>
          <a:xfrm>
            <a:off x="805873" y="754818"/>
            <a:ext cx="102939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000" dirty="0">
                <a:latin typeface="Arial" panose="020B0604020202020204" pitchFamily="34" charset="0"/>
                <a:cs typeface="Arial" panose="020B0604020202020204" pitchFamily="34" charset="0"/>
              </a:rPr>
              <a:t>Kepentingan utama auditor adalah mampu mengungkap salah saji material dalam laporan keuangan.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000" dirty="0">
                <a:latin typeface="Arial" panose="020B0604020202020204" pitchFamily="34" charset="0"/>
                <a:cs typeface="Arial" panose="020B0604020202020204" pitchFamily="34" charset="0"/>
              </a:rPr>
              <a:t>Asesmen salah saji material adalah langkah terakhir dari empat prosedur sebagai berikut:</a:t>
            </a:r>
          </a:p>
          <a:p>
            <a:pPr marL="1079500" indent="-630238">
              <a:buFont typeface="+mj-lt"/>
              <a:buAutoNum type="arabicPeriod"/>
            </a:pPr>
            <a:r>
              <a:rPr lang="id-ID" sz="3000" dirty="0">
                <a:latin typeface="Arial" panose="020B0604020202020204" pitchFamily="34" charset="0"/>
                <a:cs typeface="Arial" panose="020B0604020202020204" pitchFamily="34" charset="0"/>
              </a:rPr>
              <a:t>Memahami bisnis dan industri</a:t>
            </a:r>
          </a:p>
          <a:p>
            <a:pPr marL="1079500" indent="-630238">
              <a:buFont typeface="+mj-lt"/>
              <a:buAutoNum type="arabicPeriod"/>
            </a:pPr>
            <a:r>
              <a:rPr lang="id-ID" sz="3000" dirty="0">
                <a:latin typeface="Arial" panose="020B0604020202020204" pitchFamily="34" charset="0"/>
                <a:cs typeface="Arial" panose="020B0604020202020204" pitchFamily="34" charset="0"/>
              </a:rPr>
              <a:t>Mengukur risiko bisnis (assess business risk)</a:t>
            </a:r>
          </a:p>
          <a:p>
            <a:pPr marL="1079500" indent="-630238">
              <a:buFont typeface="+mj-lt"/>
              <a:buAutoNum type="arabicPeriod"/>
            </a:pPr>
            <a:r>
              <a:rPr lang="id-ID" sz="3000" dirty="0">
                <a:latin typeface="Arial" panose="020B0604020202020204" pitchFamily="34" charset="0"/>
                <a:cs typeface="Arial" panose="020B0604020202020204" pitchFamily="34" charset="0"/>
              </a:rPr>
              <a:t>Memahami Sistem Pengendalian Internal (SPI), yang dirancang untuk mencegah potensi salah dan curang dalam proses bisnis.</a:t>
            </a:r>
          </a:p>
          <a:p>
            <a:pPr marL="1079500" indent="-630238">
              <a:buFont typeface="+mj-lt"/>
              <a:buAutoNum type="arabicPeriod"/>
            </a:pPr>
            <a:r>
              <a:rPr lang="id-ID" sz="3000" dirty="0">
                <a:latin typeface="Arial" panose="020B0604020202020204" pitchFamily="34" charset="0"/>
                <a:cs typeface="Arial" panose="020B0604020202020204" pitchFamily="34" charset="0"/>
              </a:rPr>
              <a:t>Mengukur risiko salah saji material dalam laporan keuangan (assess risk of material misstatements)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23A9A-8FA4-4CAF-B6F1-93BC4ACDE46F}"/>
              </a:ext>
            </a:extLst>
          </p:cNvPr>
          <p:cNvSpPr/>
          <p:nvPr/>
        </p:nvSpPr>
        <p:spPr>
          <a:xfrm>
            <a:off x="1764146" y="0"/>
            <a:ext cx="8377382" cy="48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ASESMEN SALAH SAJI MATERIAL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7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2C396-31F2-4AFE-8877-D5D4B6AAB60A}"/>
              </a:ext>
            </a:extLst>
          </p:cNvPr>
          <p:cNvSpPr/>
          <p:nvPr/>
        </p:nvSpPr>
        <p:spPr>
          <a:xfrm>
            <a:off x="805873" y="1013436"/>
            <a:ext cx="10293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Prosedur analitis diperlukan baik pada tahap perencanaan audit, pelaksanaan audit, maupun pada tahap kesimpulan audit.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Tujuan prosedur analitis adalah untuk melihat potensi salah saji dalam laporan keuangan.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Alternatif prosedur analitis:</a:t>
            </a:r>
          </a:p>
          <a:p>
            <a:pPr marL="1079500" indent="-630238">
              <a:buFont typeface="+mj-lt"/>
              <a:buAutoNum type="arabicPeriod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Analisis kemampuan dalam memenuhi kewajiban jangka pendek: cash ratio, quick ratio, current ratio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23A9A-8FA4-4CAF-B6F1-93BC4ACDE46F}"/>
              </a:ext>
            </a:extLst>
          </p:cNvPr>
          <p:cNvSpPr/>
          <p:nvPr/>
        </p:nvSpPr>
        <p:spPr>
          <a:xfrm>
            <a:off x="1764146" y="0"/>
            <a:ext cx="8377382" cy="48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PROSEDUR ANALITIS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66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2C396-31F2-4AFE-8877-D5D4B6AAB60A}"/>
              </a:ext>
            </a:extLst>
          </p:cNvPr>
          <p:cNvSpPr/>
          <p:nvPr/>
        </p:nvSpPr>
        <p:spPr>
          <a:xfrm>
            <a:off x="805873" y="828708"/>
            <a:ext cx="10293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0" indent="-630238">
              <a:buFont typeface="+mj-lt"/>
              <a:buAutoNum type="arabicPeriod" startAt="2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Analisis rasio likuiditas, misalnya: perputaran piutang, jangka waktu pelunasan piutang, perputaran persediaan, dan jangka waktu penjualan persediaan.</a:t>
            </a:r>
          </a:p>
          <a:p>
            <a:pPr marL="1079500" indent="-630238">
              <a:buFont typeface="+mj-lt"/>
              <a:buAutoNum type="arabicPeriod" startAt="2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Analisis kemampuan memenuhi kewajiban jangka panjang, misalnya: rasio utang terhadap modal, rasio total aset terhadap utang dst.</a:t>
            </a:r>
          </a:p>
          <a:p>
            <a:pPr marL="1079500" indent="-630238">
              <a:buFont typeface="+mj-lt"/>
              <a:buAutoNum type="arabicPeriod" startAt="2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Analisis profitabilitas, misalnya: persentase laba kotor, </a:t>
            </a:r>
            <a:r>
              <a:rPr lang="id-ID" sz="3200" i="1" dirty="0">
                <a:latin typeface="Arial" panose="020B0604020202020204" pitchFamily="34" charset="0"/>
                <a:cs typeface="Arial" panose="020B0604020202020204" pitchFamily="34" charset="0"/>
              </a:rPr>
              <a:t>profit margin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3200" i="1" dirty="0">
                <a:latin typeface="Arial" panose="020B0604020202020204" pitchFamily="34" charset="0"/>
                <a:cs typeface="Arial" panose="020B0604020202020204" pitchFamily="34" charset="0"/>
              </a:rPr>
              <a:t>return on assets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id-ID" sz="3200" i="1" dirty="0">
                <a:latin typeface="Arial" panose="020B0604020202020204" pitchFamily="34" charset="0"/>
                <a:cs typeface="Arial" panose="020B0604020202020204" pitchFamily="34" charset="0"/>
              </a:rPr>
              <a:t>return on common equity.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23A9A-8FA4-4CAF-B6F1-93BC4ACDE46F}"/>
              </a:ext>
            </a:extLst>
          </p:cNvPr>
          <p:cNvSpPr/>
          <p:nvPr/>
        </p:nvSpPr>
        <p:spPr>
          <a:xfrm>
            <a:off x="1764146" y="0"/>
            <a:ext cx="8377382" cy="48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PROSEDUR ANALITIS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56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2C396-31F2-4AFE-8877-D5D4B6AAB60A}"/>
              </a:ext>
            </a:extLst>
          </p:cNvPr>
          <p:cNvSpPr/>
          <p:nvPr/>
        </p:nvSpPr>
        <p:spPr>
          <a:xfrm>
            <a:off x="805873" y="828708"/>
            <a:ext cx="10293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719138">
              <a:buFont typeface="Arial" panose="020B0604020202020204" pitchFamily="34" charset="0"/>
              <a:buChar char="•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Dalam prosedur analitis, angka-angka dalam laporan keuangan, baik angka absolut maupun angka relatif, akan dibandingkan dengan angka pembanding, yang mencakup:</a:t>
            </a:r>
          </a:p>
          <a:p>
            <a:pPr marL="1349375" indent="-630238">
              <a:buFont typeface="+mj-lt"/>
              <a:buAutoNum type="arabicPeriod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Angka tahun lalu</a:t>
            </a:r>
          </a:p>
          <a:p>
            <a:pPr marL="1349375" indent="-630238">
              <a:buFont typeface="+mj-lt"/>
              <a:buAutoNum type="arabicPeriod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Angka anggaran</a:t>
            </a:r>
          </a:p>
          <a:p>
            <a:pPr marL="1349375" indent="-630238">
              <a:buFont typeface="+mj-lt"/>
              <a:buAutoNum type="arabicPeriod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Angka rata-rata industri</a:t>
            </a:r>
          </a:p>
          <a:p>
            <a:pPr marL="719138" indent="0">
              <a:buNone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Normalnya, angka-angka yang tersaji dalam laporan keuangan tidak akan berbeda jauh dengan angka pembanding.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23A9A-8FA4-4CAF-B6F1-93BC4ACDE46F}"/>
              </a:ext>
            </a:extLst>
          </p:cNvPr>
          <p:cNvSpPr/>
          <p:nvPr/>
        </p:nvSpPr>
        <p:spPr>
          <a:xfrm>
            <a:off x="1764146" y="0"/>
            <a:ext cx="8377382" cy="48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PROSEDUR ANALITIS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6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2C396-31F2-4AFE-8877-D5D4B6AAB60A}"/>
              </a:ext>
            </a:extLst>
          </p:cNvPr>
          <p:cNvSpPr/>
          <p:nvPr/>
        </p:nvSpPr>
        <p:spPr>
          <a:xfrm>
            <a:off x="1191489" y="1055684"/>
            <a:ext cx="99660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>
                <a:latin typeface="Arial" pitchFamily="34" charset="0"/>
                <a:cs typeface="Arial" pitchFamily="34" charset="0"/>
              </a:rPr>
              <a:t>Urutan proses audit laporan keuangan:</a:t>
            </a:r>
          </a:p>
          <a:p>
            <a:pPr marL="809625" indent="-809625">
              <a:buFont typeface="+mj-lt"/>
              <a:buAutoNum type="arabicPeriod"/>
            </a:pPr>
            <a:r>
              <a:rPr lang="id-ID" sz="3200" dirty="0">
                <a:latin typeface="Arial" pitchFamily="34" charset="0"/>
                <a:cs typeface="Arial" pitchFamily="34" charset="0"/>
              </a:rPr>
              <a:t>Menerima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perikatan</a:t>
            </a:r>
            <a:r>
              <a:rPr lang="id-ID" sz="3200" dirty="0">
                <a:latin typeface="Arial" pitchFamily="34" charset="0"/>
                <a:cs typeface="Arial" pitchFamily="34" charset="0"/>
              </a:rPr>
              <a:t> audit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laporan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keuangan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  <a:endParaRPr lang="id-ID" sz="3200" dirty="0">
              <a:latin typeface="Arial" pitchFamily="34" charset="0"/>
              <a:cs typeface="Arial" pitchFamily="34" charset="0"/>
            </a:endParaRPr>
          </a:p>
          <a:p>
            <a:pPr marL="809625" indent="-809625">
              <a:buFont typeface="+mj-lt"/>
              <a:buAutoNum type="arabicPeriod"/>
            </a:pPr>
            <a:r>
              <a:rPr lang="id-ID" sz="3200" dirty="0">
                <a:latin typeface="Arial" pitchFamily="34" charset="0"/>
                <a:cs typeface="Arial" pitchFamily="34" charset="0"/>
              </a:rPr>
              <a:t>Membuat perencanaan awal audit</a:t>
            </a:r>
          </a:p>
          <a:p>
            <a:pPr marL="809625" indent="-809625">
              <a:buFont typeface="+mj-lt"/>
              <a:buAutoNum type="arabicPeriod"/>
            </a:pPr>
            <a:r>
              <a:rPr lang="id-ID" sz="3200" dirty="0">
                <a:latin typeface="Arial" pitchFamily="34" charset="0"/>
                <a:cs typeface="Arial" pitchFamily="34" charset="0"/>
              </a:rPr>
              <a:t>Memahami industri dan bisnis klien</a:t>
            </a:r>
          </a:p>
          <a:p>
            <a:pPr marL="809625" indent="-809625">
              <a:buFont typeface="+mj-lt"/>
              <a:buAutoNum type="arabicPeriod"/>
            </a:pPr>
            <a:r>
              <a:rPr lang="id-ID" sz="3200" dirty="0">
                <a:latin typeface="Arial" pitchFamily="34" charset="0"/>
                <a:cs typeface="Arial" pitchFamily="34" charset="0"/>
              </a:rPr>
              <a:t>Membuat asesmen risiko bisnis klien</a:t>
            </a:r>
          </a:p>
          <a:p>
            <a:pPr marL="809625" indent="-809625">
              <a:buFont typeface="+mj-lt"/>
              <a:buAutoNum type="arabicPeriod"/>
            </a:pPr>
            <a:r>
              <a:rPr lang="id-ID" sz="3200" dirty="0">
                <a:latin typeface="Arial" pitchFamily="34" charset="0"/>
                <a:cs typeface="Arial" pitchFamily="34" charset="0"/>
              </a:rPr>
              <a:t>Melakukan prosedur analitis awal, yaitu dengan cara membandingkan elemen laporan keuangan dengan angka pembanding, misalnya angka anggaran, angka tahun lalu, atau angka industri.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23A9A-8FA4-4CAF-B6F1-93BC4ACDE46F}"/>
              </a:ext>
            </a:extLst>
          </p:cNvPr>
          <p:cNvSpPr/>
          <p:nvPr/>
        </p:nvSpPr>
        <p:spPr>
          <a:xfrm>
            <a:off x="2004292" y="0"/>
            <a:ext cx="7934036" cy="48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 AUDIT LAPORAN KEUANGAN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45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2C396-31F2-4AFE-8877-D5D4B6AAB60A}"/>
              </a:ext>
            </a:extLst>
          </p:cNvPr>
          <p:cNvSpPr/>
          <p:nvPr/>
        </p:nvSpPr>
        <p:spPr>
          <a:xfrm>
            <a:off x="805873" y="1022672"/>
            <a:ext cx="10293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indent="-803275">
              <a:buFont typeface="+mj-lt"/>
              <a:buAutoNum type="arabicPeriod"/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Rasio kas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 = (kas + surat berharga)/utang lancar</a:t>
            </a:r>
          </a:p>
          <a:p>
            <a:pPr marL="803275" indent="-803275">
              <a:buFont typeface="+mj-lt"/>
              <a:buAutoNum type="arabicPeriod"/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Quick ratio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 = (kas + surat berharga + piutang bersih) / utang lancar</a:t>
            </a:r>
          </a:p>
          <a:p>
            <a:pPr marL="803275" indent="-803275">
              <a:buFont typeface="+mj-lt"/>
              <a:buAutoNum type="arabicPeriod"/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Current ratio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 = aset lancar / utang lancar</a:t>
            </a:r>
          </a:p>
          <a:p>
            <a:pPr marL="803275" indent="-803275">
              <a:buFont typeface="+mj-lt"/>
              <a:buAutoNum type="arabicPeriod"/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Account receivable turnover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 = penjualan bersih / rata-rata total piutang</a:t>
            </a:r>
          </a:p>
          <a:p>
            <a:pPr marL="803275" indent="-803275">
              <a:buFont typeface="+mj-lt"/>
              <a:buAutoNum type="arabicPeriod"/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Perputaran persediaan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 = kos penjualan / rata-rata persediaan</a:t>
            </a:r>
          </a:p>
          <a:p>
            <a:pPr marL="719138" indent="-719138">
              <a:buFont typeface="Arial" panose="020B0604020202020204" pitchFamily="34" charset="0"/>
              <a:buChar char="•"/>
            </a:pPr>
            <a:endParaRPr 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23A9A-8FA4-4CAF-B6F1-93BC4ACDE46F}"/>
              </a:ext>
            </a:extLst>
          </p:cNvPr>
          <p:cNvSpPr/>
          <p:nvPr/>
        </p:nvSpPr>
        <p:spPr>
          <a:xfrm>
            <a:off x="1764146" y="0"/>
            <a:ext cx="8377382" cy="48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CONTOH-CONTOH RASIO KEUANGAN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31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2C396-31F2-4AFE-8877-D5D4B6AAB60A}"/>
              </a:ext>
            </a:extLst>
          </p:cNvPr>
          <p:cNvSpPr/>
          <p:nvPr/>
        </p:nvSpPr>
        <p:spPr>
          <a:xfrm>
            <a:off x="805873" y="1022672"/>
            <a:ext cx="10293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>
              <a:buFont typeface="+mj-lt"/>
              <a:buAutoNum type="arabicPeriod" startAt="6"/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Days to sell inventory (hari penjualan persediaan)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 = 365 hari / perputaran persediaan</a:t>
            </a:r>
          </a:p>
          <a:p>
            <a:pPr marL="900113" indent="-900113">
              <a:buFont typeface="+mj-lt"/>
              <a:buAutoNum type="arabicPeriod" startAt="6"/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Debt to equity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 = total utang / total ekuitas</a:t>
            </a:r>
          </a:p>
          <a:p>
            <a:pPr marL="900113" indent="-900113">
              <a:buFont typeface="+mj-lt"/>
              <a:buAutoNum type="arabicPeriod" startAt="6"/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Time interest earned 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= Laba operasi / beban bunga</a:t>
            </a:r>
          </a:p>
          <a:p>
            <a:pPr marL="900113" indent="-900113">
              <a:buFont typeface="+mj-lt"/>
              <a:buAutoNum type="arabicPeriod" startAt="6"/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Earning per share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 =  laba bersih / rata-rata saham beredar</a:t>
            </a:r>
          </a:p>
          <a:p>
            <a:pPr marL="900113" indent="-900113">
              <a:buFont typeface="+mj-lt"/>
              <a:buAutoNum type="arabicPeriod" startAt="6"/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Gross profit percent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 = laba kotor / penjualan bersih</a:t>
            </a:r>
          </a:p>
          <a:p>
            <a:pPr marL="719138" indent="-719138">
              <a:buFont typeface="Arial" panose="020B0604020202020204" pitchFamily="34" charset="0"/>
              <a:buChar char="•"/>
            </a:pPr>
            <a:endParaRPr 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23A9A-8FA4-4CAF-B6F1-93BC4ACDE46F}"/>
              </a:ext>
            </a:extLst>
          </p:cNvPr>
          <p:cNvSpPr/>
          <p:nvPr/>
        </p:nvSpPr>
        <p:spPr>
          <a:xfrm>
            <a:off x="1764146" y="0"/>
            <a:ext cx="8377382" cy="48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CONTOH-CONTOH RASIO KEUANGAN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65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2C396-31F2-4AFE-8877-D5D4B6AAB60A}"/>
              </a:ext>
            </a:extLst>
          </p:cNvPr>
          <p:cNvSpPr/>
          <p:nvPr/>
        </p:nvSpPr>
        <p:spPr>
          <a:xfrm>
            <a:off x="1237673" y="1022672"/>
            <a:ext cx="98621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>
              <a:buFont typeface="+mj-lt"/>
              <a:buAutoNum type="arabicPeriod" startAt="11"/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Profit margin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 =  laba operasi / penjualan bersih.</a:t>
            </a:r>
          </a:p>
          <a:p>
            <a:pPr marL="900113" indent="-900113">
              <a:buFont typeface="+mj-lt"/>
              <a:buAutoNum type="arabicPeriod" startAt="11"/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Return on assets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 = laba sebelum pajak / rata-rata total asset</a:t>
            </a:r>
          </a:p>
          <a:p>
            <a:pPr marL="900113" indent="-900113">
              <a:buFont typeface="+mj-lt"/>
              <a:buAutoNum type="arabicPeriod" startAt="11"/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Return on common equity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 = (laba sebelum pajak – deviden saham preferen) / rata-rata modal saham</a:t>
            </a:r>
          </a:p>
          <a:p>
            <a:pPr marL="719138" indent="-719138">
              <a:buFont typeface="Arial" panose="020B0604020202020204" pitchFamily="34" charset="0"/>
              <a:buChar char="•"/>
            </a:pPr>
            <a:endParaRPr 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23A9A-8FA4-4CAF-B6F1-93BC4ACDE46F}"/>
              </a:ext>
            </a:extLst>
          </p:cNvPr>
          <p:cNvSpPr/>
          <p:nvPr/>
        </p:nvSpPr>
        <p:spPr>
          <a:xfrm>
            <a:off x="1764146" y="0"/>
            <a:ext cx="8377382" cy="48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CONTOH-CONTOH RASIO KEUANGAN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29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66E6FF-34C7-45E1-A1D4-9DCB358B5ED6}"/>
              </a:ext>
            </a:extLst>
          </p:cNvPr>
          <p:cNvSpPr txBox="1"/>
          <p:nvPr/>
        </p:nvSpPr>
        <p:spPr>
          <a:xfrm>
            <a:off x="4211782" y="3001819"/>
            <a:ext cx="3058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9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2C396-31F2-4AFE-8877-D5D4B6AAB60A}"/>
              </a:ext>
            </a:extLst>
          </p:cNvPr>
          <p:cNvSpPr/>
          <p:nvPr/>
        </p:nvSpPr>
        <p:spPr>
          <a:xfrm>
            <a:off x="1112981" y="609601"/>
            <a:ext cx="996603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indent="-809625">
              <a:buFont typeface="+mj-lt"/>
              <a:buAutoNum type="arabicPeriod" startAt="6"/>
            </a:pPr>
            <a:r>
              <a:rPr lang="id-ID" sz="3200" dirty="0">
                <a:latin typeface="Arial" pitchFamily="34" charset="0"/>
                <a:cs typeface="Arial" pitchFamily="34" charset="0"/>
              </a:rPr>
              <a:t>Memahami Sistem Pengendalian Internal (SPI) dan mengukur risiko pengendalian.</a:t>
            </a:r>
          </a:p>
          <a:p>
            <a:pPr marL="809625" indent="-809625">
              <a:buFont typeface="+mj-lt"/>
              <a:buAutoNum type="arabicPeriod" startAt="6"/>
            </a:pPr>
            <a:r>
              <a:rPr lang="id-ID" sz="3200" dirty="0">
                <a:latin typeface="Arial" pitchFamily="34" charset="0"/>
                <a:cs typeface="Arial" pitchFamily="34" charset="0"/>
              </a:rPr>
              <a:t>Mengukur keandalan SPI serta informasi lain untuk memprediksi potensi terjadinya kecurangan (fraud) dalam proses bisnis serta dalam penyajian laporan keuangan.</a:t>
            </a:r>
          </a:p>
          <a:p>
            <a:pPr marL="809625" indent="-809625">
              <a:buFont typeface="+mj-lt"/>
              <a:buAutoNum type="arabicPeriod" startAt="6"/>
            </a:pPr>
            <a:r>
              <a:rPr lang="id-ID" sz="3200" dirty="0">
                <a:latin typeface="Arial" pitchFamily="34" charset="0"/>
                <a:cs typeface="Arial" pitchFamily="34" charset="0"/>
              </a:rPr>
              <a:t>Mengukur materialitas, risiko audit (</a:t>
            </a:r>
            <a:r>
              <a:rPr lang="id-ID" sz="3200" i="1" dirty="0">
                <a:latin typeface="Arial" pitchFamily="34" charset="0"/>
                <a:cs typeface="Arial" pitchFamily="34" charset="0"/>
              </a:rPr>
              <a:t>acceptable audit risk</a:t>
            </a:r>
            <a:r>
              <a:rPr lang="id-ID" sz="3200" dirty="0">
                <a:latin typeface="Arial" pitchFamily="34" charset="0"/>
                <a:cs typeface="Arial" pitchFamily="34" charset="0"/>
              </a:rPr>
              <a:t>), dan risiko bawaan </a:t>
            </a:r>
            <a:r>
              <a:rPr lang="id-ID" sz="3200" i="1" dirty="0">
                <a:latin typeface="Arial" pitchFamily="34" charset="0"/>
                <a:cs typeface="Arial" pitchFamily="34" charset="0"/>
              </a:rPr>
              <a:t>(inherent risk)</a:t>
            </a:r>
            <a:endParaRPr lang="id-ID" sz="3200" dirty="0">
              <a:latin typeface="Arial" pitchFamily="34" charset="0"/>
              <a:cs typeface="Arial" pitchFamily="34" charset="0"/>
            </a:endParaRPr>
          </a:p>
          <a:p>
            <a:pPr marL="809625" indent="-809625">
              <a:buFont typeface="+mj-lt"/>
              <a:buAutoNum type="arabicPeriod" startAt="6"/>
            </a:pPr>
            <a:r>
              <a:rPr lang="id-ID" sz="3200" dirty="0">
                <a:latin typeface="Arial" pitchFamily="34" charset="0"/>
                <a:cs typeface="Arial" pitchFamily="34" charset="0"/>
              </a:rPr>
              <a:t>Mengembangkan strategi audit dan program audit.</a:t>
            </a:r>
          </a:p>
          <a:p>
            <a:pPr marL="457200" indent="-457200">
              <a:buNone/>
            </a:pPr>
            <a:r>
              <a:rPr lang="id-ID" sz="3200" dirty="0">
                <a:latin typeface="Arial" pitchFamily="34" charset="0"/>
                <a:cs typeface="Arial" pitchFamily="34" charset="0"/>
              </a:rPr>
              <a:t>	    Lihat figure 8-1 Aren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23A9A-8FA4-4CAF-B6F1-93BC4ACDE46F}"/>
              </a:ext>
            </a:extLst>
          </p:cNvPr>
          <p:cNvSpPr/>
          <p:nvPr/>
        </p:nvSpPr>
        <p:spPr>
          <a:xfrm>
            <a:off x="1667163" y="0"/>
            <a:ext cx="8160328" cy="48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 AUDIT LAPORAN KEUANGAN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6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2C396-31F2-4AFE-8877-D5D4B6AAB60A}"/>
              </a:ext>
            </a:extLst>
          </p:cNvPr>
          <p:cNvSpPr/>
          <p:nvPr/>
        </p:nvSpPr>
        <p:spPr>
          <a:xfrm>
            <a:off x="1020617" y="979056"/>
            <a:ext cx="99660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d-ID" sz="3200" b="1" u="sng" dirty="0">
                <a:latin typeface="Arial" pitchFamily="34" charset="0"/>
                <a:cs typeface="Arial" pitchFamily="34" charset="0"/>
              </a:rPr>
              <a:t>Keterangan: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b="1" i="1" dirty="0">
                <a:latin typeface="Arial" pitchFamily="34" charset="0"/>
                <a:cs typeface="Arial" pitchFamily="34" charset="0"/>
              </a:rPr>
              <a:t>Materialitas </a:t>
            </a:r>
            <a:r>
              <a:rPr lang="id-ID" sz="3200" dirty="0">
                <a:latin typeface="Arial" pitchFamily="34" charset="0"/>
                <a:cs typeface="Arial" pitchFamily="34" charset="0"/>
              </a:rPr>
              <a:t>adalah batas tentang kriteria salah saji material dalam laporan keungan. Salah material adalah salah saji yang diprediksi berpengaruh signifikan terhadap pengguna laporan keuangan.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id-ID" sz="3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b="1" i="1" dirty="0">
                <a:latin typeface="Arial" pitchFamily="34" charset="0"/>
                <a:cs typeface="Arial" pitchFamily="34" charset="0"/>
              </a:rPr>
              <a:t>Control risk </a:t>
            </a:r>
            <a:r>
              <a:rPr lang="id-ID" sz="3200" b="1" dirty="0">
                <a:latin typeface="Arial" pitchFamily="34" charset="0"/>
                <a:cs typeface="Arial" pitchFamily="34" charset="0"/>
              </a:rPr>
              <a:t>(risiko pengendalian)</a:t>
            </a:r>
            <a:r>
              <a:rPr lang="id-ID" sz="32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id-ID" sz="3200" dirty="0">
                <a:latin typeface="Arial" pitchFamily="34" charset="0"/>
                <a:cs typeface="Arial" pitchFamily="34" charset="0"/>
              </a:rPr>
              <a:t>adalah risiko Sistem Pengendalian Internal (SPI) tidak mampu mencegah salah saji dengan segera.</a:t>
            </a:r>
            <a:endParaRPr lang="id-ID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23A9A-8FA4-4CAF-B6F1-93BC4ACDE46F}"/>
              </a:ext>
            </a:extLst>
          </p:cNvPr>
          <p:cNvSpPr/>
          <p:nvPr/>
        </p:nvSpPr>
        <p:spPr>
          <a:xfrm>
            <a:off x="1782618" y="0"/>
            <a:ext cx="8035637" cy="48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 AUDIT LAPORAN KEUANGAN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4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2C396-31F2-4AFE-8877-D5D4B6AAB60A}"/>
              </a:ext>
            </a:extLst>
          </p:cNvPr>
          <p:cNvSpPr/>
          <p:nvPr/>
        </p:nvSpPr>
        <p:spPr>
          <a:xfrm>
            <a:off x="1020617" y="979056"/>
            <a:ext cx="99660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b="1" i="1" dirty="0">
                <a:latin typeface="Arial" panose="020B0604020202020204" pitchFamily="34" charset="0"/>
                <a:cs typeface="Arial" pitchFamily="34" charset="0"/>
              </a:rPr>
              <a:t>Inherent risk </a:t>
            </a:r>
            <a:r>
              <a:rPr lang="id-ID" sz="3200" b="1" dirty="0">
                <a:latin typeface="Arial" panose="020B0604020202020204" pitchFamily="34" charset="0"/>
                <a:cs typeface="Arial" pitchFamily="34" charset="0"/>
              </a:rPr>
              <a:t>(risiko bawaan)</a:t>
            </a:r>
            <a:r>
              <a:rPr lang="id-ID" sz="3200" b="1" i="1" dirty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id-ID" sz="3200" dirty="0">
                <a:latin typeface="Arial" panose="020B0604020202020204" pitchFamily="34" charset="0"/>
                <a:cs typeface="Arial" pitchFamily="34" charset="0"/>
              </a:rPr>
              <a:t>adalah risiko salah saji dalam laporan keuangan yang tidak disebabkan oleh faktor SPI, malainkan disebabkan oleh faktor-faktor lain di luar SPI.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Acceptable audit risk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 adalah tingkat risiko audit yang diambil oleh auditor dalam melaksanakan audit laporan keuangan. Ukuran risiko audit ditentukan berdasarkan pertimbangan profesional auditor, berdasarkan hasil asesmen atas kualitas SPI.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23A9A-8FA4-4CAF-B6F1-93BC4ACDE46F}"/>
              </a:ext>
            </a:extLst>
          </p:cNvPr>
          <p:cNvSpPr/>
          <p:nvPr/>
        </p:nvSpPr>
        <p:spPr>
          <a:xfrm>
            <a:off x="1782618" y="0"/>
            <a:ext cx="8035637" cy="48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 AUDIT LAPORAN KEUANGAN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9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2C396-31F2-4AFE-8877-D5D4B6AAB60A}"/>
              </a:ext>
            </a:extLst>
          </p:cNvPr>
          <p:cNvSpPr/>
          <p:nvPr/>
        </p:nvSpPr>
        <p:spPr>
          <a:xfrm>
            <a:off x="1020617" y="979056"/>
            <a:ext cx="99660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b="1" i="1" dirty="0">
                <a:latin typeface="Arial" pitchFamily="34" charset="0"/>
                <a:cs typeface="Arial" pitchFamily="34" charset="0"/>
              </a:rPr>
              <a:t>Acceptable audit risk </a:t>
            </a:r>
            <a:r>
              <a:rPr lang="id-ID" sz="3200" b="1" u="sng" dirty="0">
                <a:latin typeface="Arial" pitchFamily="34" charset="0"/>
                <a:cs typeface="Arial" pitchFamily="34" charset="0"/>
              </a:rPr>
              <a:t>kecil</a:t>
            </a:r>
            <a:r>
              <a:rPr lang="id-ID" sz="3200" dirty="0">
                <a:latin typeface="Arial" pitchFamily="34" charset="0"/>
                <a:cs typeface="Arial" pitchFamily="34" charset="0"/>
              </a:rPr>
              <a:t> pada saat potensi salah saji tinggi karena sistem pengendalian internal (SPI) dipandang lemah, berdasarkan hasil pemahaman dan pengujian SPI, begitu pula sebaliknya.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23A9A-8FA4-4CAF-B6F1-93BC4ACDE46F}"/>
              </a:ext>
            </a:extLst>
          </p:cNvPr>
          <p:cNvSpPr/>
          <p:nvPr/>
        </p:nvSpPr>
        <p:spPr>
          <a:xfrm>
            <a:off x="1782618" y="0"/>
            <a:ext cx="8035637" cy="48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 AUDIT LAPORAN KEUANGAN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38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2C396-31F2-4AFE-8877-D5D4B6AAB60A}"/>
              </a:ext>
            </a:extLst>
          </p:cNvPr>
          <p:cNvSpPr/>
          <p:nvPr/>
        </p:nvSpPr>
        <p:spPr>
          <a:xfrm>
            <a:off x="1020617" y="979056"/>
            <a:ext cx="99660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Auditor dapat menolak atau menerima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perikatan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 audit, baik terhadap klien baru maupun klien lama.</a:t>
            </a:r>
          </a:p>
          <a:p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Dasar pertimbangan untuk menerima atau menolak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perikatan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audit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89013" indent="-539750">
              <a:buFont typeface="+mj-lt"/>
              <a:buAutoNum type="arabicPeriod"/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Kompetensi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, yaitu asesmen tentang kompetensi untuk menjalankan tugas audit secara profesional.</a:t>
            </a:r>
          </a:p>
          <a:p>
            <a:pPr marL="989013" indent="-539750">
              <a:buFont typeface="+mj-lt"/>
              <a:buAutoNum type="arabicPeriod"/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Independensi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, yaitu kemampuan untuk bersikap independen, baik </a:t>
            </a:r>
            <a:r>
              <a:rPr lang="id-ID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in fact 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maupun </a:t>
            </a:r>
            <a:r>
              <a:rPr lang="id-ID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in appearance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23A9A-8FA4-4CAF-B6F1-93BC4ACDE46F}"/>
              </a:ext>
            </a:extLst>
          </p:cNvPr>
          <p:cNvSpPr/>
          <p:nvPr/>
        </p:nvSpPr>
        <p:spPr>
          <a:xfrm>
            <a:off x="1782618" y="0"/>
            <a:ext cx="8035637" cy="48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PENERIMAAN PERIKATAN AUDIT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7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2C396-31F2-4AFE-8877-D5D4B6AAB60A}"/>
              </a:ext>
            </a:extLst>
          </p:cNvPr>
          <p:cNvSpPr/>
          <p:nvPr/>
        </p:nvSpPr>
        <p:spPr>
          <a:xfrm>
            <a:off x="1020617" y="920621"/>
            <a:ext cx="99660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539750">
              <a:buFont typeface="+mj-lt"/>
              <a:buAutoNum type="arabicPeriod" startAt="3"/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Kemampuan untuk bekerja dengan cermat dan seksama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, yang dipengaruhi oleh beberapa faktor, misalnya:</a:t>
            </a:r>
          </a:p>
          <a:p>
            <a:pPr marL="1619250" indent="-630238">
              <a:buFont typeface="Wingdings" pitchFamily="2" charset="2"/>
              <a:buChar char="ü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Kecukupan waktu</a:t>
            </a:r>
          </a:p>
          <a:p>
            <a:pPr marL="1619250" indent="-630238">
              <a:buFont typeface="Wingdings" pitchFamily="2" charset="2"/>
              <a:buChar char="ü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Ketersediaan tim audit</a:t>
            </a:r>
          </a:p>
          <a:p>
            <a:pPr marL="1619250" indent="-630238">
              <a:buFont typeface="Wingdings" pitchFamily="2" charset="2"/>
              <a:buChar char="ü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Ketersediaan konsultan ahli, untuk audit pada industri tertentu.</a:t>
            </a:r>
          </a:p>
          <a:p>
            <a:pPr marL="989013" indent="-539750">
              <a:buFont typeface="+mj-lt"/>
              <a:buAutoNum type="arabicPeriod" startAt="4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Tingkat risiko pelaksanaan tugas audit, misalnya dalam kaitannya dengan karakteristik bisnis dan industri klien.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23A9A-8FA4-4CAF-B6F1-93BC4ACDE46F}"/>
              </a:ext>
            </a:extLst>
          </p:cNvPr>
          <p:cNvSpPr/>
          <p:nvPr/>
        </p:nvSpPr>
        <p:spPr>
          <a:xfrm>
            <a:off x="1782618" y="0"/>
            <a:ext cx="8035637" cy="48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PENERIMAAN PERIKATAN AUDIT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9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2C396-31F2-4AFE-8877-D5D4B6AAB60A}"/>
              </a:ext>
            </a:extLst>
          </p:cNvPr>
          <p:cNvSpPr/>
          <p:nvPr/>
        </p:nvSpPr>
        <p:spPr>
          <a:xfrm>
            <a:off x="1020617" y="1059166"/>
            <a:ext cx="99660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539750">
              <a:buFont typeface="+mj-lt"/>
              <a:buAutoNum type="arabicPeriod" startAt="5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Konflik antara auditor dengan klien, baik berdasarkan pengalaman audit sebelumnya (untuk audit lanjutan), maupun berdasarkan informasi dari auditor sebelumnya.</a:t>
            </a:r>
          </a:p>
          <a:p>
            <a:pPr marL="989013" indent="-539750">
              <a:buFont typeface="+mj-lt"/>
              <a:buAutoNum type="arabicPeriod" startAt="5"/>
            </a:pP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Integritas manajemen, misalnya dalam mematuhi standar akuntansi keuangan, dalam mematuhi peraturan dan undang-undang, maupun dalam memenuhi komitmen dengan mitra bisnisnya.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23A9A-8FA4-4CAF-B6F1-93BC4ACDE46F}"/>
              </a:ext>
            </a:extLst>
          </p:cNvPr>
          <p:cNvSpPr/>
          <p:nvPr/>
        </p:nvSpPr>
        <p:spPr>
          <a:xfrm>
            <a:off x="1782618" y="0"/>
            <a:ext cx="8035637" cy="48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PENERIMAAN PERIKATAN AUDIT</a:t>
            </a:r>
            <a:endParaRPr lang="en-ID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65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1194</Words>
  <Application>Microsoft Office PowerPoint</Application>
  <PresentationFormat>Widescreen</PresentationFormat>
  <Paragraphs>110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Garamond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</cp:revision>
  <dcterms:created xsi:type="dcterms:W3CDTF">2020-11-23T16:41:28Z</dcterms:created>
  <dcterms:modified xsi:type="dcterms:W3CDTF">2020-11-23T17:10:45Z</dcterms:modified>
</cp:coreProperties>
</file>