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48"/>
  </p:notesMasterIdLst>
  <p:handoutMasterIdLst>
    <p:handoutMasterId r:id="rId49"/>
  </p:handoutMasterIdLst>
  <p:sldIdLst>
    <p:sldId id="257" r:id="rId2"/>
    <p:sldId id="323" r:id="rId3"/>
    <p:sldId id="279" r:id="rId4"/>
    <p:sldId id="280" r:id="rId5"/>
    <p:sldId id="284" r:id="rId6"/>
    <p:sldId id="321" r:id="rId7"/>
    <p:sldId id="281" r:id="rId8"/>
    <p:sldId id="282" r:id="rId9"/>
    <p:sldId id="283" r:id="rId10"/>
    <p:sldId id="322" r:id="rId11"/>
    <p:sldId id="285" r:id="rId12"/>
    <p:sldId id="286" r:id="rId13"/>
    <p:sldId id="287" r:id="rId14"/>
    <p:sldId id="288" r:id="rId15"/>
    <p:sldId id="289" r:id="rId16"/>
    <p:sldId id="290" r:id="rId17"/>
    <p:sldId id="292" r:id="rId18"/>
    <p:sldId id="293" r:id="rId19"/>
    <p:sldId id="294" r:id="rId20"/>
    <p:sldId id="295" r:id="rId21"/>
    <p:sldId id="296" r:id="rId22"/>
    <p:sldId id="297" r:id="rId23"/>
    <p:sldId id="324" r:id="rId24"/>
    <p:sldId id="298" r:id="rId25"/>
    <p:sldId id="299" r:id="rId26"/>
    <p:sldId id="300" r:id="rId27"/>
    <p:sldId id="301" r:id="rId28"/>
    <p:sldId id="302" r:id="rId29"/>
    <p:sldId id="309" r:id="rId30"/>
    <p:sldId id="304" r:id="rId31"/>
    <p:sldId id="305" r:id="rId32"/>
    <p:sldId id="306" r:id="rId33"/>
    <p:sldId id="307" r:id="rId34"/>
    <p:sldId id="308" r:id="rId35"/>
    <p:sldId id="310" r:id="rId36"/>
    <p:sldId id="312" r:id="rId37"/>
    <p:sldId id="311" r:id="rId38"/>
    <p:sldId id="313" r:id="rId39"/>
    <p:sldId id="314" r:id="rId40"/>
    <p:sldId id="316" r:id="rId41"/>
    <p:sldId id="315" r:id="rId42"/>
    <p:sldId id="317" r:id="rId43"/>
    <p:sldId id="318" r:id="rId44"/>
    <p:sldId id="319" r:id="rId45"/>
    <p:sldId id="320" r:id="rId46"/>
    <p:sldId id="278"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778" y="72"/>
      </p:cViewPr>
      <p:guideLst>
        <p:guide orient="horz" pos="2160"/>
        <p:guide pos="3840"/>
      </p:guideLst>
    </p:cSldViewPr>
  </p:slideViewPr>
  <p:notesTextViewPr>
    <p:cViewPr>
      <p:scale>
        <a:sx n="100" d="100"/>
        <a:sy n="100" d="100"/>
      </p:scale>
      <p:origin x="0" y="0"/>
    </p:cViewPr>
  </p:notesTextViewPr>
  <p:notesViewPr>
    <p:cSldViewPr>
      <p:cViewPr varScale="1">
        <p:scale>
          <a:sx n="63" d="100"/>
          <a:sy n="63" d="100"/>
        </p:scale>
        <p:origin x="2280" y="6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CC55B0-200C-4E03-94D1-06C8718F50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a:extLst>
              <a:ext uri="{FF2B5EF4-FFF2-40B4-BE49-F238E27FC236}">
                <a16:creationId xmlns:a16="http://schemas.microsoft.com/office/drawing/2014/main" id="{C49E491F-901C-469E-8EE4-739FD5ECFF8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C71A25-B2C9-4D1F-8A03-0648ECF837BB}" type="datetimeFigureOut">
              <a:rPr lang="en-ID" smtClean="0"/>
              <a:t>17/11/2021</a:t>
            </a:fld>
            <a:endParaRPr lang="en-ID"/>
          </a:p>
        </p:txBody>
      </p:sp>
      <p:sp>
        <p:nvSpPr>
          <p:cNvPr id="4" name="Footer Placeholder 3">
            <a:extLst>
              <a:ext uri="{FF2B5EF4-FFF2-40B4-BE49-F238E27FC236}">
                <a16:creationId xmlns:a16="http://schemas.microsoft.com/office/drawing/2014/main" id="{FD51B1BA-F13F-4576-A191-9F7A53908F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5" name="Slide Number Placeholder 4">
            <a:extLst>
              <a:ext uri="{FF2B5EF4-FFF2-40B4-BE49-F238E27FC236}">
                <a16:creationId xmlns:a16="http://schemas.microsoft.com/office/drawing/2014/main" id="{9DAFE726-2E30-4DE5-8CF5-506231351D5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F3BE86-7EC4-4BD7-8947-C999805309C8}" type="slidenum">
              <a:rPr lang="en-ID" smtClean="0"/>
              <a:t>‹#›</a:t>
            </a:fld>
            <a:endParaRPr lang="en-ID"/>
          </a:p>
        </p:txBody>
      </p:sp>
    </p:spTree>
    <p:extLst>
      <p:ext uri="{BB962C8B-B14F-4D97-AF65-F5344CB8AC3E}">
        <p14:creationId xmlns:p14="http://schemas.microsoft.com/office/powerpoint/2010/main" val="4272234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E3BB5-B26B-4005-B58E-D972BD30C8E8}" type="datetimeFigureOut">
              <a:rPr lang="id-ID" smtClean="0"/>
              <a:pPr/>
              <a:t>17/11/2021</a:t>
            </a:fld>
            <a:endParaRPr lang="id-ID"/>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C497CE-D4A7-42EB-A2D8-8298147CE5D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406725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1881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9437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6530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8387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246992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728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extLst>
      <p:ext uri="{BB962C8B-B14F-4D97-AF65-F5344CB8AC3E}">
        <p14:creationId xmlns:p14="http://schemas.microsoft.com/office/powerpoint/2010/main" val="14992510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7E25F0D-EA1A-4233-97B3-2FDC60145AF4}" type="slidenum">
              <a:rPr lang="id-ID" smtClean="0"/>
              <a:pPr/>
              <a:t>‹#›</a:t>
            </a:fld>
            <a:endParaRPr lang="id-ID"/>
          </a:p>
        </p:txBody>
      </p:sp>
    </p:spTree>
    <p:extLst>
      <p:ext uri="{BB962C8B-B14F-4D97-AF65-F5344CB8AC3E}">
        <p14:creationId xmlns:p14="http://schemas.microsoft.com/office/powerpoint/2010/main" val="1686342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0261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5016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0300789"/>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8151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5028883"/>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200942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7E25F0D-EA1A-4233-97B3-2FDC60145AF4}" type="slidenum">
              <a:rPr lang="id-ID" smtClean="0"/>
              <a:pPr/>
              <a:t>‹#›</a:t>
            </a:fld>
            <a:endParaRPr lang="id-ID"/>
          </a:p>
        </p:txBody>
      </p:sp>
    </p:spTree>
    <p:extLst>
      <p:ext uri="{BB962C8B-B14F-4D97-AF65-F5344CB8AC3E}">
        <p14:creationId xmlns:p14="http://schemas.microsoft.com/office/powerpoint/2010/main" val="320353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7E25F0D-EA1A-4233-97B3-2FDC60145AF4}" type="slidenum">
              <a:rPr lang="id-ID" smtClean="0"/>
              <a:pPr/>
              <a:t>‹#›</a:t>
            </a:fld>
            <a:endParaRPr lang="id-ID"/>
          </a:p>
        </p:txBody>
      </p:sp>
    </p:spTree>
    <p:extLst>
      <p:ext uri="{BB962C8B-B14F-4D97-AF65-F5344CB8AC3E}">
        <p14:creationId xmlns:p14="http://schemas.microsoft.com/office/powerpoint/2010/main" val="67818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7E25F0D-EA1A-4233-97B3-2FDC60145AF4}" type="slidenum">
              <a:rPr lang="id-ID" smtClean="0"/>
              <a:pPr/>
              <a:t>‹#›</a:t>
            </a:fld>
            <a:endParaRPr lang="id-ID"/>
          </a:p>
        </p:txBody>
      </p:sp>
    </p:spTree>
    <p:extLst>
      <p:ext uri="{BB962C8B-B14F-4D97-AF65-F5344CB8AC3E}">
        <p14:creationId xmlns:p14="http://schemas.microsoft.com/office/powerpoint/2010/main" val="2868716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7E25F0D-EA1A-4233-97B3-2FDC60145AF4}" type="slidenum">
              <a:rPr lang="id-ID" smtClean="0"/>
              <a:pPr/>
              <a:t>‹#›</a:t>
            </a:fld>
            <a:endParaRPr lang="id-ID"/>
          </a:p>
        </p:txBody>
      </p:sp>
    </p:spTree>
    <p:extLst>
      <p:ext uri="{BB962C8B-B14F-4D97-AF65-F5344CB8AC3E}">
        <p14:creationId xmlns:p14="http://schemas.microsoft.com/office/powerpoint/2010/main" val="3706154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2225383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11/17/2021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5432970"/>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 id="2147483717" r:id="rId19"/>
    <p:sldLayoutId id="2147483663" r:id="rId20"/>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71464" y="2564904"/>
            <a:ext cx="9144000" cy="1216025"/>
          </a:xfrm>
          <a:prstGeom prst="rect">
            <a:avLst/>
          </a:prstGeom>
        </p:spPr>
        <p:txBody>
          <a:bodyPr>
            <a:normAutofit/>
          </a:bodyPr>
          <a:lstStyle/>
          <a:p>
            <a:pPr algn="ctr"/>
            <a:r>
              <a:rPr lang="id-ID" sz="3200" b="1" dirty="0">
                <a:solidFill>
                  <a:schemeClr val="bg1"/>
                </a:solidFill>
                <a:latin typeface="Arial" panose="020B0604020202020204" pitchFamily="34" charset="0"/>
                <a:cs typeface="Arial" panose="020B0604020202020204" pitchFamily="34" charset="0"/>
              </a:rPr>
              <a:t>BA</a:t>
            </a:r>
            <a:r>
              <a:rPr lang="en-US" sz="3200" b="1" dirty="0">
                <a:solidFill>
                  <a:schemeClr val="bg1"/>
                </a:solidFill>
                <a:latin typeface="Arial" panose="020B0604020202020204" pitchFamily="34" charset="0"/>
                <a:cs typeface="Arial" panose="020B0604020202020204" pitchFamily="34" charset="0"/>
              </a:rPr>
              <a:t>B</a:t>
            </a:r>
            <a:r>
              <a:rPr lang="id-ID" sz="3200" b="1" dirty="0">
                <a:solidFill>
                  <a:schemeClr val="bg1"/>
                </a:solidFill>
                <a:latin typeface="Arial" panose="020B0604020202020204" pitchFamily="34" charset="0"/>
                <a:cs typeface="Arial" panose="020B0604020202020204" pitchFamily="34" charset="0"/>
              </a:rPr>
              <a:t> </a:t>
            </a:r>
            <a:r>
              <a:rPr lang="en-US" sz="3200" b="1" dirty="0">
                <a:solidFill>
                  <a:schemeClr val="bg1"/>
                </a:solidFill>
                <a:latin typeface="Arial" panose="020B0604020202020204" pitchFamily="34" charset="0"/>
                <a:cs typeface="Arial" panose="020B0604020202020204" pitchFamily="34" charset="0"/>
              </a:rPr>
              <a:t>8</a:t>
            </a:r>
            <a:br>
              <a:rPr lang="id-ID" sz="3200" b="1" dirty="0">
                <a:solidFill>
                  <a:schemeClr val="bg1"/>
                </a:solidFill>
                <a:latin typeface="Arial" panose="020B0604020202020204" pitchFamily="34" charset="0"/>
                <a:cs typeface="Arial" panose="020B0604020202020204" pitchFamily="34" charset="0"/>
              </a:rPr>
            </a:br>
            <a:r>
              <a:rPr lang="id-ID" sz="3200" b="1" dirty="0">
                <a:solidFill>
                  <a:schemeClr val="bg1"/>
                </a:solidFill>
                <a:latin typeface="Arial" panose="020B0604020202020204" pitchFamily="34" charset="0"/>
                <a:cs typeface="Arial" panose="020B0604020202020204" pitchFamily="34" charset="0"/>
              </a:rPr>
              <a:t>SISTEM PENGENDALIAN INTERNAL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67780" y="517225"/>
            <a:ext cx="10056440" cy="807368"/>
          </a:xfrm>
          <a:prstGeom prst="rect">
            <a:avLst/>
          </a:prstGeom>
        </p:spPr>
        <p:txBody>
          <a:bodyPr>
            <a:normAutofit/>
          </a:bodyPr>
          <a:lstStyle/>
          <a:p>
            <a:r>
              <a:rPr lang="id-ID" b="1" dirty="0">
                <a:solidFill>
                  <a:schemeClr val="bg1"/>
                </a:solidFill>
                <a:latin typeface="Arial" pitchFamily="34" charset="0"/>
                <a:cs typeface="Arial" pitchFamily="34" charset="0"/>
              </a:rPr>
              <a:t>PIHAK YANG BERPERAN DALAM SPI</a:t>
            </a:r>
          </a:p>
        </p:txBody>
      </p:sp>
      <p:sp>
        <p:nvSpPr>
          <p:cNvPr id="4" name="TextBox 3">
            <a:extLst>
              <a:ext uri="{FF2B5EF4-FFF2-40B4-BE49-F238E27FC236}">
                <a16:creationId xmlns:a16="http://schemas.microsoft.com/office/drawing/2014/main" id="{D482E426-D9A5-42D2-BE35-71DFD36616DB}"/>
              </a:ext>
            </a:extLst>
          </p:cNvPr>
          <p:cNvSpPr txBox="1"/>
          <p:nvPr/>
        </p:nvSpPr>
        <p:spPr>
          <a:xfrm>
            <a:off x="1127448" y="1412776"/>
            <a:ext cx="10225136" cy="4524315"/>
          </a:xfrm>
          <a:prstGeom prst="rect">
            <a:avLst/>
          </a:prstGeom>
          <a:noFill/>
        </p:spPr>
        <p:txBody>
          <a:bodyPr wrap="square" rtlCol="0">
            <a:spAutoFit/>
          </a:bodyPr>
          <a:lstStyle/>
          <a:p>
            <a:pPr marL="0" indent="0">
              <a:buNone/>
            </a:pPr>
            <a:r>
              <a:rPr lang="id-ID" sz="3200" dirty="0">
                <a:solidFill>
                  <a:schemeClr val="bg1"/>
                </a:solidFill>
                <a:latin typeface="Arial" pitchFamily="34" charset="0"/>
                <a:cs typeface="Arial" pitchFamily="34" charset="0"/>
              </a:rPr>
              <a:t>Perancangan dan implementasi SPI dipengaruhi oleh </a:t>
            </a:r>
            <a:r>
              <a:rPr lang="en-US" sz="3200" dirty="0">
                <a:solidFill>
                  <a:schemeClr val="bg1"/>
                </a:solidFill>
                <a:latin typeface="Arial" pitchFamily="34" charset="0"/>
                <a:cs typeface="Arial" pitchFamily="34" charset="0"/>
              </a:rPr>
              <a:t>b</a:t>
            </a:r>
            <a:r>
              <a:rPr lang="id-ID" sz="3200" dirty="0">
                <a:solidFill>
                  <a:schemeClr val="bg1"/>
                </a:solidFill>
                <a:latin typeface="Arial" pitchFamily="34" charset="0"/>
                <a:cs typeface="Arial" pitchFamily="34" charset="0"/>
              </a:rPr>
              <a:t>eberapa pihak sebagai berikut:</a:t>
            </a:r>
            <a:endParaRPr lang="en-US" sz="3200" dirty="0">
              <a:solidFill>
                <a:schemeClr val="bg1"/>
              </a:solidFill>
              <a:latin typeface="Arial" pitchFamily="34" charset="0"/>
              <a:cs typeface="Arial" pitchFamily="34" charset="0"/>
            </a:endParaRPr>
          </a:p>
          <a:p>
            <a:pPr marL="0" indent="0">
              <a:buNone/>
            </a:pPr>
            <a:endParaRPr lang="id-ID" sz="3200" dirty="0">
              <a:solidFill>
                <a:schemeClr val="bg1"/>
              </a:solidFill>
              <a:latin typeface="Arial" pitchFamily="34" charset="0"/>
              <a:cs typeface="Arial" pitchFamily="34" charset="0"/>
            </a:endParaRPr>
          </a:p>
          <a:p>
            <a:pPr marL="809625" indent="-809625">
              <a:buFont typeface="+mj-lt"/>
              <a:buAutoNum type="arabicPeriod"/>
            </a:pPr>
            <a:r>
              <a:rPr lang="id-ID" sz="3200" dirty="0">
                <a:solidFill>
                  <a:schemeClr val="bg1"/>
                </a:solidFill>
                <a:latin typeface="Arial" pitchFamily="34" charset="0"/>
                <a:cs typeface="Arial" pitchFamily="34" charset="0"/>
              </a:rPr>
              <a:t>Manajemen</a:t>
            </a:r>
          </a:p>
          <a:p>
            <a:pPr marL="809625" indent="-809625">
              <a:buFont typeface="+mj-lt"/>
              <a:buAutoNum type="arabicPeriod"/>
            </a:pPr>
            <a:r>
              <a:rPr lang="id-ID" sz="3200" dirty="0">
                <a:solidFill>
                  <a:schemeClr val="bg1"/>
                </a:solidFill>
                <a:latin typeface="Arial" pitchFamily="34" charset="0"/>
                <a:cs typeface="Arial" pitchFamily="34" charset="0"/>
              </a:rPr>
              <a:t>Dewan komisaris dan komite audit</a:t>
            </a:r>
          </a:p>
          <a:p>
            <a:pPr marL="809625" indent="-809625">
              <a:buFont typeface="+mj-lt"/>
              <a:buAutoNum type="arabicPeriod"/>
            </a:pPr>
            <a:r>
              <a:rPr lang="id-ID" sz="3200" dirty="0">
                <a:solidFill>
                  <a:schemeClr val="bg1"/>
                </a:solidFill>
                <a:latin typeface="Arial" pitchFamily="34" charset="0"/>
                <a:cs typeface="Arial" pitchFamily="34" charset="0"/>
              </a:rPr>
              <a:t>Auditor internal</a:t>
            </a:r>
          </a:p>
          <a:p>
            <a:pPr marL="809625" indent="-809625">
              <a:buFont typeface="+mj-lt"/>
              <a:buAutoNum type="arabicPeriod"/>
            </a:pPr>
            <a:r>
              <a:rPr lang="id-ID" sz="3200" dirty="0">
                <a:solidFill>
                  <a:schemeClr val="bg1"/>
                </a:solidFill>
                <a:latin typeface="Arial" pitchFamily="34" charset="0"/>
                <a:cs typeface="Arial" pitchFamily="34" charset="0"/>
              </a:rPr>
              <a:t>Personil organisasi</a:t>
            </a:r>
          </a:p>
          <a:p>
            <a:pPr marL="809625" indent="-809625">
              <a:buFont typeface="+mj-lt"/>
              <a:buAutoNum type="arabicPeriod"/>
            </a:pPr>
            <a:r>
              <a:rPr lang="id-ID" sz="3200" dirty="0">
                <a:solidFill>
                  <a:schemeClr val="bg1"/>
                </a:solidFill>
                <a:latin typeface="Arial" pitchFamily="34" charset="0"/>
                <a:cs typeface="Arial" pitchFamily="34" charset="0"/>
              </a:rPr>
              <a:t>Auditor independen</a:t>
            </a:r>
          </a:p>
          <a:p>
            <a:pPr marL="809625" indent="-809625">
              <a:buFont typeface="+mj-lt"/>
              <a:buAutoNum type="arabicPeriod"/>
            </a:pPr>
            <a:r>
              <a:rPr lang="id-ID" sz="3200" dirty="0">
                <a:solidFill>
                  <a:schemeClr val="bg1"/>
                </a:solidFill>
                <a:latin typeface="Arial" pitchFamily="34" charset="0"/>
                <a:cs typeface="Arial" pitchFamily="34" charset="0"/>
              </a:rPr>
              <a:t>Pihak luar tertentu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99456" y="764704"/>
            <a:ext cx="10128448" cy="663352"/>
          </a:xfrm>
          <a:prstGeom prst="rect">
            <a:avLst/>
          </a:prstGeom>
        </p:spPr>
        <p:txBody>
          <a:bodyPr>
            <a:normAutofit/>
          </a:bodyPr>
          <a:lstStyle/>
          <a:p>
            <a:r>
              <a:rPr lang="id-ID" sz="3200" b="1" dirty="0">
                <a:solidFill>
                  <a:schemeClr val="bg1"/>
                </a:solidFill>
                <a:latin typeface="Arial" panose="020B0604020202020204" pitchFamily="34" charset="0"/>
                <a:cs typeface="Arial" panose="020B0604020202020204" pitchFamily="34" charset="0"/>
              </a:rPr>
              <a:t>TANGGUNG JAWAB AUDITOR ATAS SPI</a:t>
            </a:r>
          </a:p>
        </p:txBody>
      </p:sp>
      <p:sp>
        <p:nvSpPr>
          <p:cNvPr id="4" name="TextBox 3">
            <a:extLst>
              <a:ext uri="{FF2B5EF4-FFF2-40B4-BE49-F238E27FC236}">
                <a16:creationId xmlns:a16="http://schemas.microsoft.com/office/drawing/2014/main" id="{B7443123-DBDB-4486-A6B4-DA742B25FCE0}"/>
              </a:ext>
            </a:extLst>
          </p:cNvPr>
          <p:cNvSpPr txBox="1"/>
          <p:nvPr/>
        </p:nvSpPr>
        <p:spPr>
          <a:xfrm>
            <a:off x="1199456" y="1556792"/>
            <a:ext cx="10128448" cy="4031873"/>
          </a:xfrm>
          <a:prstGeom prst="rect">
            <a:avLst/>
          </a:prstGeom>
          <a:noFill/>
        </p:spPr>
        <p:txBody>
          <a:bodyPr wrap="square" rtlCol="0">
            <a:spAutoFit/>
          </a:bodyPr>
          <a:lstStyle/>
          <a:p>
            <a:r>
              <a:rPr lang="id-ID" sz="3200" dirty="0">
                <a:solidFill>
                  <a:schemeClr val="bg1"/>
                </a:solidFill>
                <a:latin typeface="Arial" pitchFamily="34" charset="0"/>
                <a:cs typeface="Arial" pitchFamily="34" charset="0"/>
              </a:rPr>
              <a:t>Dalam audit laporan keuangan, auditor bertanggungjawab untuk memahami dan menguji SPI.</a:t>
            </a:r>
            <a:endParaRPr lang="en-US" sz="3200" dirty="0">
              <a:solidFill>
                <a:schemeClr val="bg1"/>
              </a:solidFill>
              <a:latin typeface="Arial" pitchFamily="34" charset="0"/>
              <a:cs typeface="Arial" pitchFamily="34" charset="0"/>
            </a:endParaRPr>
          </a:p>
          <a:p>
            <a:endParaRPr lang="id-ID" sz="3200" dirty="0">
              <a:solidFill>
                <a:schemeClr val="bg1"/>
              </a:solidFill>
              <a:latin typeface="Arial" pitchFamily="34" charset="0"/>
              <a:cs typeface="Arial" pitchFamily="34" charset="0"/>
            </a:endParaRPr>
          </a:p>
          <a:p>
            <a:r>
              <a:rPr lang="id-ID" sz="3200" dirty="0">
                <a:solidFill>
                  <a:schemeClr val="bg1"/>
                </a:solidFill>
                <a:latin typeface="Arial" pitchFamily="34" charset="0"/>
                <a:cs typeface="Arial" pitchFamily="34" charset="0"/>
              </a:rPr>
              <a:t>Pemahaman dan pengujian SPI ditujukan untuk mengukur:</a:t>
            </a:r>
          </a:p>
          <a:p>
            <a:pPr marL="895350" indent="-895350">
              <a:buFont typeface="+mj-lt"/>
              <a:buAutoNum type="arabicPeriod"/>
            </a:pPr>
            <a:r>
              <a:rPr lang="id-ID" sz="3200" dirty="0">
                <a:solidFill>
                  <a:schemeClr val="bg1"/>
                </a:solidFill>
                <a:latin typeface="Arial" pitchFamily="34" charset="0"/>
                <a:cs typeface="Arial" pitchFamily="34" charset="0"/>
              </a:rPr>
              <a:t>Efektifitas pengendalian transaksi</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keuangan</a:t>
            </a:r>
            <a:endParaRPr lang="id-ID" sz="3200" dirty="0">
              <a:solidFill>
                <a:schemeClr val="bg1"/>
              </a:solidFill>
              <a:latin typeface="Arial" pitchFamily="34" charset="0"/>
              <a:cs typeface="Arial" pitchFamily="34" charset="0"/>
            </a:endParaRPr>
          </a:p>
          <a:p>
            <a:pPr marL="895350" indent="-895350">
              <a:buFont typeface="+mj-lt"/>
              <a:buAutoNum type="arabicPeriod"/>
            </a:pPr>
            <a:r>
              <a:rPr lang="id-ID" sz="3200" dirty="0">
                <a:solidFill>
                  <a:schemeClr val="bg1"/>
                </a:solidFill>
                <a:latin typeface="Arial" pitchFamily="34" charset="0"/>
                <a:cs typeface="Arial" pitchFamily="34" charset="0"/>
              </a:rPr>
              <a:t>Efektifitas pengendalian keandalan laporan keuangan</a:t>
            </a:r>
            <a:endParaRPr lang="en-ID" sz="32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214184" y="764704"/>
            <a:ext cx="7402095" cy="447328"/>
          </a:xfrm>
          <a:prstGeom prst="rect">
            <a:avLst/>
          </a:prstGeom>
        </p:spPr>
        <p:txBody>
          <a:bodyPr>
            <a:normAutofit fontScale="90000"/>
          </a:bodyPr>
          <a:lstStyle/>
          <a:p>
            <a:r>
              <a:rPr lang="id-ID" b="1" dirty="0">
                <a:solidFill>
                  <a:schemeClr val="bg1"/>
                </a:solidFill>
                <a:latin typeface="Arial" panose="020B0604020202020204" pitchFamily="34" charset="0"/>
                <a:cs typeface="Arial" panose="020B0604020202020204" pitchFamily="34" charset="0"/>
              </a:rPr>
              <a:t>FRAMEWORK SPI </a:t>
            </a:r>
            <a:r>
              <a:rPr lang="en-US" b="1" dirty="0" err="1">
                <a:solidFill>
                  <a:schemeClr val="bg1"/>
                </a:solidFill>
                <a:latin typeface="Arial" panose="020B0604020202020204" pitchFamily="34" charset="0"/>
                <a:cs typeface="Arial" panose="020B0604020202020204" pitchFamily="34" charset="0"/>
              </a:rPr>
              <a:t>menurut</a:t>
            </a:r>
            <a:r>
              <a:rPr lang="en-US" b="1" dirty="0">
                <a:solidFill>
                  <a:schemeClr val="bg1"/>
                </a:solidFill>
                <a:latin typeface="Arial" panose="020B0604020202020204" pitchFamily="34" charset="0"/>
                <a:cs typeface="Arial" panose="020B0604020202020204" pitchFamily="34" charset="0"/>
              </a:rPr>
              <a:t> </a:t>
            </a:r>
            <a:r>
              <a:rPr lang="id-ID" b="1" dirty="0">
                <a:solidFill>
                  <a:schemeClr val="bg1"/>
                </a:solidFill>
                <a:latin typeface="Arial" panose="020B0604020202020204" pitchFamily="34" charset="0"/>
                <a:cs typeface="Arial" panose="020B0604020202020204" pitchFamily="34" charset="0"/>
              </a:rPr>
              <a:t>COSO</a:t>
            </a:r>
          </a:p>
        </p:txBody>
      </p:sp>
      <p:sp>
        <p:nvSpPr>
          <p:cNvPr id="4" name="TextBox 3">
            <a:extLst>
              <a:ext uri="{FF2B5EF4-FFF2-40B4-BE49-F238E27FC236}">
                <a16:creationId xmlns:a16="http://schemas.microsoft.com/office/drawing/2014/main" id="{42171A92-4E50-4A66-A649-5CF6BA8AE9B3}"/>
              </a:ext>
            </a:extLst>
          </p:cNvPr>
          <p:cNvSpPr txBox="1"/>
          <p:nvPr/>
        </p:nvSpPr>
        <p:spPr>
          <a:xfrm>
            <a:off x="1199456" y="1340768"/>
            <a:ext cx="10081120" cy="4708981"/>
          </a:xfrm>
          <a:prstGeom prst="rect">
            <a:avLst/>
          </a:prstGeom>
          <a:noFill/>
        </p:spPr>
        <p:txBody>
          <a:bodyPr wrap="square" rtlCol="0">
            <a:spAutoFit/>
          </a:bodyPr>
          <a:lstStyle/>
          <a:p>
            <a:pPr marL="717550" indent="-717550">
              <a:buFont typeface="Arial" panose="020B0604020202020204" pitchFamily="34" charset="0"/>
              <a:buChar char="•"/>
            </a:pPr>
            <a:r>
              <a:rPr lang="en-US" sz="3000" dirty="0">
                <a:solidFill>
                  <a:schemeClr val="bg1"/>
                </a:solidFill>
                <a:latin typeface="Arial" panose="020B0604020202020204" pitchFamily="34" charset="0"/>
                <a:cs typeface="Arial" panose="020B0604020202020204" pitchFamily="34" charset="0"/>
              </a:rPr>
              <a:t>COSO (Committee of Sponsoring Organization) </a:t>
            </a:r>
            <a:r>
              <a:rPr lang="en-US" sz="3000" dirty="0" err="1">
                <a:solidFill>
                  <a:schemeClr val="bg1"/>
                </a:solidFill>
                <a:latin typeface="Arial" panose="020B0604020202020204" pitchFamily="34" charset="0"/>
                <a:cs typeface="Arial" panose="020B0604020202020204" pitchFamily="34" charset="0"/>
              </a:rPr>
              <a:t>adalah</a:t>
            </a:r>
            <a:r>
              <a:rPr lang="en-US" sz="3000" dirty="0">
                <a:solidFill>
                  <a:schemeClr val="bg1"/>
                </a:solidFill>
                <a:latin typeface="Arial" panose="020B0604020202020204" pitchFamily="34" charset="0"/>
                <a:cs typeface="Arial" panose="020B0604020202020204" pitchFamily="34" charset="0"/>
              </a:rPr>
              <a:t> </a:t>
            </a:r>
            <a:r>
              <a:rPr lang="id-ID" sz="3000" dirty="0">
                <a:solidFill>
                  <a:schemeClr val="bg1"/>
                </a:solidFill>
                <a:latin typeface="Arial" panose="020B0604020202020204" pitchFamily="34" charset="0"/>
                <a:cs typeface="Arial" panose="020B0604020202020204" pitchFamily="34" charset="0"/>
              </a:rPr>
              <a:t>asosiasi profesi di US </a:t>
            </a:r>
            <a:r>
              <a:rPr lang="en-US" sz="3000" dirty="0">
                <a:solidFill>
                  <a:schemeClr val="bg1"/>
                </a:solidFill>
                <a:latin typeface="Arial" panose="020B0604020202020204" pitchFamily="34" charset="0"/>
                <a:cs typeface="Arial" panose="020B0604020202020204" pitchFamily="34" charset="0"/>
              </a:rPr>
              <a:t>yang </a:t>
            </a:r>
            <a:r>
              <a:rPr lang="en-US" sz="3000" dirty="0" err="1">
                <a:solidFill>
                  <a:schemeClr val="bg1"/>
                </a:solidFill>
                <a:latin typeface="Arial" panose="020B0604020202020204" pitchFamily="34" charset="0"/>
                <a:cs typeface="Arial" panose="020B0604020202020204" pitchFamily="34" charset="0"/>
              </a:rPr>
              <a:t>anggotanya</a:t>
            </a:r>
            <a:r>
              <a:rPr lang="en-US" sz="3000" dirty="0">
                <a:solidFill>
                  <a:schemeClr val="bg1"/>
                </a:solidFill>
                <a:latin typeface="Arial" panose="020B0604020202020204" pitchFamily="34" charset="0"/>
                <a:cs typeface="Arial" panose="020B0604020202020204" pitchFamily="34" charset="0"/>
              </a:rPr>
              <a:t> </a:t>
            </a:r>
            <a:r>
              <a:rPr lang="en-US" sz="3000" dirty="0" err="1">
                <a:solidFill>
                  <a:schemeClr val="bg1"/>
                </a:solidFill>
                <a:latin typeface="Arial" panose="020B0604020202020204" pitchFamily="34" charset="0"/>
                <a:cs typeface="Arial" panose="020B0604020202020204" pitchFamily="34" charset="0"/>
              </a:rPr>
              <a:t>terdiri</a:t>
            </a:r>
            <a:r>
              <a:rPr lang="en-US" sz="3000" dirty="0">
                <a:solidFill>
                  <a:schemeClr val="bg1"/>
                </a:solidFill>
                <a:latin typeface="Arial" panose="020B0604020202020204" pitchFamily="34" charset="0"/>
                <a:cs typeface="Arial" panose="020B0604020202020204" pitchFamily="34" charset="0"/>
              </a:rPr>
              <a:t> </a:t>
            </a:r>
            <a:r>
              <a:rPr lang="en-US" sz="3000" dirty="0" err="1">
                <a:solidFill>
                  <a:schemeClr val="bg1"/>
                </a:solidFill>
                <a:latin typeface="Arial" panose="020B0604020202020204" pitchFamily="34" charset="0"/>
                <a:cs typeface="Arial" panose="020B0604020202020204" pitchFamily="34" charset="0"/>
              </a:rPr>
              <a:t>dari</a:t>
            </a:r>
            <a:r>
              <a:rPr lang="en-US" sz="3000" dirty="0">
                <a:solidFill>
                  <a:schemeClr val="bg1"/>
                </a:solidFill>
                <a:latin typeface="Arial" panose="020B0604020202020204" pitchFamily="34" charset="0"/>
                <a:cs typeface="Arial" panose="020B0604020202020204" pitchFamily="34" charset="0"/>
              </a:rPr>
              <a:t> AAA (the</a:t>
            </a:r>
            <a:r>
              <a:rPr lang="id-ID" sz="3000" dirty="0">
                <a:solidFill>
                  <a:schemeClr val="bg1"/>
                </a:solidFill>
                <a:latin typeface="Arial" panose="020B0604020202020204" pitchFamily="34" charset="0"/>
                <a:cs typeface="Arial" panose="020B0604020202020204" pitchFamily="34" charset="0"/>
              </a:rPr>
              <a:t> </a:t>
            </a:r>
            <a:r>
              <a:rPr lang="en-US" sz="3000" dirty="0">
                <a:solidFill>
                  <a:schemeClr val="bg1"/>
                </a:solidFill>
                <a:latin typeface="Arial" panose="020B0604020202020204" pitchFamily="34" charset="0"/>
                <a:cs typeface="Arial" panose="020B0604020202020204" pitchFamily="34" charset="0"/>
              </a:rPr>
              <a:t>American Accounting Association), AICPA, IIA (the Institute of Internal Auditors), IMA (the Institute of Management Accountants), dan FEI (the Financial Executives Institute). </a:t>
            </a:r>
            <a:endParaRPr lang="id-ID" sz="3000" dirty="0">
              <a:solidFill>
                <a:schemeClr val="bg1"/>
              </a:solidFill>
              <a:latin typeface="Arial" panose="020B0604020202020204" pitchFamily="34" charset="0"/>
              <a:cs typeface="Arial" panose="020B0604020202020204" pitchFamily="34" charset="0"/>
            </a:endParaRPr>
          </a:p>
          <a:p>
            <a:pPr marL="717550" indent="-717550">
              <a:buFont typeface="Arial" panose="020B0604020202020204" pitchFamily="34" charset="0"/>
              <a:buChar char="•"/>
            </a:pPr>
            <a:r>
              <a:rPr lang="id-ID" sz="3000" dirty="0">
                <a:solidFill>
                  <a:schemeClr val="bg1"/>
                </a:solidFill>
                <a:latin typeface="Arial" panose="020B0604020202020204" pitchFamily="34" charset="0"/>
                <a:cs typeface="Arial" panose="020B0604020202020204" pitchFamily="34" charset="0"/>
              </a:rPr>
              <a:t>COSO dibentuk untuk mengembangkan konsep pengendalian internal, terutama untuk perusahaan publik, yang jika terjadi salah kelola bisa berdampak luas terhadap masyarakat.</a:t>
            </a:r>
            <a:endParaRPr lang="en-ID"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54732" y="718298"/>
            <a:ext cx="7333555" cy="735360"/>
          </a:xfrm>
          <a:prstGeom prst="rect">
            <a:avLst/>
          </a:prstGeom>
        </p:spPr>
        <p:txBody>
          <a:bodyPr>
            <a:normAutofit/>
          </a:bodyPr>
          <a:lstStyle/>
          <a:p>
            <a:r>
              <a:rPr lang="id-ID" sz="3200" b="1" dirty="0">
                <a:solidFill>
                  <a:schemeClr val="bg1"/>
                </a:solidFill>
                <a:latin typeface="Arial" panose="020B0604020202020204" pitchFamily="34" charset="0"/>
                <a:cs typeface="Arial" panose="020B0604020202020204" pitchFamily="34" charset="0"/>
              </a:rPr>
              <a:t>FRAMEWORK SPI </a:t>
            </a:r>
            <a:r>
              <a:rPr lang="en-US" sz="3200" b="1" dirty="0" err="1">
                <a:solidFill>
                  <a:schemeClr val="bg1"/>
                </a:solidFill>
                <a:latin typeface="Arial" panose="020B0604020202020204" pitchFamily="34" charset="0"/>
                <a:cs typeface="Arial" panose="020B0604020202020204" pitchFamily="34" charset="0"/>
              </a:rPr>
              <a:t>menurut</a:t>
            </a:r>
            <a:r>
              <a:rPr lang="en-US" sz="3200" b="1" dirty="0">
                <a:solidFill>
                  <a:schemeClr val="bg1"/>
                </a:solidFill>
                <a:latin typeface="Arial" panose="020B0604020202020204" pitchFamily="34" charset="0"/>
                <a:cs typeface="Arial" panose="020B0604020202020204" pitchFamily="34" charset="0"/>
              </a:rPr>
              <a:t> </a:t>
            </a:r>
            <a:r>
              <a:rPr lang="id-ID" sz="3200" b="1" dirty="0">
                <a:solidFill>
                  <a:schemeClr val="bg1"/>
                </a:solidFill>
                <a:latin typeface="Arial" panose="020B0604020202020204" pitchFamily="34" charset="0"/>
                <a:cs typeface="Arial" panose="020B0604020202020204" pitchFamily="34" charset="0"/>
              </a:rPr>
              <a:t>COSO</a:t>
            </a:r>
          </a:p>
        </p:txBody>
      </p:sp>
      <p:sp>
        <p:nvSpPr>
          <p:cNvPr id="4" name="TextBox 3">
            <a:extLst>
              <a:ext uri="{FF2B5EF4-FFF2-40B4-BE49-F238E27FC236}">
                <a16:creationId xmlns:a16="http://schemas.microsoft.com/office/drawing/2014/main" id="{6E3EBCF9-9BCA-4FBA-9067-9237B1498022}"/>
              </a:ext>
            </a:extLst>
          </p:cNvPr>
          <p:cNvSpPr txBox="1"/>
          <p:nvPr/>
        </p:nvSpPr>
        <p:spPr>
          <a:xfrm>
            <a:off x="1343472" y="1628800"/>
            <a:ext cx="9577064" cy="4031873"/>
          </a:xfrm>
          <a:prstGeom prst="rect">
            <a:avLst/>
          </a:prstGeom>
          <a:noFill/>
        </p:spPr>
        <p:txBody>
          <a:bodyPr wrap="square" rtlCol="0">
            <a:spAutoFit/>
          </a:bodyPr>
          <a:lstStyle/>
          <a:p>
            <a:r>
              <a:rPr lang="en-US" sz="3200" dirty="0" err="1">
                <a:solidFill>
                  <a:schemeClr val="bg1"/>
                </a:solidFill>
                <a:latin typeface="Arial" panose="020B0604020202020204" pitchFamily="34" charset="0"/>
                <a:cs typeface="Arial" panose="020B0604020202020204" pitchFamily="34" charset="0"/>
              </a:rPr>
              <a:t>Komponen</a:t>
            </a:r>
            <a:r>
              <a:rPr lang="en-US" sz="3200" dirty="0">
                <a:solidFill>
                  <a:schemeClr val="bg1"/>
                </a:solidFill>
                <a:latin typeface="Arial" panose="020B0604020202020204" pitchFamily="34" charset="0"/>
                <a:cs typeface="Arial" panose="020B0604020202020204" pitchFamily="34" charset="0"/>
              </a:rPr>
              <a:t> SPI </a:t>
            </a:r>
            <a:r>
              <a:rPr lang="en-US" sz="3200" dirty="0" err="1">
                <a:solidFill>
                  <a:schemeClr val="bg1"/>
                </a:solidFill>
                <a:latin typeface="Arial" panose="020B0604020202020204" pitchFamily="34" charset="0"/>
                <a:cs typeface="Arial" panose="020B0604020202020204" pitchFamily="34" charset="0"/>
              </a:rPr>
              <a:t>menurut</a:t>
            </a:r>
            <a:r>
              <a:rPr lang="en-US" sz="3200" dirty="0">
                <a:solidFill>
                  <a:schemeClr val="bg1"/>
                </a:solidFill>
                <a:latin typeface="Arial" panose="020B0604020202020204" pitchFamily="34" charset="0"/>
                <a:cs typeface="Arial" panose="020B0604020202020204" pitchFamily="34" charset="0"/>
              </a:rPr>
              <a:t> framework </a:t>
            </a:r>
            <a:r>
              <a:rPr lang="id-ID" sz="3200" dirty="0">
                <a:solidFill>
                  <a:schemeClr val="bg1"/>
                </a:solidFill>
                <a:latin typeface="Arial" panose="020B0604020202020204" pitchFamily="34" charset="0"/>
                <a:cs typeface="Arial" panose="020B0604020202020204" pitchFamily="34" charset="0"/>
              </a:rPr>
              <a:t>COSO :</a:t>
            </a:r>
          </a:p>
          <a:p>
            <a:pPr marL="895350" indent="-895350">
              <a:buFont typeface="+mj-lt"/>
              <a:buAutoNum type="arabicPeriod"/>
            </a:pPr>
            <a:r>
              <a:rPr lang="id-ID" sz="3200" dirty="0">
                <a:solidFill>
                  <a:schemeClr val="bg1"/>
                </a:solidFill>
                <a:latin typeface="Arial" panose="020B0604020202020204" pitchFamily="34" charset="0"/>
                <a:cs typeface="Arial" panose="020B0604020202020204" pitchFamily="34" charset="0"/>
              </a:rPr>
              <a:t>Lingkungan pengendalian (control environment)</a:t>
            </a:r>
          </a:p>
          <a:p>
            <a:pPr marL="895350" indent="-895350">
              <a:buFont typeface="+mj-lt"/>
              <a:buAutoNum type="arabicPeriod"/>
            </a:pPr>
            <a:r>
              <a:rPr lang="id-ID" sz="3200" dirty="0">
                <a:solidFill>
                  <a:schemeClr val="bg1"/>
                </a:solidFill>
                <a:latin typeface="Arial" panose="020B0604020202020204" pitchFamily="34" charset="0"/>
                <a:cs typeface="Arial" panose="020B0604020202020204" pitchFamily="34" charset="0"/>
              </a:rPr>
              <a:t>Asesmen risiko (risk assessment)</a:t>
            </a:r>
          </a:p>
          <a:p>
            <a:pPr marL="895350" indent="-895350">
              <a:buFont typeface="+mj-lt"/>
              <a:buAutoNum type="arabicPeriod"/>
            </a:pPr>
            <a:r>
              <a:rPr lang="id-ID" sz="3200" dirty="0">
                <a:solidFill>
                  <a:schemeClr val="bg1"/>
                </a:solidFill>
                <a:latin typeface="Arial" panose="020B0604020202020204" pitchFamily="34" charset="0"/>
                <a:cs typeface="Arial" panose="020B0604020202020204" pitchFamily="34" charset="0"/>
              </a:rPr>
              <a:t>Aktifitas pengendalian (control activities)</a:t>
            </a:r>
          </a:p>
          <a:p>
            <a:pPr marL="895350" indent="-895350">
              <a:buFont typeface="+mj-lt"/>
              <a:buAutoNum type="arabicPeriod"/>
            </a:pPr>
            <a:r>
              <a:rPr lang="id-ID" sz="3200" dirty="0">
                <a:solidFill>
                  <a:schemeClr val="bg1"/>
                </a:solidFill>
                <a:latin typeface="Arial" panose="020B0604020202020204" pitchFamily="34" charset="0"/>
                <a:cs typeface="Arial" panose="020B0604020202020204" pitchFamily="34" charset="0"/>
              </a:rPr>
              <a:t>Informasi dan komunikasi (information and communication)</a:t>
            </a:r>
          </a:p>
          <a:p>
            <a:pPr marL="895350" indent="-895350">
              <a:buFont typeface="+mj-lt"/>
              <a:buAutoNum type="arabicPeriod"/>
            </a:pPr>
            <a:r>
              <a:rPr lang="id-ID" sz="3200" dirty="0">
                <a:solidFill>
                  <a:schemeClr val="bg1"/>
                </a:solidFill>
                <a:latin typeface="Arial" panose="020B0604020202020204" pitchFamily="34" charset="0"/>
                <a:cs typeface="Arial" panose="020B0604020202020204" pitchFamily="34" charset="0"/>
              </a:rPr>
              <a:t>Monitoring</a:t>
            </a:r>
            <a:endParaRPr lang="en-ID" sz="32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27448" y="747795"/>
            <a:ext cx="6984776" cy="663352"/>
          </a:xfrm>
          <a:prstGeom prst="rect">
            <a:avLst/>
          </a:prstGeom>
        </p:spPr>
        <p:txBody>
          <a:bodyPr>
            <a:normAutofit fontScale="90000"/>
          </a:bodyPr>
          <a:lstStyle/>
          <a:p>
            <a:r>
              <a:rPr lang="id-ID" sz="3200" b="1" dirty="0">
                <a:solidFill>
                  <a:schemeClr val="bg1"/>
                </a:solidFill>
                <a:latin typeface="Arial" panose="020B0604020202020204" pitchFamily="34" charset="0"/>
                <a:cs typeface="Arial" panose="020B0604020202020204" pitchFamily="34" charset="0"/>
              </a:rPr>
              <a:t>FRAMEWORK SPI </a:t>
            </a:r>
            <a:r>
              <a:rPr lang="en-US" sz="3200" b="1" dirty="0" err="1">
                <a:solidFill>
                  <a:schemeClr val="bg1"/>
                </a:solidFill>
                <a:latin typeface="Arial" panose="020B0604020202020204" pitchFamily="34" charset="0"/>
                <a:cs typeface="Arial" panose="020B0604020202020204" pitchFamily="34" charset="0"/>
              </a:rPr>
              <a:t>menurut</a:t>
            </a:r>
            <a:r>
              <a:rPr lang="en-US" sz="3200" b="1" dirty="0">
                <a:solidFill>
                  <a:schemeClr val="bg1"/>
                </a:solidFill>
                <a:latin typeface="Arial" panose="020B0604020202020204" pitchFamily="34" charset="0"/>
                <a:cs typeface="Arial" panose="020B0604020202020204" pitchFamily="34" charset="0"/>
              </a:rPr>
              <a:t> </a:t>
            </a:r>
            <a:r>
              <a:rPr lang="id-ID" sz="3200" b="1" dirty="0">
                <a:solidFill>
                  <a:schemeClr val="bg1"/>
                </a:solidFill>
                <a:latin typeface="Arial" panose="020B0604020202020204" pitchFamily="34" charset="0"/>
                <a:cs typeface="Arial" panose="020B0604020202020204" pitchFamily="34" charset="0"/>
              </a:rPr>
              <a:t>COSO</a:t>
            </a:r>
          </a:p>
        </p:txBody>
      </p:sp>
      <p:sp>
        <p:nvSpPr>
          <p:cNvPr id="4" name="TextBox 3">
            <a:extLst>
              <a:ext uri="{FF2B5EF4-FFF2-40B4-BE49-F238E27FC236}">
                <a16:creationId xmlns:a16="http://schemas.microsoft.com/office/drawing/2014/main" id="{7A423586-11CE-49C2-865D-F0D19A50F70A}"/>
              </a:ext>
            </a:extLst>
          </p:cNvPr>
          <p:cNvSpPr txBox="1"/>
          <p:nvPr/>
        </p:nvSpPr>
        <p:spPr>
          <a:xfrm>
            <a:off x="1127448" y="1556792"/>
            <a:ext cx="10225136" cy="4524315"/>
          </a:xfrm>
          <a:prstGeom prst="rect">
            <a:avLst/>
          </a:prstGeom>
          <a:noFill/>
        </p:spPr>
        <p:txBody>
          <a:bodyPr wrap="square" rtlCol="0">
            <a:spAutoFit/>
          </a:bodyPr>
          <a:lstStyle/>
          <a:p>
            <a:r>
              <a:rPr lang="id-ID" sz="3200" dirty="0">
                <a:solidFill>
                  <a:schemeClr val="bg1"/>
                </a:solidFill>
                <a:latin typeface="Arial" pitchFamily="34" charset="0"/>
                <a:cs typeface="Arial" pitchFamily="34" charset="0"/>
              </a:rPr>
              <a:t>Implementasi komponen SPI harus didukung dengan bukti-bukti dokumenter sehingga memungkinkan untuk dilakukan audit atas kecukupan dan efektifitas</a:t>
            </a:r>
            <a:r>
              <a:rPr lang="en-US" sz="3200" dirty="0">
                <a:solidFill>
                  <a:schemeClr val="bg1"/>
                </a:solidFill>
                <a:latin typeface="Arial" pitchFamily="34" charset="0"/>
                <a:cs typeface="Arial" pitchFamily="34" charset="0"/>
              </a:rPr>
              <a:t> SPI</a:t>
            </a:r>
            <a:r>
              <a:rPr lang="id-ID" sz="3200" dirty="0">
                <a:solidFill>
                  <a:schemeClr val="bg1"/>
                </a:solidFill>
                <a:latin typeface="Arial" pitchFamily="34" charset="0"/>
                <a:cs typeface="Arial" pitchFamily="34" charset="0"/>
              </a:rPr>
              <a:t>.</a:t>
            </a:r>
            <a:endParaRPr lang="en-US" sz="3200" dirty="0">
              <a:solidFill>
                <a:schemeClr val="bg1"/>
              </a:solidFill>
              <a:latin typeface="Arial" pitchFamily="34" charset="0"/>
              <a:cs typeface="Arial" pitchFamily="34" charset="0"/>
            </a:endParaRPr>
          </a:p>
          <a:p>
            <a:endParaRPr lang="id-ID" sz="3200" dirty="0">
              <a:solidFill>
                <a:schemeClr val="bg1"/>
              </a:solidFill>
              <a:latin typeface="Arial" pitchFamily="34" charset="0"/>
              <a:cs typeface="Arial" pitchFamily="34" charset="0"/>
            </a:endParaRPr>
          </a:p>
          <a:p>
            <a:pPr marL="717550" indent="-717550">
              <a:buFont typeface="Arial" panose="020B0604020202020204" pitchFamily="34" charset="0"/>
              <a:buChar char="•"/>
            </a:pPr>
            <a:r>
              <a:rPr lang="id-ID" sz="3200" b="1" dirty="0">
                <a:solidFill>
                  <a:schemeClr val="bg1"/>
                </a:solidFill>
                <a:latin typeface="Arial" pitchFamily="34" charset="0"/>
                <a:cs typeface="Arial" pitchFamily="34" charset="0"/>
              </a:rPr>
              <a:t>Lingkungan pengendalian</a:t>
            </a:r>
          </a:p>
          <a:p>
            <a:pPr marL="717550" indent="-717550">
              <a:buNone/>
              <a:tabLst>
                <a:tab pos="717550" algn="l"/>
              </a:tabLst>
            </a:pPr>
            <a:r>
              <a:rPr lang="en-US" sz="3200"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Terdiri dari </a:t>
            </a:r>
            <a:r>
              <a:rPr lang="en-US" sz="3200" dirty="0" err="1">
                <a:solidFill>
                  <a:schemeClr val="bg1"/>
                </a:solidFill>
                <a:latin typeface="Arial" pitchFamily="34" charset="0"/>
                <a:cs typeface="Arial" pitchFamily="34" charset="0"/>
              </a:rPr>
              <a:t>dokumen</a:t>
            </a:r>
            <a:r>
              <a:rPr lang="en-US" sz="3200"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kebijakan, prosedur, dan tindakan yang merefleksikan sikap mental manajemen puncak serta seluruh komponen organisasi.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72652" y="958853"/>
            <a:ext cx="6939571" cy="432048"/>
          </a:xfrm>
          <a:prstGeom prst="rect">
            <a:avLst/>
          </a:prstGeom>
        </p:spPr>
        <p:txBody>
          <a:bodyPr>
            <a:normAutofit fontScale="90000"/>
          </a:bodyPr>
          <a:lstStyle/>
          <a:p>
            <a:r>
              <a:rPr lang="id-ID" sz="3200" b="1" dirty="0">
                <a:solidFill>
                  <a:schemeClr val="bg1"/>
                </a:solidFill>
                <a:latin typeface="Arial" panose="020B0604020202020204" pitchFamily="34" charset="0"/>
                <a:cs typeface="Arial" panose="020B0604020202020204" pitchFamily="34" charset="0"/>
              </a:rPr>
              <a:t>FRAMEWORK SPI </a:t>
            </a:r>
            <a:r>
              <a:rPr lang="en-US" sz="3200" b="1" dirty="0" err="1">
                <a:solidFill>
                  <a:schemeClr val="bg1"/>
                </a:solidFill>
                <a:latin typeface="Arial" panose="020B0604020202020204" pitchFamily="34" charset="0"/>
                <a:cs typeface="Arial" panose="020B0604020202020204" pitchFamily="34" charset="0"/>
              </a:rPr>
              <a:t>menurut</a:t>
            </a:r>
            <a:r>
              <a:rPr lang="en-US" sz="3200" b="1" dirty="0">
                <a:solidFill>
                  <a:schemeClr val="bg1"/>
                </a:solidFill>
                <a:latin typeface="Arial" panose="020B0604020202020204" pitchFamily="34" charset="0"/>
                <a:cs typeface="Arial" panose="020B0604020202020204" pitchFamily="34" charset="0"/>
              </a:rPr>
              <a:t> </a:t>
            </a:r>
            <a:r>
              <a:rPr lang="id-ID" sz="3200" b="1" dirty="0">
                <a:solidFill>
                  <a:schemeClr val="bg1"/>
                </a:solidFill>
                <a:latin typeface="Arial" panose="020B0604020202020204" pitchFamily="34" charset="0"/>
                <a:cs typeface="Arial" panose="020B0604020202020204" pitchFamily="34" charset="0"/>
              </a:rPr>
              <a:t>COSO</a:t>
            </a:r>
          </a:p>
        </p:txBody>
      </p:sp>
      <p:sp>
        <p:nvSpPr>
          <p:cNvPr id="4" name="TextBox 3">
            <a:extLst>
              <a:ext uri="{FF2B5EF4-FFF2-40B4-BE49-F238E27FC236}">
                <a16:creationId xmlns:a16="http://schemas.microsoft.com/office/drawing/2014/main" id="{E6A345AB-055F-4F1C-BA86-4C6AF90D03ED}"/>
              </a:ext>
            </a:extLst>
          </p:cNvPr>
          <p:cNvSpPr txBox="1"/>
          <p:nvPr/>
        </p:nvSpPr>
        <p:spPr>
          <a:xfrm>
            <a:off x="1172652" y="1628800"/>
            <a:ext cx="10009112" cy="4031873"/>
          </a:xfrm>
          <a:prstGeom prst="rect">
            <a:avLst/>
          </a:prstGeom>
          <a:noFill/>
        </p:spPr>
        <p:txBody>
          <a:bodyPr wrap="square" rtlCol="0">
            <a:spAutoFit/>
          </a:bodyPr>
          <a:lstStyle/>
          <a:p>
            <a:pPr marL="717550" indent="-717550"/>
            <a:r>
              <a:rPr lang="en-US" sz="3200"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Lingkungan pengendalian mencakup beberapa </a:t>
            </a:r>
            <a:r>
              <a:rPr lang="en-US" sz="3200" dirty="0" err="1">
                <a:solidFill>
                  <a:schemeClr val="bg1"/>
                </a:solidFill>
                <a:latin typeface="Arial" pitchFamily="34" charset="0"/>
                <a:cs typeface="Arial" pitchFamily="34" charset="0"/>
              </a:rPr>
              <a:t>aspek</a:t>
            </a:r>
            <a:r>
              <a:rPr lang="id-ID" sz="3200" dirty="0">
                <a:solidFill>
                  <a:schemeClr val="bg1"/>
                </a:solidFill>
                <a:latin typeface="Arial" pitchFamily="34" charset="0"/>
                <a:cs typeface="Arial" pitchFamily="34" charset="0"/>
              </a:rPr>
              <a:t> sebagai berikut, yang semuanya harus didukung dengan bukti-bukti dokumenter:</a:t>
            </a:r>
          </a:p>
          <a:p>
            <a:pPr marL="1435100" lvl="1" indent="-717550">
              <a:buFont typeface="+mj-lt"/>
              <a:buAutoNum type="arabicPeriod"/>
            </a:pPr>
            <a:r>
              <a:rPr lang="id-ID" sz="3200" dirty="0">
                <a:solidFill>
                  <a:schemeClr val="bg1"/>
                </a:solidFill>
                <a:latin typeface="Arial" pitchFamily="34" charset="0"/>
                <a:cs typeface="Arial" pitchFamily="34" charset="0"/>
              </a:rPr>
              <a:t>Integritas dan nilai-nilai etika, yang tertuang dalam peraturan dan kebijakan tentang prinsip-prinsip integritas dan nilai-nilai etika.</a:t>
            </a:r>
          </a:p>
          <a:p>
            <a:pPr marL="1435100" lvl="1" indent="-717550">
              <a:buFont typeface="+mj-lt"/>
              <a:buAutoNum type="arabicPeriod"/>
            </a:pPr>
            <a:r>
              <a:rPr lang="id-ID" sz="3200" dirty="0">
                <a:solidFill>
                  <a:schemeClr val="bg1"/>
                </a:solidFill>
                <a:latin typeface="Arial" pitchFamily="34" charset="0"/>
                <a:cs typeface="Arial" pitchFamily="34" charset="0"/>
              </a:rPr>
              <a:t>Komitmen terhadap kompetensi.</a:t>
            </a:r>
          </a:p>
          <a:p>
            <a:pPr marL="1435100" lvl="1" indent="-717550">
              <a:buFont typeface="+mj-lt"/>
              <a:buAutoNum type="arabicPeriod"/>
            </a:pPr>
            <a:r>
              <a:rPr lang="en-US" sz="3200" dirty="0" err="1">
                <a:solidFill>
                  <a:schemeClr val="bg1"/>
                </a:solidFill>
                <a:latin typeface="Arial" pitchFamily="34" charset="0"/>
                <a:cs typeface="Arial" pitchFamily="34" charset="0"/>
              </a:rPr>
              <a:t>Keterlibatan</a:t>
            </a:r>
            <a:r>
              <a:rPr lang="id-ID" sz="3200" dirty="0">
                <a:solidFill>
                  <a:schemeClr val="bg1"/>
                </a:solidFill>
                <a:latin typeface="Arial" pitchFamily="34" charset="0"/>
                <a:cs typeface="Arial" pitchFamily="34" charset="0"/>
              </a:rPr>
              <a:t> dewan komisaris dan komite audit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263060" y="816768"/>
            <a:ext cx="7281212" cy="566737"/>
          </a:xfrm>
          <a:prstGeom prst="rect">
            <a:avLst/>
          </a:prstGeom>
        </p:spPr>
        <p:txBody>
          <a:bodyPr>
            <a:normAutofit fontScale="90000"/>
          </a:bodyPr>
          <a:lstStyle/>
          <a:p>
            <a:r>
              <a:rPr lang="id-ID" b="1" dirty="0">
                <a:solidFill>
                  <a:schemeClr val="bg1"/>
                </a:solidFill>
                <a:latin typeface="Arial" panose="020B0604020202020204" pitchFamily="34" charset="0"/>
                <a:cs typeface="Arial" panose="020B0604020202020204" pitchFamily="34" charset="0"/>
              </a:rPr>
              <a:t>FRAMEWORK SPI </a:t>
            </a:r>
            <a:r>
              <a:rPr lang="en-US" b="1" dirty="0" err="1">
                <a:solidFill>
                  <a:schemeClr val="bg1"/>
                </a:solidFill>
                <a:latin typeface="Arial" panose="020B0604020202020204" pitchFamily="34" charset="0"/>
                <a:cs typeface="Arial" panose="020B0604020202020204" pitchFamily="34" charset="0"/>
              </a:rPr>
              <a:t>menurut</a:t>
            </a:r>
            <a:r>
              <a:rPr lang="en-US" b="1" dirty="0">
                <a:solidFill>
                  <a:schemeClr val="bg1"/>
                </a:solidFill>
                <a:latin typeface="Arial" panose="020B0604020202020204" pitchFamily="34" charset="0"/>
                <a:cs typeface="Arial" panose="020B0604020202020204" pitchFamily="34" charset="0"/>
              </a:rPr>
              <a:t> </a:t>
            </a:r>
            <a:r>
              <a:rPr lang="id-ID" b="1" dirty="0">
                <a:solidFill>
                  <a:schemeClr val="bg1"/>
                </a:solidFill>
                <a:latin typeface="Arial" panose="020B0604020202020204" pitchFamily="34" charset="0"/>
                <a:cs typeface="Arial" panose="020B0604020202020204" pitchFamily="34" charset="0"/>
              </a:rPr>
              <a:t>COSO</a:t>
            </a:r>
          </a:p>
        </p:txBody>
      </p:sp>
      <p:sp>
        <p:nvSpPr>
          <p:cNvPr id="3" name="Subtitle 2"/>
          <p:cNvSpPr>
            <a:spLocks noGrp="1"/>
          </p:cNvSpPr>
          <p:nvPr>
            <p:ph type="subTitle" idx="4294967295"/>
          </p:nvPr>
        </p:nvSpPr>
        <p:spPr>
          <a:xfrm>
            <a:off x="0" y="3843338"/>
            <a:ext cx="4954588" cy="1914525"/>
          </a:xfrm>
          <a:prstGeom prst="rect">
            <a:avLst/>
          </a:prstGeom>
        </p:spPr>
        <p:txBody>
          <a:bodyPr>
            <a:normAutofit/>
          </a:bodyPr>
          <a:lstStyle/>
          <a:p>
            <a:pPr marL="1169988" indent="-720725">
              <a:buFont typeface="+mj-lt"/>
              <a:buAutoNum type="arabicPeriod" startAt="4"/>
            </a:pPr>
            <a:endParaRPr lang="id-ID" dirty="0">
              <a:latin typeface="Arial" pitchFamily="34" charset="0"/>
              <a:cs typeface="Arial" pitchFamily="34" charset="0"/>
            </a:endParaRPr>
          </a:p>
          <a:p>
            <a:endParaRPr lang="id-ID" dirty="0">
              <a:latin typeface="Arial" pitchFamily="34" charset="0"/>
              <a:cs typeface="Arial" pitchFamily="34" charset="0"/>
            </a:endParaRPr>
          </a:p>
          <a:p>
            <a:pPr marL="1079500" indent="-630238">
              <a:buFont typeface="+mj-lt"/>
              <a:buAutoNum type="arabicPeriod"/>
            </a:pPr>
            <a:endParaRPr lang="id-ID" dirty="0">
              <a:latin typeface="Arial" pitchFamily="34" charset="0"/>
              <a:cs typeface="Arial" pitchFamily="34" charset="0"/>
            </a:endParaRPr>
          </a:p>
        </p:txBody>
      </p:sp>
      <p:sp>
        <p:nvSpPr>
          <p:cNvPr id="4" name="TextBox 3">
            <a:extLst>
              <a:ext uri="{FF2B5EF4-FFF2-40B4-BE49-F238E27FC236}">
                <a16:creationId xmlns:a16="http://schemas.microsoft.com/office/drawing/2014/main" id="{693DF301-24C9-49E9-8836-42D3AFA80686}"/>
              </a:ext>
            </a:extLst>
          </p:cNvPr>
          <p:cNvSpPr txBox="1"/>
          <p:nvPr/>
        </p:nvSpPr>
        <p:spPr>
          <a:xfrm>
            <a:off x="1271464" y="1659285"/>
            <a:ext cx="10081120" cy="4031873"/>
          </a:xfrm>
          <a:prstGeom prst="rect">
            <a:avLst/>
          </a:prstGeom>
          <a:noFill/>
        </p:spPr>
        <p:txBody>
          <a:bodyPr wrap="square" rtlCol="0">
            <a:spAutoFit/>
          </a:bodyPr>
          <a:lstStyle/>
          <a:p>
            <a:pPr marL="1347788" lvl="1" indent="-719138">
              <a:buFont typeface="+mj-lt"/>
              <a:buAutoNum type="arabicPeriod" startAt="4"/>
            </a:pPr>
            <a:r>
              <a:rPr lang="id-ID" sz="3200" dirty="0">
                <a:solidFill>
                  <a:schemeClr val="bg1"/>
                </a:solidFill>
                <a:latin typeface="Arial" pitchFamily="34" charset="0"/>
                <a:cs typeface="Arial" pitchFamily="34" charset="0"/>
              </a:rPr>
              <a:t>Filosofi manajemen dan </a:t>
            </a:r>
            <a:r>
              <a:rPr lang="en-US" sz="3200" dirty="0" err="1">
                <a:solidFill>
                  <a:schemeClr val="bg1"/>
                </a:solidFill>
                <a:latin typeface="Arial" pitchFamily="34" charset="0"/>
                <a:cs typeface="Arial" pitchFamily="34" charset="0"/>
              </a:rPr>
              <a:t>praktik</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kegiatan</a:t>
            </a:r>
            <a:r>
              <a:rPr lang="id-ID" sz="3200" dirty="0">
                <a:solidFill>
                  <a:schemeClr val="bg1"/>
                </a:solidFill>
                <a:latin typeface="Arial" pitchFamily="34" charset="0"/>
                <a:cs typeface="Arial" pitchFamily="34" charset="0"/>
              </a:rPr>
              <a:t> operasional</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organisasi</a:t>
            </a:r>
            <a:r>
              <a:rPr lang="id-ID" sz="3200" dirty="0">
                <a:solidFill>
                  <a:schemeClr val="bg1"/>
                </a:solidFill>
                <a:latin typeface="Arial" pitchFamily="34" charset="0"/>
                <a:cs typeface="Arial" pitchFamily="34" charset="0"/>
              </a:rPr>
              <a:t>, yaitu landasan pemikiran manajemen serta cara manajemen menjalankan aktifitas operasional organisasi.</a:t>
            </a:r>
          </a:p>
          <a:p>
            <a:pPr marL="1347788" lvl="1" indent="-719138">
              <a:buFont typeface="+mj-lt"/>
              <a:buAutoNum type="arabicPeriod" startAt="4"/>
            </a:pPr>
            <a:r>
              <a:rPr lang="id-ID" sz="3200" dirty="0">
                <a:solidFill>
                  <a:schemeClr val="bg1"/>
                </a:solidFill>
                <a:latin typeface="Arial" pitchFamily="34" charset="0"/>
                <a:cs typeface="Arial" pitchFamily="34" charset="0"/>
              </a:rPr>
              <a:t>Struktur organisasi</a:t>
            </a:r>
          </a:p>
          <a:p>
            <a:pPr marL="1347788" lvl="1" indent="-719138">
              <a:buFont typeface="+mj-lt"/>
              <a:buAutoNum type="arabicPeriod" startAt="4"/>
            </a:pPr>
            <a:r>
              <a:rPr lang="id-ID" sz="3200" dirty="0">
                <a:solidFill>
                  <a:schemeClr val="bg1"/>
                </a:solidFill>
                <a:latin typeface="Arial" pitchFamily="34" charset="0"/>
                <a:cs typeface="Arial" pitchFamily="34" charset="0"/>
              </a:rPr>
              <a:t>Prosedur pemberian otoritas dan tanggungjawab</a:t>
            </a:r>
          </a:p>
          <a:p>
            <a:pPr marL="1347788" lvl="1" indent="-719138">
              <a:buFont typeface="+mj-lt"/>
              <a:buAutoNum type="arabicPeriod" startAt="4"/>
            </a:pPr>
            <a:r>
              <a:rPr lang="id-ID" sz="3200" dirty="0">
                <a:solidFill>
                  <a:schemeClr val="bg1"/>
                </a:solidFill>
                <a:latin typeface="Arial" pitchFamily="34" charset="0"/>
                <a:cs typeface="Arial" pitchFamily="34" charset="0"/>
              </a:rPr>
              <a:t>Kebijakan dan praktik bidang SDM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idx="4294967295"/>
          </p:nvPr>
        </p:nvSpPr>
        <p:spPr>
          <a:xfrm>
            <a:off x="1076818" y="692696"/>
            <a:ext cx="6747373" cy="658218"/>
          </a:xfrm>
          <a:prstGeom prst="rect">
            <a:avLst/>
          </a:prstGeom>
        </p:spPr>
        <p:txBody>
          <a:bodyPr>
            <a:normAutofit fontScale="90000"/>
          </a:bodyPr>
          <a:lstStyle/>
          <a:p>
            <a:r>
              <a:rPr lang="id-ID" sz="3200" b="1" dirty="0">
                <a:solidFill>
                  <a:schemeClr val="bg1"/>
                </a:solidFill>
                <a:latin typeface="Arial" panose="020B0604020202020204" pitchFamily="34" charset="0"/>
                <a:cs typeface="Arial" panose="020B0604020202020204" pitchFamily="34" charset="0"/>
              </a:rPr>
              <a:t>FRAMEWORK SPI </a:t>
            </a:r>
            <a:r>
              <a:rPr lang="en-US" sz="3200" b="1" dirty="0" err="1">
                <a:solidFill>
                  <a:schemeClr val="bg1"/>
                </a:solidFill>
                <a:latin typeface="Arial" panose="020B0604020202020204" pitchFamily="34" charset="0"/>
                <a:cs typeface="Arial" panose="020B0604020202020204" pitchFamily="34" charset="0"/>
              </a:rPr>
              <a:t>menurut</a:t>
            </a:r>
            <a:r>
              <a:rPr lang="en-US" sz="3200" b="1" dirty="0">
                <a:solidFill>
                  <a:schemeClr val="bg1"/>
                </a:solidFill>
                <a:latin typeface="Arial" panose="020B0604020202020204" pitchFamily="34" charset="0"/>
                <a:cs typeface="Arial" panose="020B0604020202020204" pitchFamily="34" charset="0"/>
              </a:rPr>
              <a:t> </a:t>
            </a:r>
            <a:r>
              <a:rPr lang="id-ID" sz="3200" b="1" dirty="0">
                <a:solidFill>
                  <a:schemeClr val="bg1"/>
                </a:solidFill>
                <a:latin typeface="Arial" panose="020B0604020202020204" pitchFamily="34" charset="0"/>
                <a:cs typeface="Arial" panose="020B0604020202020204" pitchFamily="34" charset="0"/>
              </a:rPr>
              <a:t>COSO</a:t>
            </a:r>
          </a:p>
        </p:txBody>
      </p:sp>
      <p:sp>
        <p:nvSpPr>
          <p:cNvPr id="2" name="TextBox 1">
            <a:extLst>
              <a:ext uri="{FF2B5EF4-FFF2-40B4-BE49-F238E27FC236}">
                <a16:creationId xmlns:a16="http://schemas.microsoft.com/office/drawing/2014/main" id="{F375154F-4134-431B-A23A-A380A18E838D}"/>
              </a:ext>
            </a:extLst>
          </p:cNvPr>
          <p:cNvSpPr txBox="1"/>
          <p:nvPr/>
        </p:nvSpPr>
        <p:spPr>
          <a:xfrm>
            <a:off x="1055440" y="1484784"/>
            <a:ext cx="10081120" cy="4524315"/>
          </a:xfrm>
          <a:prstGeom prst="rect">
            <a:avLst/>
          </a:prstGeom>
          <a:noFill/>
        </p:spPr>
        <p:txBody>
          <a:bodyPr wrap="square" rtlCol="0">
            <a:spAutoFit/>
          </a:bodyPr>
          <a:lstStyle/>
          <a:p>
            <a:pPr marL="717550" indent="-717550">
              <a:buFont typeface="Arial" panose="020B0604020202020204" pitchFamily="34" charset="0"/>
              <a:buChar char="•"/>
            </a:pPr>
            <a:r>
              <a:rPr lang="id-ID" sz="3200" b="1" dirty="0">
                <a:solidFill>
                  <a:schemeClr val="bg1"/>
                </a:solidFill>
                <a:latin typeface="Arial" panose="020B0604020202020204" pitchFamily="34" charset="0"/>
                <a:cs typeface="Arial" panose="020B0604020202020204" pitchFamily="34" charset="0"/>
              </a:rPr>
              <a:t>Asesmen risiko (risk assessment), </a:t>
            </a:r>
            <a:r>
              <a:rPr lang="id-ID" sz="3200" dirty="0">
                <a:solidFill>
                  <a:schemeClr val="bg1"/>
                </a:solidFill>
                <a:latin typeface="Arial" panose="020B0604020202020204" pitchFamily="34" charset="0"/>
                <a:cs typeface="Arial" panose="020B0604020202020204" pitchFamily="34" charset="0"/>
              </a:rPr>
              <a:t>adalah kesadaran dan kepedulian manajemen terhadap risiko kesalahan, kecurangan, dan inefisiensi dalam proses bisnis. Asesmen risiko diwujudkan oleh manajemen dalam bentuk </a:t>
            </a:r>
            <a:r>
              <a:rPr lang="en-US" sz="3200" dirty="0" err="1">
                <a:solidFill>
                  <a:schemeClr val="bg1"/>
                </a:solidFill>
                <a:latin typeface="Arial" panose="020B0604020202020204" pitchFamily="34" charset="0"/>
                <a:cs typeface="Arial" panose="020B0604020202020204" pitchFamily="34" charset="0"/>
              </a:rPr>
              <a:t>kebijakan</a:t>
            </a:r>
            <a:r>
              <a:rPr lang="en-US" sz="3200" dirty="0">
                <a:solidFill>
                  <a:schemeClr val="bg1"/>
                </a:solidFill>
                <a:latin typeface="Arial" panose="020B0604020202020204" pitchFamily="34" charset="0"/>
                <a:cs typeface="Arial" panose="020B0604020202020204" pitchFamily="34" charset="0"/>
              </a:rPr>
              <a:t> dan </a:t>
            </a:r>
            <a:r>
              <a:rPr lang="en-US" sz="3200" dirty="0" err="1">
                <a:solidFill>
                  <a:schemeClr val="bg1"/>
                </a:solidFill>
                <a:latin typeface="Arial" panose="020B0604020202020204" pitchFamily="34" charset="0"/>
                <a:cs typeface="Arial" panose="020B0604020202020204" pitchFamily="34" charset="0"/>
              </a:rPr>
              <a:t>prosedur</a:t>
            </a:r>
            <a:r>
              <a:rPr lang="en-US" sz="3200" dirty="0">
                <a:solidFill>
                  <a:schemeClr val="bg1"/>
                </a:solidFill>
                <a:latin typeface="Arial" panose="020B0604020202020204" pitchFamily="34" charset="0"/>
                <a:cs typeface="Arial" panose="020B0604020202020204" pitchFamily="34" charset="0"/>
              </a:rPr>
              <a:t> </a:t>
            </a:r>
            <a:r>
              <a:rPr lang="id-ID" sz="3200" dirty="0">
                <a:solidFill>
                  <a:schemeClr val="bg1"/>
                </a:solidFill>
                <a:latin typeface="Arial" panose="020B0604020202020204" pitchFamily="34" charset="0"/>
                <a:cs typeface="Arial" panose="020B0604020202020204" pitchFamily="34" charset="0"/>
              </a:rPr>
              <a:t>SPI (Sistem Pengendalian Inter</a:t>
            </a:r>
            <a:r>
              <a:rPr lang="en-US" sz="3200" dirty="0" err="1">
                <a:solidFill>
                  <a:schemeClr val="bg1"/>
                </a:solidFill>
                <a:latin typeface="Arial" panose="020B0604020202020204" pitchFamily="34" charset="0"/>
                <a:cs typeface="Arial" panose="020B0604020202020204" pitchFamily="34" charset="0"/>
              </a:rPr>
              <a:t>nal</a:t>
            </a:r>
            <a:r>
              <a:rPr lang="id-ID" sz="3200" dirty="0">
                <a:solidFill>
                  <a:schemeClr val="bg1"/>
                </a:solidFill>
                <a:latin typeface="Arial" panose="020B0604020202020204" pitchFamily="34" charset="0"/>
                <a:cs typeface="Arial" panose="020B0604020202020204" pitchFamily="34" charset="0"/>
              </a:rPr>
              <a:t>).</a:t>
            </a:r>
            <a:endParaRPr lang="en-US" sz="3200" dirty="0">
              <a:solidFill>
                <a:schemeClr val="bg1"/>
              </a:solidFill>
              <a:latin typeface="Arial" panose="020B0604020202020204" pitchFamily="34" charset="0"/>
              <a:cs typeface="Arial" panose="020B0604020202020204" pitchFamily="34" charset="0"/>
            </a:endParaRPr>
          </a:p>
          <a:p>
            <a:pPr marL="717550" indent="-717550">
              <a:buFont typeface="Arial" panose="020B0604020202020204" pitchFamily="34" charset="0"/>
              <a:buChar char="•"/>
            </a:pPr>
            <a:r>
              <a:rPr lang="id-ID" sz="3200" b="1" dirty="0">
                <a:solidFill>
                  <a:schemeClr val="bg1"/>
                </a:solidFill>
                <a:latin typeface="Arial" panose="020B0604020202020204" pitchFamily="34" charset="0"/>
                <a:cs typeface="Arial" panose="020B0604020202020204" pitchFamily="34" charset="0"/>
              </a:rPr>
              <a:t>Aktifitas pengendalian (control activities), </a:t>
            </a:r>
            <a:r>
              <a:rPr lang="id-ID" sz="3200" dirty="0">
                <a:solidFill>
                  <a:schemeClr val="bg1"/>
                </a:solidFill>
                <a:latin typeface="Arial" panose="020B0604020202020204" pitchFamily="34" charset="0"/>
                <a:cs typeface="Arial" panose="020B0604020202020204" pitchFamily="34" charset="0"/>
              </a:rPr>
              <a:t>yaitu tindakan kongkrit untuk mengendalikan risiko kesalahan, kecurangan, dan inefisiensi.</a:t>
            </a:r>
            <a:endParaRPr lang="en-ID" sz="32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idx="4294967295"/>
          </p:nvPr>
        </p:nvSpPr>
        <p:spPr>
          <a:xfrm>
            <a:off x="1126305" y="764704"/>
            <a:ext cx="7267340" cy="566737"/>
          </a:xfrm>
          <a:prstGeom prst="rect">
            <a:avLst/>
          </a:prstGeom>
        </p:spPr>
        <p:txBody>
          <a:bodyPr>
            <a:normAutofit fontScale="90000"/>
          </a:bodyPr>
          <a:lstStyle/>
          <a:p>
            <a:r>
              <a:rPr lang="id-ID" b="1" dirty="0">
                <a:solidFill>
                  <a:schemeClr val="bg1"/>
                </a:solidFill>
                <a:latin typeface="Arial" panose="020B0604020202020204" pitchFamily="34" charset="0"/>
                <a:cs typeface="Arial" panose="020B0604020202020204" pitchFamily="34" charset="0"/>
              </a:rPr>
              <a:t>FRAMEWORK SPI </a:t>
            </a:r>
            <a:r>
              <a:rPr lang="en-US" b="1" dirty="0" err="1">
                <a:solidFill>
                  <a:schemeClr val="bg1"/>
                </a:solidFill>
                <a:latin typeface="Arial" panose="020B0604020202020204" pitchFamily="34" charset="0"/>
                <a:cs typeface="Arial" panose="020B0604020202020204" pitchFamily="34" charset="0"/>
              </a:rPr>
              <a:t>menurut</a:t>
            </a:r>
            <a:r>
              <a:rPr lang="en-US" b="1" dirty="0">
                <a:solidFill>
                  <a:schemeClr val="bg1"/>
                </a:solidFill>
                <a:latin typeface="Arial" panose="020B0604020202020204" pitchFamily="34" charset="0"/>
                <a:cs typeface="Arial" panose="020B0604020202020204" pitchFamily="34" charset="0"/>
              </a:rPr>
              <a:t> </a:t>
            </a:r>
            <a:r>
              <a:rPr lang="id-ID" b="1" dirty="0">
                <a:solidFill>
                  <a:schemeClr val="bg1"/>
                </a:solidFill>
                <a:latin typeface="Arial" panose="020B0604020202020204" pitchFamily="34" charset="0"/>
                <a:cs typeface="Arial" panose="020B0604020202020204" pitchFamily="34" charset="0"/>
              </a:rPr>
              <a:t>COSO</a:t>
            </a:r>
          </a:p>
        </p:txBody>
      </p:sp>
      <p:sp>
        <p:nvSpPr>
          <p:cNvPr id="2" name="TextBox 1">
            <a:extLst>
              <a:ext uri="{FF2B5EF4-FFF2-40B4-BE49-F238E27FC236}">
                <a16:creationId xmlns:a16="http://schemas.microsoft.com/office/drawing/2014/main" id="{0275BF1D-E0A1-4C82-94E0-99261AB0C2F6}"/>
              </a:ext>
            </a:extLst>
          </p:cNvPr>
          <p:cNvSpPr txBox="1"/>
          <p:nvPr/>
        </p:nvSpPr>
        <p:spPr>
          <a:xfrm>
            <a:off x="1127448" y="1484784"/>
            <a:ext cx="10369152" cy="4524315"/>
          </a:xfrm>
          <a:prstGeom prst="rect">
            <a:avLst/>
          </a:prstGeom>
          <a:noFill/>
        </p:spPr>
        <p:txBody>
          <a:bodyPr wrap="square" rtlCol="0">
            <a:spAutoFit/>
          </a:bodyPr>
          <a:lstStyle/>
          <a:p>
            <a:pPr>
              <a:buNone/>
            </a:pPr>
            <a:r>
              <a:rPr lang="id-ID" sz="3200" dirty="0">
                <a:solidFill>
                  <a:schemeClr val="bg1"/>
                </a:solidFill>
                <a:latin typeface="Arial" panose="020B0604020202020204" pitchFamily="34" charset="0"/>
                <a:cs typeface="Arial" panose="020B0604020202020204" pitchFamily="34" charset="0"/>
              </a:rPr>
              <a:t>Bentuk aktifitas pengendalian:</a:t>
            </a:r>
            <a:endParaRPr lang="en-US" sz="3200" dirty="0">
              <a:solidFill>
                <a:schemeClr val="bg1"/>
              </a:solidFill>
              <a:latin typeface="Arial" panose="020B0604020202020204" pitchFamily="34" charset="0"/>
              <a:cs typeface="Arial" panose="020B0604020202020204" pitchFamily="34" charset="0"/>
            </a:endParaRPr>
          </a:p>
          <a:p>
            <a:pPr>
              <a:buNone/>
            </a:pPr>
            <a:endParaRPr lang="id-ID" sz="3200" dirty="0">
              <a:solidFill>
                <a:schemeClr val="bg1"/>
              </a:solidFill>
              <a:latin typeface="Arial" panose="020B0604020202020204" pitchFamily="34" charset="0"/>
              <a:cs typeface="Arial" panose="020B0604020202020204" pitchFamily="34" charset="0"/>
            </a:endParaRPr>
          </a:p>
          <a:p>
            <a:pPr marL="895350" indent="-895350">
              <a:buFont typeface="+mj-lt"/>
              <a:buAutoNum type="arabicPeriod"/>
            </a:pPr>
            <a:r>
              <a:rPr lang="id-ID" sz="3200" dirty="0">
                <a:solidFill>
                  <a:schemeClr val="bg1"/>
                </a:solidFill>
                <a:latin typeface="Arial" panose="020B0604020202020204" pitchFamily="34" charset="0"/>
                <a:cs typeface="Arial" panose="020B0604020202020204" pitchFamily="34" charset="0"/>
              </a:rPr>
              <a:t>Pemisahan fungsi</a:t>
            </a:r>
          </a:p>
          <a:p>
            <a:pPr marL="895350" indent="-895350">
              <a:buFont typeface="+mj-lt"/>
              <a:buAutoNum type="arabicPeriod"/>
            </a:pPr>
            <a:r>
              <a:rPr lang="id-ID" sz="3200" dirty="0">
                <a:solidFill>
                  <a:schemeClr val="bg1"/>
                </a:solidFill>
                <a:latin typeface="Arial" panose="020B0604020202020204" pitchFamily="34" charset="0"/>
                <a:cs typeface="Arial" panose="020B0604020202020204" pitchFamily="34" charset="0"/>
              </a:rPr>
              <a:t>Otorisasi transaksi</a:t>
            </a:r>
          </a:p>
          <a:p>
            <a:pPr marL="895350" indent="-895350">
              <a:buFont typeface="+mj-lt"/>
              <a:buAutoNum type="arabicPeriod"/>
            </a:pPr>
            <a:r>
              <a:rPr lang="en-US" sz="3200" dirty="0" err="1">
                <a:solidFill>
                  <a:schemeClr val="bg1"/>
                </a:solidFill>
                <a:latin typeface="Arial" panose="020B0604020202020204" pitchFamily="34" charset="0"/>
                <a:cs typeface="Arial" panose="020B0604020202020204" pitchFamily="34" charset="0"/>
              </a:rPr>
              <a:t>Sistem</a:t>
            </a:r>
            <a:r>
              <a:rPr lang="en-US" sz="3200" dirty="0">
                <a:solidFill>
                  <a:schemeClr val="bg1"/>
                </a:solidFill>
                <a:latin typeface="Arial" panose="020B0604020202020204" pitchFamily="34" charset="0"/>
                <a:cs typeface="Arial" panose="020B0604020202020204" pitchFamily="34" charset="0"/>
              </a:rPr>
              <a:t> dan </a:t>
            </a:r>
            <a:r>
              <a:rPr lang="en-US" sz="3200" dirty="0" err="1">
                <a:solidFill>
                  <a:schemeClr val="bg1"/>
                </a:solidFill>
                <a:latin typeface="Arial" panose="020B0604020202020204" pitchFamily="34" charset="0"/>
                <a:cs typeface="Arial" panose="020B0604020202020204" pitchFamily="34" charset="0"/>
              </a:rPr>
              <a:t>prosedur</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dokumentasi</a:t>
            </a:r>
            <a:endParaRPr lang="id-ID" sz="3200" dirty="0">
              <a:solidFill>
                <a:schemeClr val="bg1"/>
              </a:solidFill>
              <a:latin typeface="Arial" panose="020B0604020202020204" pitchFamily="34" charset="0"/>
              <a:cs typeface="Arial" panose="020B0604020202020204" pitchFamily="34" charset="0"/>
            </a:endParaRPr>
          </a:p>
          <a:p>
            <a:pPr marL="895350" indent="-895350">
              <a:buFont typeface="+mj-lt"/>
              <a:buAutoNum type="arabicPeriod"/>
            </a:pPr>
            <a:r>
              <a:rPr lang="id-ID" sz="3200" dirty="0">
                <a:solidFill>
                  <a:schemeClr val="bg1"/>
                </a:solidFill>
                <a:latin typeface="Arial" panose="020B0604020202020204" pitchFamily="34" charset="0"/>
                <a:cs typeface="Arial" panose="020B0604020202020204" pitchFamily="34" charset="0"/>
              </a:rPr>
              <a:t>Pengendalian akses fisik </a:t>
            </a:r>
            <a:r>
              <a:rPr lang="en-US" sz="3200" dirty="0" err="1">
                <a:solidFill>
                  <a:schemeClr val="bg1"/>
                </a:solidFill>
                <a:latin typeface="Arial" panose="020B0604020202020204" pitchFamily="34" charset="0"/>
                <a:cs typeface="Arial" panose="020B0604020202020204" pitchFamily="34" charset="0"/>
              </a:rPr>
              <a:t>terhadap</a:t>
            </a:r>
            <a:r>
              <a:rPr lang="id-ID" sz="3200" dirty="0">
                <a:solidFill>
                  <a:schemeClr val="bg1"/>
                </a:solidFill>
                <a:latin typeface="Arial" panose="020B0604020202020204" pitchFamily="34" charset="0"/>
                <a:cs typeface="Arial" panose="020B0604020202020204" pitchFamily="34" charset="0"/>
              </a:rPr>
              <a:t> aset dan </a:t>
            </a:r>
            <a:r>
              <a:rPr lang="en-US" sz="3200" dirty="0" err="1">
                <a:solidFill>
                  <a:schemeClr val="bg1"/>
                </a:solidFill>
                <a:latin typeface="Arial" panose="020B0604020202020204" pitchFamily="34" charset="0"/>
                <a:cs typeface="Arial" panose="020B0604020202020204" pitchFamily="34" charset="0"/>
              </a:rPr>
              <a:t>informasi</a:t>
            </a:r>
            <a:endParaRPr lang="id-ID" sz="3200" dirty="0">
              <a:solidFill>
                <a:schemeClr val="bg1"/>
              </a:solidFill>
              <a:latin typeface="Arial" panose="020B0604020202020204" pitchFamily="34" charset="0"/>
              <a:cs typeface="Arial" panose="020B0604020202020204" pitchFamily="34" charset="0"/>
            </a:endParaRPr>
          </a:p>
          <a:p>
            <a:pPr marL="895350" indent="-895350">
              <a:buFont typeface="+mj-lt"/>
              <a:buAutoNum type="arabicPeriod"/>
            </a:pPr>
            <a:r>
              <a:rPr lang="id-ID" sz="3200" dirty="0">
                <a:solidFill>
                  <a:schemeClr val="bg1"/>
                </a:solidFill>
                <a:latin typeface="Arial" panose="020B0604020202020204" pitchFamily="34" charset="0"/>
                <a:cs typeface="Arial" panose="020B0604020202020204" pitchFamily="34" charset="0"/>
              </a:rPr>
              <a:t>Pengecekan independen </a:t>
            </a:r>
            <a:r>
              <a:rPr lang="en-US" sz="3200" dirty="0" err="1">
                <a:solidFill>
                  <a:schemeClr val="bg1"/>
                </a:solidFill>
                <a:latin typeface="Arial" panose="020B0604020202020204" pitchFamily="34" charset="0"/>
                <a:cs typeface="Arial" panose="020B0604020202020204" pitchFamily="34" charset="0"/>
              </a:rPr>
              <a:t>terhadap</a:t>
            </a:r>
            <a:r>
              <a:rPr lang="id-ID" sz="3200" dirty="0">
                <a:solidFill>
                  <a:schemeClr val="bg1"/>
                </a:solidFill>
                <a:latin typeface="Arial" panose="020B0604020202020204" pitchFamily="34" charset="0"/>
                <a:cs typeface="Arial" panose="020B0604020202020204" pitchFamily="34" charset="0"/>
              </a:rPr>
              <a:t> kinerja operasional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idx="4294967295"/>
          </p:nvPr>
        </p:nvSpPr>
        <p:spPr>
          <a:xfrm>
            <a:off x="1055440" y="332656"/>
            <a:ext cx="7763954" cy="807368"/>
          </a:xfrm>
          <a:prstGeom prst="rect">
            <a:avLst/>
          </a:prstGeom>
        </p:spPr>
        <p:txBody>
          <a:bodyPr>
            <a:normAutofit fontScale="90000"/>
          </a:bodyPr>
          <a:lstStyle/>
          <a:p>
            <a:r>
              <a:rPr lang="id-ID" b="1" dirty="0">
                <a:solidFill>
                  <a:schemeClr val="bg1"/>
                </a:solidFill>
                <a:latin typeface="Arial" panose="020B0604020202020204" pitchFamily="34" charset="0"/>
                <a:cs typeface="Arial" panose="020B0604020202020204" pitchFamily="34" charset="0"/>
              </a:rPr>
              <a:t>FRAMEWORK SPI</a:t>
            </a:r>
            <a:r>
              <a:rPr lang="en-US" b="1" dirty="0">
                <a:solidFill>
                  <a:schemeClr val="bg1"/>
                </a:solidFill>
                <a:latin typeface="Arial" panose="020B0604020202020204" pitchFamily="34" charset="0"/>
                <a:cs typeface="Arial" panose="020B0604020202020204" pitchFamily="34" charset="0"/>
              </a:rPr>
              <a:t> </a:t>
            </a:r>
            <a:r>
              <a:rPr lang="en-US" b="1" dirty="0" err="1">
                <a:solidFill>
                  <a:schemeClr val="bg1"/>
                </a:solidFill>
                <a:latin typeface="Arial" panose="020B0604020202020204" pitchFamily="34" charset="0"/>
                <a:cs typeface="Arial" panose="020B0604020202020204" pitchFamily="34" charset="0"/>
              </a:rPr>
              <a:t>menurut</a:t>
            </a:r>
            <a:r>
              <a:rPr lang="id-ID" b="1" dirty="0">
                <a:solidFill>
                  <a:schemeClr val="bg1"/>
                </a:solidFill>
                <a:latin typeface="Arial" panose="020B0604020202020204" pitchFamily="34" charset="0"/>
                <a:cs typeface="Arial" panose="020B0604020202020204" pitchFamily="34" charset="0"/>
              </a:rPr>
              <a:t> COSO</a:t>
            </a:r>
          </a:p>
        </p:txBody>
      </p:sp>
      <p:sp>
        <p:nvSpPr>
          <p:cNvPr id="2" name="TextBox 1">
            <a:extLst>
              <a:ext uri="{FF2B5EF4-FFF2-40B4-BE49-F238E27FC236}">
                <a16:creationId xmlns:a16="http://schemas.microsoft.com/office/drawing/2014/main" id="{8A1A80AE-8ABE-4777-83C4-4EECA7F2274C}"/>
              </a:ext>
            </a:extLst>
          </p:cNvPr>
          <p:cNvSpPr txBox="1"/>
          <p:nvPr/>
        </p:nvSpPr>
        <p:spPr>
          <a:xfrm>
            <a:off x="1055440" y="1556792"/>
            <a:ext cx="10369152" cy="4031873"/>
          </a:xfrm>
          <a:prstGeom prst="rect">
            <a:avLst/>
          </a:prstGeom>
          <a:noFill/>
        </p:spPr>
        <p:txBody>
          <a:bodyPr wrap="square" rtlCol="0">
            <a:spAutoFit/>
          </a:bodyPr>
          <a:lstStyle/>
          <a:p>
            <a:pPr>
              <a:buNone/>
            </a:pPr>
            <a:r>
              <a:rPr lang="id-ID" sz="3200" b="1" dirty="0">
                <a:solidFill>
                  <a:schemeClr val="bg1"/>
                </a:solidFill>
                <a:latin typeface="Arial" panose="020B0604020202020204" pitchFamily="34" charset="0"/>
                <a:cs typeface="Arial" panose="020B0604020202020204" pitchFamily="34" charset="0"/>
              </a:rPr>
              <a:t>Prinsip pemisahan fungsi:</a:t>
            </a:r>
            <a:endParaRPr lang="en-US" sz="3200" b="1" dirty="0">
              <a:solidFill>
                <a:schemeClr val="bg1"/>
              </a:solidFill>
              <a:latin typeface="Arial" panose="020B0604020202020204" pitchFamily="34" charset="0"/>
              <a:cs typeface="Arial" panose="020B0604020202020204" pitchFamily="34" charset="0"/>
            </a:endParaRPr>
          </a:p>
          <a:p>
            <a:pPr>
              <a:buNone/>
            </a:pPr>
            <a:endParaRPr lang="id-ID" sz="3200" b="1" u="sng" dirty="0">
              <a:solidFill>
                <a:schemeClr val="bg1"/>
              </a:solidFill>
              <a:latin typeface="Arial" panose="020B0604020202020204" pitchFamily="34" charset="0"/>
              <a:cs typeface="Arial" panose="020B0604020202020204" pitchFamily="34" charset="0"/>
            </a:endParaRPr>
          </a:p>
          <a:p>
            <a:pPr marL="717550" indent="-717550">
              <a:buFont typeface="+mj-lt"/>
              <a:buAutoNum type="arabicPeriod"/>
            </a:pPr>
            <a:r>
              <a:rPr lang="id-ID" sz="3200" dirty="0">
                <a:solidFill>
                  <a:schemeClr val="bg1"/>
                </a:solidFill>
                <a:latin typeface="Arial" panose="020B0604020202020204" pitchFamily="34" charset="0"/>
                <a:cs typeface="Arial" panose="020B0604020202020204" pitchFamily="34" charset="0"/>
              </a:rPr>
              <a:t>Pemisahan fungsi penyimpanan aset </a:t>
            </a:r>
            <a:r>
              <a:rPr lang="en-US" sz="3200" dirty="0" err="1">
                <a:solidFill>
                  <a:schemeClr val="bg1"/>
                </a:solidFill>
                <a:latin typeface="Arial" panose="020B0604020202020204" pitchFamily="34" charset="0"/>
                <a:cs typeface="Arial" panose="020B0604020202020204" pitchFamily="34" charset="0"/>
              </a:rPr>
              <a:t>dengan</a:t>
            </a:r>
            <a:r>
              <a:rPr lang="en-US" sz="3200" dirty="0">
                <a:solidFill>
                  <a:schemeClr val="bg1"/>
                </a:solidFill>
                <a:latin typeface="Arial" panose="020B0604020202020204" pitchFamily="34" charset="0"/>
                <a:cs typeface="Arial" panose="020B0604020202020204" pitchFamily="34" charset="0"/>
              </a:rPr>
              <a:t> </a:t>
            </a:r>
            <a:r>
              <a:rPr lang="id-ID" sz="3200" dirty="0">
                <a:solidFill>
                  <a:schemeClr val="bg1"/>
                </a:solidFill>
                <a:latin typeface="Arial" panose="020B0604020202020204" pitchFamily="34" charset="0"/>
                <a:cs typeface="Arial" panose="020B0604020202020204" pitchFamily="34" charset="0"/>
              </a:rPr>
              <a:t>fungsi pembukuan</a:t>
            </a:r>
          </a:p>
          <a:p>
            <a:pPr marL="717550" indent="-717550">
              <a:buFont typeface="+mj-lt"/>
              <a:buAutoNum type="arabicPeriod"/>
            </a:pPr>
            <a:r>
              <a:rPr lang="id-ID" sz="3200" dirty="0">
                <a:solidFill>
                  <a:schemeClr val="bg1"/>
                </a:solidFill>
                <a:latin typeface="Arial" panose="020B0604020202020204" pitchFamily="34" charset="0"/>
                <a:cs typeface="Arial" panose="020B0604020202020204" pitchFamily="34" charset="0"/>
              </a:rPr>
              <a:t>Pemisahan fungsi otorisasi </a:t>
            </a:r>
            <a:r>
              <a:rPr lang="en-US" sz="3200" dirty="0" err="1">
                <a:solidFill>
                  <a:schemeClr val="bg1"/>
                </a:solidFill>
                <a:latin typeface="Arial" panose="020B0604020202020204" pitchFamily="34" charset="0"/>
                <a:cs typeface="Arial" panose="020B0604020202020204" pitchFamily="34" charset="0"/>
              </a:rPr>
              <a:t>dengan</a:t>
            </a:r>
            <a:r>
              <a:rPr lang="id-ID" sz="3200" dirty="0">
                <a:solidFill>
                  <a:schemeClr val="bg1"/>
                </a:solidFill>
                <a:latin typeface="Arial" panose="020B0604020202020204" pitchFamily="34" charset="0"/>
                <a:cs typeface="Arial" panose="020B0604020202020204" pitchFamily="34" charset="0"/>
              </a:rPr>
              <a:t> fungsi penyimpanan aset</a:t>
            </a:r>
          </a:p>
          <a:p>
            <a:pPr marL="717550" indent="-717550">
              <a:buFont typeface="+mj-lt"/>
              <a:buAutoNum type="arabicPeriod"/>
            </a:pPr>
            <a:r>
              <a:rPr lang="id-ID" sz="3200" dirty="0">
                <a:solidFill>
                  <a:schemeClr val="bg1"/>
                </a:solidFill>
                <a:latin typeface="Arial" panose="020B0604020202020204" pitchFamily="34" charset="0"/>
                <a:cs typeface="Arial" panose="020B0604020202020204" pitchFamily="34" charset="0"/>
              </a:rPr>
              <a:t>Pemisahan fungsi </a:t>
            </a:r>
            <a:r>
              <a:rPr lang="en-US" sz="3200" dirty="0" err="1">
                <a:solidFill>
                  <a:schemeClr val="bg1"/>
                </a:solidFill>
                <a:latin typeface="Arial" panose="020B0604020202020204" pitchFamily="34" charset="0"/>
                <a:cs typeface="Arial" panose="020B0604020202020204" pitchFamily="34" charset="0"/>
              </a:rPr>
              <a:t>pengembangan</a:t>
            </a:r>
            <a:r>
              <a:rPr lang="en-US" sz="3200" dirty="0">
                <a:solidFill>
                  <a:schemeClr val="bg1"/>
                </a:solidFill>
                <a:latin typeface="Arial" panose="020B0604020202020204" pitchFamily="34" charset="0"/>
                <a:cs typeface="Arial" panose="020B0604020202020204" pitchFamily="34" charset="0"/>
              </a:rPr>
              <a:t> dan </a:t>
            </a:r>
            <a:r>
              <a:rPr lang="en-US" sz="3200" dirty="0" err="1">
                <a:solidFill>
                  <a:schemeClr val="bg1"/>
                </a:solidFill>
                <a:latin typeface="Arial" panose="020B0604020202020204" pitchFamily="34" charset="0"/>
                <a:cs typeface="Arial" panose="020B0604020202020204" pitchFamily="34" charset="0"/>
              </a:rPr>
              <a:t>pemeliharaan</a:t>
            </a:r>
            <a:r>
              <a:rPr lang="en-US" sz="3200" dirty="0">
                <a:solidFill>
                  <a:schemeClr val="bg1"/>
                </a:solidFill>
                <a:latin typeface="Arial" panose="020B0604020202020204" pitchFamily="34" charset="0"/>
                <a:cs typeface="Arial" panose="020B0604020202020204" pitchFamily="34" charset="0"/>
              </a:rPr>
              <a:t> </a:t>
            </a:r>
            <a:r>
              <a:rPr lang="id-ID" sz="3200" dirty="0">
                <a:solidFill>
                  <a:schemeClr val="bg1"/>
                </a:solidFill>
                <a:latin typeface="Arial" panose="020B0604020202020204" pitchFamily="34" charset="0"/>
                <a:cs typeface="Arial" panose="020B0604020202020204" pitchFamily="34" charset="0"/>
              </a:rPr>
              <a:t>TI </a:t>
            </a:r>
            <a:r>
              <a:rPr lang="en-US" sz="3200" dirty="0" err="1">
                <a:solidFill>
                  <a:schemeClr val="bg1"/>
                </a:solidFill>
                <a:latin typeface="Arial" panose="020B0604020202020204" pitchFamily="34" charset="0"/>
                <a:cs typeface="Arial" panose="020B0604020202020204" pitchFamily="34" charset="0"/>
              </a:rPr>
              <a:t>dengan</a:t>
            </a:r>
            <a:r>
              <a:rPr lang="id-ID" sz="3200" dirty="0">
                <a:solidFill>
                  <a:schemeClr val="bg1"/>
                </a:solidFill>
                <a:latin typeface="Arial" panose="020B0604020202020204" pitchFamily="34" charset="0"/>
                <a:cs typeface="Arial" panose="020B0604020202020204" pitchFamily="34" charset="0"/>
              </a:rPr>
              <a:t> fungsi penggunaan TI</a:t>
            </a:r>
            <a:endParaRPr lang="en-US" sz="32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68EA-46AF-477E-B8D0-C43E1532B2EC}"/>
              </a:ext>
            </a:extLst>
          </p:cNvPr>
          <p:cNvSpPr>
            <a:spLocks noGrp="1"/>
          </p:cNvSpPr>
          <p:nvPr>
            <p:ph type="ctrTitle" idx="4294967295"/>
          </p:nvPr>
        </p:nvSpPr>
        <p:spPr>
          <a:xfrm>
            <a:off x="839416" y="432593"/>
            <a:ext cx="10297144" cy="1239838"/>
          </a:xfrm>
          <a:prstGeom prst="rect">
            <a:avLst/>
          </a:prstGeom>
        </p:spPr>
        <p:txBody>
          <a:bodyPr>
            <a:normAutofit/>
          </a:bodyPr>
          <a:lstStyle/>
          <a:p>
            <a:r>
              <a:rPr lang="en-US" b="1" dirty="0">
                <a:solidFill>
                  <a:schemeClr val="bg1"/>
                </a:solidFill>
                <a:latin typeface="Arial" panose="020B0604020202020204" pitchFamily="34" charset="0"/>
                <a:cs typeface="Arial" panose="020B0604020202020204" pitchFamily="34" charset="0"/>
              </a:rPr>
              <a:t>PERAN SISTEM PENGENDALIAN INTERNAL</a:t>
            </a:r>
            <a:endParaRPr lang="en-ID" b="1"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7C666BAB-435C-45E0-A3DC-2572FFE9CADC}"/>
              </a:ext>
            </a:extLst>
          </p:cNvPr>
          <p:cNvSpPr>
            <a:spLocks noGrp="1"/>
          </p:cNvSpPr>
          <p:nvPr>
            <p:ph type="subTitle" idx="4294967295"/>
          </p:nvPr>
        </p:nvSpPr>
        <p:spPr>
          <a:xfrm>
            <a:off x="911424" y="1672431"/>
            <a:ext cx="10369152" cy="4320977"/>
          </a:xfrm>
          <a:prstGeom prst="rect">
            <a:avLst/>
          </a:prstGeom>
        </p:spPr>
        <p:txBody>
          <a:bodyPr>
            <a:normAutofit fontScale="92500"/>
          </a:bodyPr>
          <a:lstStyle/>
          <a:p>
            <a:pPr marL="717550" indent="-717550">
              <a:lnSpc>
                <a:spcPct val="110000"/>
              </a:lnSpc>
              <a:spcBef>
                <a:spcPts val="0"/>
              </a:spcBef>
              <a:spcAft>
                <a:spcPts val="0"/>
              </a:spcAft>
              <a:buClrTx/>
            </a:pPr>
            <a:r>
              <a:rPr lang="en-US" sz="3200" dirty="0" err="1">
                <a:solidFill>
                  <a:schemeClr val="bg1"/>
                </a:solidFill>
                <a:latin typeface="Arial" panose="020B0604020202020204" pitchFamily="34" charset="0"/>
                <a:cs typeface="Arial" panose="020B0604020202020204" pitchFamily="34" charset="0"/>
              </a:rPr>
              <a:t>Sistem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Pengendalian</a:t>
            </a:r>
            <a:r>
              <a:rPr lang="en-US" sz="3200" dirty="0">
                <a:solidFill>
                  <a:schemeClr val="bg1"/>
                </a:solidFill>
                <a:latin typeface="Arial" panose="020B0604020202020204" pitchFamily="34" charset="0"/>
                <a:cs typeface="Arial" panose="020B0604020202020204" pitchFamily="34" charset="0"/>
              </a:rPr>
              <a:t> Internal (SPI) </a:t>
            </a:r>
            <a:r>
              <a:rPr lang="en-US" sz="3200" dirty="0" err="1">
                <a:solidFill>
                  <a:schemeClr val="bg1"/>
                </a:solidFill>
                <a:latin typeface="Arial" panose="020B0604020202020204" pitchFamily="34" charset="0"/>
                <a:cs typeface="Arial" panose="020B0604020202020204" pitchFamily="34" charset="0"/>
              </a:rPr>
              <a:t>berpengaruh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besar</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terhadap</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kualitas</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atau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keandalan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informasi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akuntansi</a:t>
            </a:r>
            <a:r>
              <a:rPr lang="en-US" sz="3200" dirty="0">
                <a:solidFill>
                  <a:schemeClr val="bg1"/>
                </a:solidFill>
                <a:latin typeface="Arial" panose="020B0604020202020204" pitchFamily="34" charset="0"/>
                <a:cs typeface="Arial" panose="020B0604020202020204" pitchFamily="34" charset="0"/>
              </a:rPr>
              <a:t>.</a:t>
            </a:r>
          </a:p>
          <a:p>
            <a:pPr marL="717550" indent="-717550">
              <a:lnSpc>
                <a:spcPct val="110000"/>
              </a:lnSpc>
              <a:spcBef>
                <a:spcPts val="0"/>
              </a:spcBef>
              <a:spcAft>
                <a:spcPts val="0"/>
              </a:spcAft>
              <a:buClrTx/>
            </a:pPr>
            <a:r>
              <a:rPr lang="en-US" sz="3200" dirty="0" err="1">
                <a:solidFill>
                  <a:schemeClr val="bg1"/>
                </a:solidFill>
                <a:latin typeface="Arial" panose="020B0604020202020204" pitchFamily="34" charset="0"/>
                <a:cs typeface="Arial" panose="020B0604020202020204" pitchFamily="34" charset="0"/>
              </a:rPr>
              <a:t>Laporan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keuangan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adalah</a:t>
            </a:r>
            <a:r>
              <a:rPr lang="en-US" sz="3200" dirty="0">
                <a:solidFill>
                  <a:schemeClr val="bg1"/>
                </a:solidFill>
                <a:latin typeface="Arial" panose="020B0604020202020204" pitchFamily="34" charset="0"/>
                <a:cs typeface="Arial" panose="020B0604020202020204" pitchFamily="34" charset="0"/>
              </a:rPr>
              <a:t> output </a:t>
            </a:r>
            <a:r>
              <a:rPr lang="en-US" sz="3200" dirty="0" err="1">
                <a:solidFill>
                  <a:schemeClr val="bg1"/>
                </a:solidFill>
                <a:latin typeface="Arial" panose="020B0604020202020204" pitchFamily="34" charset="0"/>
                <a:cs typeface="Arial" panose="020B0604020202020204" pitchFamily="34" charset="0"/>
              </a:rPr>
              <a:t>dari</a:t>
            </a:r>
            <a:r>
              <a:rPr lang="en-US" sz="3200" dirty="0">
                <a:solidFill>
                  <a:schemeClr val="bg1"/>
                </a:solidFill>
                <a:latin typeface="Arial" panose="020B0604020202020204" pitchFamily="34" charset="0"/>
                <a:cs typeface="Arial" panose="020B0604020202020204" pitchFamily="34" charset="0"/>
              </a:rPr>
              <a:t> SPI.</a:t>
            </a:r>
          </a:p>
          <a:p>
            <a:pPr marL="717550" indent="-717550">
              <a:lnSpc>
                <a:spcPct val="110000"/>
              </a:lnSpc>
              <a:spcBef>
                <a:spcPts val="0"/>
              </a:spcBef>
              <a:spcAft>
                <a:spcPts val="0"/>
              </a:spcAft>
              <a:buClrTx/>
            </a:pPr>
            <a:r>
              <a:rPr lang="en-US" sz="3200" dirty="0" err="1">
                <a:solidFill>
                  <a:schemeClr val="bg1"/>
                </a:solidFill>
                <a:latin typeface="Arial" panose="020B0604020202020204" pitchFamily="34" charset="0"/>
                <a:cs typeface="Arial" panose="020B0604020202020204" pitchFamily="34" charset="0"/>
              </a:rPr>
              <a:t>Pemahaman</a:t>
            </a:r>
            <a:r>
              <a:rPr lang="en-US" sz="3200" dirty="0">
                <a:solidFill>
                  <a:schemeClr val="bg1"/>
                </a:solidFill>
                <a:latin typeface="Arial" panose="020B0604020202020204" pitchFamily="34" charset="0"/>
                <a:cs typeface="Arial" panose="020B0604020202020204" pitchFamily="34" charset="0"/>
              </a:rPr>
              <a:t> dan </a:t>
            </a:r>
            <a:r>
              <a:rPr lang="en-US" sz="3200" dirty="0" err="1">
                <a:solidFill>
                  <a:schemeClr val="bg1"/>
                </a:solidFill>
                <a:latin typeface="Arial" panose="020B0604020202020204" pitchFamily="34" charset="0"/>
                <a:cs typeface="Arial" panose="020B0604020202020204" pitchFamily="34" charset="0"/>
              </a:rPr>
              <a:t>pengujian</a:t>
            </a:r>
            <a:r>
              <a:rPr lang="en-US" sz="3200" dirty="0">
                <a:solidFill>
                  <a:schemeClr val="bg1"/>
                </a:solidFill>
                <a:latin typeface="Arial" panose="020B0604020202020204" pitchFamily="34" charset="0"/>
                <a:cs typeface="Arial" panose="020B0604020202020204" pitchFamily="34" charset="0"/>
              </a:rPr>
              <a:t> SPI </a:t>
            </a:r>
            <a:r>
              <a:rPr lang="en-US" sz="3200" dirty="0" err="1">
                <a:solidFill>
                  <a:schemeClr val="bg1"/>
                </a:solidFill>
                <a:latin typeface="Arial" panose="020B0604020202020204" pitchFamily="34" charset="0"/>
                <a:cs typeface="Arial" panose="020B0604020202020204" pitchFamily="34" charset="0"/>
              </a:rPr>
              <a:t>adalah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langkah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penting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utama</a:t>
            </a:r>
            <a:r>
              <a:rPr lang="en-US" sz="3200" dirty="0">
                <a:solidFill>
                  <a:schemeClr val="bg1"/>
                </a:solidFill>
                <a:latin typeface="Arial" panose="020B0604020202020204" pitchFamily="34" charset="0"/>
                <a:cs typeface="Arial" panose="020B0604020202020204" pitchFamily="34" charset="0"/>
              </a:rPr>
              <a:t>, dan </a:t>
            </a:r>
            <a:r>
              <a:rPr lang="en-US" sz="3200" dirty="0" err="1">
                <a:solidFill>
                  <a:schemeClr val="bg1"/>
                </a:solidFill>
                <a:latin typeface="Arial" panose="020B0604020202020204" pitchFamily="34" charset="0"/>
                <a:cs typeface="Arial" panose="020B0604020202020204" pitchFamily="34" charset="0"/>
              </a:rPr>
              <a:t>pertama</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dalam</a:t>
            </a:r>
            <a:r>
              <a:rPr lang="en-US" sz="3200" dirty="0">
                <a:solidFill>
                  <a:schemeClr val="bg1"/>
                </a:solidFill>
                <a:latin typeface="Arial" panose="020B0604020202020204" pitchFamily="34" charset="0"/>
                <a:cs typeface="Arial" panose="020B0604020202020204" pitchFamily="34" charset="0"/>
              </a:rPr>
              <a:t> audit </a:t>
            </a:r>
            <a:r>
              <a:rPr lang="en-US" sz="3200" dirty="0" err="1">
                <a:solidFill>
                  <a:schemeClr val="bg1"/>
                </a:solidFill>
                <a:latin typeface="Arial" panose="020B0604020202020204" pitchFamily="34" charset="0"/>
                <a:cs typeface="Arial" panose="020B0604020202020204" pitchFamily="34" charset="0"/>
              </a:rPr>
              <a:t>laporan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keuangan</a:t>
            </a:r>
            <a:r>
              <a:rPr lang="en-US" sz="3200" dirty="0">
                <a:solidFill>
                  <a:schemeClr val="bg1"/>
                </a:solidFill>
                <a:latin typeface="Arial" panose="020B0604020202020204" pitchFamily="34" charset="0"/>
                <a:cs typeface="Arial" panose="020B0604020202020204" pitchFamily="34" charset="0"/>
              </a:rPr>
              <a:t>.</a:t>
            </a:r>
          </a:p>
          <a:p>
            <a:pPr marL="717550" indent="-717550">
              <a:lnSpc>
                <a:spcPct val="110000"/>
              </a:lnSpc>
              <a:spcBef>
                <a:spcPts val="0"/>
              </a:spcBef>
              <a:spcAft>
                <a:spcPts val="0"/>
              </a:spcAft>
              <a:buClrTx/>
            </a:pPr>
            <a:r>
              <a:rPr lang="en-US" sz="3200" dirty="0" err="1">
                <a:solidFill>
                  <a:schemeClr val="bg1"/>
                </a:solidFill>
                <a:latin typeface="Arial" panose="020B0604020202020204" pitchFamily="34" charset="0"/>
                <a:cs typeface="Arial" panose="020B0604020202020204" pitchFamily="34" charset="0"/>
              </a:rPr>
              <a:t>Tanpa</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memahami</a:t>
            </a:r>
            <a:r>
              <a:rPr lang="en-US" sz="3200" dirty="0">
                <a:solidFill>
                  <a:schemeClr val="bg1"/>
                </a:solidFill>
                <a:latin typeface="Arial" panose="020B0604020202020204" pitchFamily="34" charset="0"/>
                <a:cs typeface="Arial" panose="020B0604020202020204" pitchFamily="34" charset="0"/>
              </a:rPr>
              <a:t> SPI, auditor </a:t>
            </a:r>
            <a:r>
              <a:rPr lang="en-US" sz="3200" dirty="0" err="1">
                <a:solidFill>
                  <a:schemeClr val="bg1"/>
                </a:solidFill>
                <a:latin typeface="Arial" panose="020B0604020202020204" pitchFamily="34" charset="0"/>
                <a:cs typeface="Arial" panose="020B0604020202020204" pitchFamily="34" charset="0"/>
              </a:rPr>
              <a:t>tidak</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akan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mampu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melaksanakan</a:t>
            </a:r>
            <a:r>
              <a:rPr lang="en-US" sz="3200" dirty="0">
                <a:solidFill>
                  <a:schemeClr val="bg1"/>
                </a:solidFill>
                <a:latin typeface="Arial" panose="020B0604020202020204" pitchFamily="34" charset="0"/>
                <a:cs typeface="Arial" panose="020B0604020202020204" pitchFamily="34" charset="0"/>
              </a:rPr>
              <a:t> audit </a:t>
            </a:r>
            <a:r>
              <a:rPr lang="en-US" sz="3200" dirty="0" err="1">
                <a:solidFill>
                  <a:schemeClr val="bg1"/>
                </a:solidFill>
                <a:latin typeface="Arial" panose="020B0604020202020204" pitchFamily="34" charset="0"/>
                <a:cs typeface="Arial" panose="020B0604020202020204" pitchFamily="34" charset="0"/>
              </a:rPr>
              <a:t>dengan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efektif</a:t>
            </a:r>
            <a:r>
              <a:rPr lang="en-US" sz="3200" dirty="0">
                <a:solidFill>
                  <a:schemeClr val="bg1"/>
                </a:solidFill>
                <a:latin typeface="Arial" panose="020B0604020202020204" pitchFamily="34" charset="0"/>
                <a:cs typeface="Arial" panose="020B0604020202020204" pitchFamily="34" charset="0"/>
              </a:rPr>
              <a:t> dan </a:t>
            </a:r>
            <a:r>
              <a:rPr lang="en-US" sz="3200" dirty="0" err="1">
                <a:solidFill>
                  <a:schemeClr val="bg1"/>
                </a:solidFill>
                <a:latin typeface="Arial" panose="020B0604020202020204" pitchFamily="34" charset="0"/>
                <a:cs typeface="Arial" panose="020B0604020202020204" pitchFamily="34" charset="0"/>
              </a:rPr>
              <a:t>efisien</a:t>
            </a:r>
            <a:r>
              <a:rPr lang="en-US" sz="3200" dirty="0">
                <a:solidFill>
                  <a:schemeClr val="bg1"/>
                </a:solidFill>
                <a:latin typeface="Arial" panose="020B0604020202020204" pitchFamily="34" charset="0"/>
                <a:cs typeface="Arial" panose="020B0604020202020204" pitchFamily="34" charset="0"/>
              </a:rPr>
              <a:t>.</a:t>
            </a:r>
            <a:endParaRPr lang="en-ID" sz="3200" dirty="0">
              <a:solidFill>
                <a:schemeClr val="bg1"/>
              </a:solidFill>
              <a:latin typeface="Arial" panose="020B0604020202020204" pitchFamily="34" charset="0"/>
              <a:cs typeface="Arial" panose="020B0604020202020204" pitchFamily="34" charset="0"/>
            </a:endParaRPr>
          </a:p>
        </p:txBody>
      </p:sp>
      <p:sp>
        <p:nvSpPr>
          <p:cNvPr id="4" name="Rectangle: Rounded Corners 3">
            <a:extLst>
              <a:ext uri="{FF2B5EF4-FFF2-40B4-BE49-F238E27FC236}">
                <a16:creationId xmlns:a16="http://schemas.microsoft.com/office/drawing/2014/main" id="{CFC9E418-7D29-40E9-93AF-EFCC38221403}"/>
              </a:ext>
            </a:extLst>
          </p:cNvPr>
          <p:cNvSpPr/>
          <p:nvPr/>
        </p:nvSpPr>
        <p:spPr>
          <a:xfrm>
            <a:off x="10488488" y="5661248"/>
            <a:ext cx="864096" cy="504056"/>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Arial Rounded MT Bold" panose="020F0704030504030204" pitchFamily="34" charset="0"/>
              </a:rPr>
              <a:t>1</a:t>
            </a:r>
            <a:endParaRPr lang="en-ID"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174792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idx="4294967295"/>
          </p:nvPr>
        </p:nvSpPr>
        <p:spPr>
          <a:xfrm>
            <a:off x="1199456" y="741382"/>
            <a:ext cx="7848872" cy="591344"/>
          </a:xfrm>
          <a:prstGeom prst="rect">
            <a:avLst/>
          </a:prstGeom>
        </p:spPr>
        <p:txBody>
          <a:bodyPr>
            <a:normAutofit fontScale="90000"/>
          </a:bodyPr>
          <a:lstStyle/>
          <a:p>
            <a:r>
              <a:rPr lang="id-ID" b="1" dirty="0">
                <a:solidFill>
                  <a:schemeClr val="bg1"/>
                </a:solidFill>
                <a:latin typeface="Arial" panose="020B0604020202020204" pitchFamily="34" charset="0"/>
                <a:cs typeface="Arial" panose="020B0604020202020204" pitchFamily="34" charset="0"/>
              </a:rPr>
              <a:t>FRAMEWORK SPI </a:t>
            </a:r>
            <a:r>
              <a:rPr lang="en-US" b="1" dirty="0" err="1">
                <a:solidFill>
                  <a:schemeClr val="bg1"/>
                </a:solidFill>
                <a:latin typeface="Arial" panose="020B0604020202020204" pitchFamily="34" charset="0"/>
                <a:cs typeface="Arial" panose="020B0604020202020204" pitchFamily="34" charset="0"/>
              </a:rPr>
              <a:t>menurut</a:t>
            </a:r>
            <a:r>
              <a:rPr lang="en-US" b="1" dirty="0">
                <a:solidFill>
                  <a:schemeClr val="bg1"/>
                </a:solidFill>
                <a:latin typeface="Arial" panose="020B0604020202020204" pitchFamily="34" charset="0"/>
                <a:cs typeface="Arial" panose="020B0604020202020204" pitchFamily="34" charset="0"/>
              </a:rPr>
              <a:t> </a:t>
            </a:r>
            <a:r>
              <a:rPr lang="id-ID" b="1" dirty="0">
                <a:solidFill>
                  <a:schemeClr val="bg1"/>
                </a:solidFill>
                <a:latin typeface="Arial" panose="020B0604020202020204" pitchFamily="34" charset="0"/>
                <a:cs typeface="Arial" panose="020B0604020202020204" pitchFamily="34" charset="0"/>
              </a:rPr>
              <a:t>COSO</a:t>
            </a:r>
          </a:p>
        </p:txBody>
      </p:sp>
      <p:sp>
        <p:nvSpPr>
          <p:cNvPr id="4" name="TextBox 3">
            <a:extLst>
              <a:ext uri="{FF2B5EF4-FFF2-40B4-BE49-F238E27FC236}">
                <a16:creationId xmlns:a16="http://schemas.microsoft.com/office/drawing/2014/main" id="{8E460F6F-DB15-4B25-8758-1011CF2B2607}"/>
              </a:ext>
            </a:extLst>
          </p:cNvPr>
          <p:cNvSpPr txBox="1"/>
          <p:nvPr/>
        </p:nvSpPr>
        <p:spPr>
          <a:xfrm>
            <a:off x="1199456" y="1628800"/>
            <a:ext cx="9937104" cy="4247317"/>
          </a:xfrm>
          <a:prstGeom prst="rect">
            <a:avLst/>
          </a:prstGeom>
          <a:noFill/>
        </p:spPr>
        <p:txBody>
          <a:bodyPr wrap="square" rtlCol="0">
            <a:spAutoFit/>
          </a:bodyPr>
          <a:lstStyle/>
          <a:p>
            <a:r>
              <a:rPr lang="en-US" sz="2800" b="1" dirty="0" err="1">
                <a:solidFill>
                  <a:schemeClr val="bg1"/>
                </a:solidFill>
                <a:latin typeface="Arial" panose="020B0604020202020204" pitchFamily="34" charset="0"/>
                <a:cs typeface="Arial" panose="020B0604020202020204" pitchFamily="34" charset="0"/>
              </a:rPr>
              <a:t>Tujuan</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Pemisahan</a:t>
            </a:r>
            <a:r>
              <a:rPr lang="en-US" sz="2800" b="1" dirty="0">
                <a:solidFill>
                  <a:schemeClr val="bg1"/>
                </a:solidFill>
                <a:latin typeface="Arial" panose="020B0604020202020204" pitchFamily="34" charset="0"/>
                <a:cs typeface="Arial" panose="020B0604020202020204" pitchFamily="34" charset="0"/>
              </a:rPr>
              <a:t> </a:t>
            </a:r>
            <a:r>
              <a:rPr lang="en-US" sz="2800" b="1" dirty="0" err="1">
                <a:solidFill>
                  <a:schemeClr val="bg1"/>
                </a:solidFill>
                <a:latin typeface="Arial" panose="020B0604020202020204" pitchFamily="34" charset="0"/>
                <a:cs typeface="Arial" panose="020B0604020202020204" pitchFamily="34" charset="0"/>
              </a:rPr>
              <a:t>Fungsi</a:t>
            </a:r>
            <a:endParaRPr lang="en-US" sz="2800" b="1" dirty="0">
              <a:solidFill>
                <a:schemeClr val="bg1"/>
              </a:solidFill>
              <a:latin typeface="Arial" panose="020B0604020202020204" pitchFamily="34" charset="0"/>
              <a:cs typeface="Arial" panose="020B0604020202020204" pitchFamily="34" charset="0"/>
            </a:endParaRPr>
          </a:p>
          <a:p>
            <a:pPr marL="717550" indent="-717550">
              <a:buFont typeface="+mj-lt"/>
              <a:buAutoNum type="arabicPeriod"/>
            </a:pPr>
            <a:r>
              <a:rPr lang="en-US" sz="2800" dirty="0">
                <a:solidFill>
                  <a:schemeClr val="bg1"/>
                </a:solidFill>
                <a:latin typeface="Arial" panose="020B0604020202020204" pitchFamily="34" charset="0"/>
                <a:cs typeface="Arial" panose="020B0604020202020204" pitchFamily="34" charset="0"/>
              </a:rPr>
              <a:t>M</a:t>
            </a:r>
            <a:r>
              <a:rPr lang="id-ID" sz="2800" dirty="0">
                <a:solidFill>
                  <a:schemeClr val="bg1"/>
                </a:solidFill>
                <a:latin typeface="Arial" panose="020B0604020202020204" pitchFamily="34" charset="0"/>
                <a:cs typeface="Arial" panose="020B0604020202020204" pitchFamily="34" charset="0"/>
              </a:rPr>
              <a:t>eminimumkan potensi kecurangan melalui penyalahgunaan wewenang dan tanggungjawab</a:t>
            </a:r>
            <a:endParaRPr lang="en-US" sz="2800" dirty="0">
              <a:solidFill>
                <a:schemeClr val="bg1"/>
              </a:solidFill>
              <a:latin typeface="Arial" panose="020B0604020202020204" pitchFamily="34" charset="0"/>
              <a:cs typeface="Arial" panose="020B0604020202020204" pitchFamily="34" charset="0"/>
            </a:endParaRPr>
          </a:p>
          <a:p>
            <a:pPr marL="717550" indent="-717550">
              <a:buFont typeface="+mj-lt"/>
              <a:buAutoNum type="arabicPeriod"/>
            </a:pPr>
            <a:r>
              <a:rPr lang="en-US" sz="2800" dirty="0" err="1">
                <a:solidFill>
                  <a:schemeClr val="bg1"/>
                </a:solidFill>
                <a:latin typeface="Arial" panose="020B0604020202020204" pitchFamily="34" charset="0"/>
                <a:cs typeface="Arial" panose="020B0604020202020204" pitchFamily="34" charset="0"/>
              </a:rPr>
              <a:t>Meningkatkan</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ekspertis</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serta</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kualitas</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hasil</a:t>
            </a:r>
            <a:r>
              <a:rPr lang="en-US" sz="2800" dirty="0">
                <a:solidFill>
                  <a:schemeClr val="bg1"/>
                </a:solidFill>
                <a:latin typeface="Arial" panose="020B0604020202020204" pitchFamily="34" charset="0"/>
                <a:cs typeface="Arial" panose="020B0604020202020204" pitchFamily="34" charset="0"/>
              </a:rPr>
              <a:t> </a:t>
            </a:r>
            <a:r>
              <a:rPr lang="en-US" sz="2800" dirty="0" err="1">
                <a:solidFill>
                  <a:schemeClr val="bg1"/>
                </a:solidFill>
                <a:latin typeface="Arial" panose="020B0604020202020204" pitchFamily="34" charset="0"/>
                <a:cs typeface="Arial" panose="020B0604020202020204" pitchFamily="34" charset="0"/>
              </a:rPr>
              <a:t>pekerjaan</a:t>
            </a:r>
            <a:endParaRPr lang="id-ID" sz="2800" dirty="0">
              <a:solidFill>
                <a:schemeClr val="bg1"/>
              </a:solidFill>
              <a:latin typeface="Arial" panose="020B0604020202020204" pitchFamily="34" charset="0"/>
              <a:cs typeface="Arial" panose="020B0604020202020204" pitchFamily="34" charset="0"/>
            </a:endParaRPr>
          </a:p>
          <a:p>
            <a:pPr>
              <a:buNone/>
            </a:pPr>
            <a:endParaRPr lang="en-US" sz="2800" b="1" dirty="0">
              <a:solidFill>
                <a:schemeClr val="bg1"/>
              </a:solidFill>
              <a:latin typeface="Arial" pitchFamily="34" charset="0"/>
              <a:cs typeface="Arial" pitchFamily="34" charset="0"/>
            </a:endParaRPr>
          </a:p>
          <a:p>
            <a:pPr>
              <a:buNone/>
            </a:pPr>
            <a:r>
              <a:rPr lang="id-ID" sz="2800" b="1" dirty="0">
                <a:solidFill>
                  <a:schemeClr val="bg1"/>
                </a:solidFill>
                <a:latin typeface="Arial" pitchFamily="34" charset="0"/>
                <a:cs typeface="Arial" pitchFamily="34" charset="0"/>
              </a:rPr>
              <a:t>Otorisasi Transaksi</a:t>
            </a:r>
            <a:endParaRPr lang="en-US" sz="2800" b="1" dirty="0">
              <a:solidFill>
                <a:schemeClr val="bg1"/>
              </a:solidFill>
              <a:latin typeface="Arial" pitchFamily="34" charset="0"/>
              <a:cs typeface="Arial" pitchFamily="34" charset="0"/>
            </a:endParaRPr>
          </a:p>
          <a:p>
            <a:pPr>
              <a:buNone/>
            </a:pPr>
            <a:endParaRPr lang="id-ID" dirty="0">
              <a:solidFill>
                <a:schemeClr val="bg1"/>
              </a:solidFill>
              <a:latin typeface="Arial" pitchFamily="34" charset="0"/>
              <a:cs typeface="Arial" pitchFamily="34" charset="0"/>
            </a:endParaRPr>
          </a:p>
          <a:p>
            <a:pPr marL="541338" indent="-541338">
              <a:buFont typeface="+mj-lt"/>
              <a:buAutoNum type="arabicPeriod"/>
            </a:pPr>
            <a:r>
              <a:rPr lang="id-ID" sz="2800" b="1" dirty="0">
                <a:solidFill>
                  <a:schemeClr val="bg1"/>
                </a:solidFill>
                <a:latin typeface="Arial" pitchFamily="34" charset="0"/>
                <a:cs typeface="Arial" pitchFamily="34" charset="0"/>
              </a:rPr>
              <a:t>Otorisasi umum</a:t>
            </a:r>
            <a:r>
              <a:rPr lang="id-ID" sz="2800" dirty="0">
                <a:solidFill>
                  <a:schemeClr val="bg1"/>
                </a:solidFill>
                <a:latin typeface="Arial" pitchFamily="34" charset="0"/>
                <a:cs typeface="Arial" pitchFamily="34" charset="0"/>
              </a:rPr>
              <a:t>, yaitu otorisasi untuk kegiatan</a:t>
            </a:r>
            <a:r>
              <a:rPr lang="en-US" sz="2800" dirty="0">
                <a:solidFill>
                  <a:schemeClr val="bg1"/>
                </a:solidFill>
                <a:latin typeface="Arial" pitchFamily="34" charset="0"/>
                <a:cs typeface="Arial" pitchFamily="34" charset="0"/>
              </a:rPr>
              <a:t> </a:t>
            </a:r>
            <a:r>
              <a:rPr lang="en-US" sz="2800" dirty="0" err="1">
                <a:solidFill>
                  <a:schemeClr val="bg1"/>
                </a:solidFill>
                <a:latin typeface="Arial" pitchFamily="34" charset="0"/>
                <a:cs typeface="Arial" pitchFamily="34" charset="0"/>
              </a:rPr>
              <a:t>rutin</a:t>
            </a:r>
            <a:r>
              <a:rPr lang="en-US" sz="2800" dirty="0">
                <a:solidFill>
                  <a:schemeClr val="bg1"/>
                </a:solidFill>
                <a:latin typeface="Arial" pitchFamily="34" charset="0"/>
                <a:cs typeface="Arial" pitchFamily="34" charset="0"/>
              </a:rPr>
              <a:t>.</a:t>
            </a:r>
            <a:endParaRPr lang="id-ID" sz="2800" dirty="0">
              <a:solidFill>
                <a:schemeClr val="bg1"/>
              </a:solidFill>
              <a:latin typeface="Arial" pitchFamily="34" charset="0"/>
              <a:cs typeface="Arial" pitchFamily="34" charset="0"/>
            </a:endParaRPr>
          </a:p>
          <a:p>
            <a:pPr marL="541338" indent="-541338">
              <a:buFont typeface="+mj-lt"/>
              <a:buAutoNum type="arabicPeriod"/>
            </a:pPr>
            <a:r>
              <a:rPr lang="id-ID" sz="2800" b="1" dirty="0">
                <a:solidFill>
                  <a:schemeClr val="bg1"/>
                </a:solidFill>
                <a:latin typeface="Arial" pitchFamily="34" charset="0"/>
                <a:cs typeface="Arial" pitchFamily="34" charset="0"/>
              </a:rPr>
              <a:t>Otorisasi khusus, </a:t>
            </a:r>
            <a:r>
              <a:rPr lang="id-ID" sz="2800" dirty="0">
                <a:solidFill>
                  <a:schemeClr val="bg1"/>
                </a:solidFill>
                <a:latin typeface="Arial" pitchFamily="34" charset="0"/>
                <a:cs typeface="Arial" pitchFamily="34" charset="0"/>
              </a:rPr>
              <a:t>yaitu otorisasi untuk kegiatan non rutin yang berpengaruh signifikan terhadap organisasi.</a:t>
            </a:r>
            <a:endParaRPr lang="en-US" sz="2800" dirty="0">
              <a:solidFill>
                <a:schemeClr val="bg1"/>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idx="4294967295"/>
          </p:nvPr>
        </p:nvSpPr>
        <p:spPr>
          <a:xfrm>
            <a:off x="1055440" y="688929"/>
            <a:ext cx="7200800" cy="566737"/>
          </a:xfrm>
          <a:prstGeom prst="rect">
            <a:avLst/>
          </a:prstGeom>
        </p:spPr>
        <p:txBody>
          <a:bodyPr>
            <a:normAutofit fontScale="90000"/>
          </a:bodyPr>
          <a:lstStyle/>
          <a:p>
            <a:r>
              <a:rPr lang="id-ID" b="1" dirty="0">
                <a:solidFill>
                  <a:schemeClr val="bg1"/>
                </a:solidFill>
                <a:latin typeface="Arial" panose="020B0604020202020204" pitchFamily="34" charset="0"/>
                <a:cs typeface="Arial" panose="020B0604020202020204" pitchFamily="34" charset="0"/>
              </a:rPr>
              <a:t>FRAMEWORK SPI </a:t>
            </a:r>
            <a:r>
              <a:rPr lang="en-US" b="1" dirty="0" err="1">
                <a:solidFill>
                  <a:schemeClr val="bg1"/>
                </a:solidFill>
                <a:latin typeface="Arial" panose="020B0604020202020204" pitchFamily="34" charset="0"/>
                <a:cs typeface="Arial" panose="020B0604020202020204" pitchFamily="34" charset="0"/>
              </a:rPr>
              <a:t>menurut</a:t>
            </a:r>
            <a:r>
              <a:rPr lang="en-US" b="1" dirty="0">
                <a:solidFill>
                  <a:schemeClr val="bg1"/>
                </a:solidFill>
                <a:latin typeface="Arial" panose="020B0604020202020204" pitchFamily="34" charset="0"/>
                <a:cs typeface="Arial" panose="020B0604020202020204" pitchFamily="34" charset="0"/>
              </a:rPr>
              <a:t> </a:t>
            </a:r>
            <a:r>
              <a:rPr lang="id-ID" b="1" dirty="0">
                <a:solidFill>
                  <a:schemeClr val="bg1"/>
                </a:solidFill>
                <a:latin typeface="Arial" panose="020B0604020202020204" pitchFamily="34" charset="0"/>
                <a:cs typeface="Arial" panose="020B0604020202020204" pitchFamily="34" charset="0"/>
              </a:rPr>
              <a:t>COSO</a:t>
            </a:r>
          </a:p>
        </p:txBody>
      </p:sp>
      <p:sp>
        <p:nvSpPr>
          <p:cNvPr id="2" name="TextBox 1">
            <a:extLst>
              <a:ext uri="{FF2B5EF4-FFF2-40B4-BE49-F238E27FC236}">
                <a16:creationId xmlns:a16="http://schemas.microsoft.com/office/drawing/2014/main" id="{A637C181-350B-4C42-AE74-ADB2F5BA0178}"/>
              </a:ext>
            </a:extLst>
          </p:cNvPr>
          <p:cNvSpPr txBox="1"/>
          <p:nvPr/>
        </p:nvSpPr>
        <p:spPr>
          <a:xfrm>
            <a:off x="1055440" y="1336979"/>
            <a:ext cx="10441160" cy="4708981"/>
          </a:xfrm>
          <a:prstGeom prst="rect">
            <a:avLst/>
          </a:prstGeom>
          <a:noFill/>
        </p:spPr>
        <p:txBody>
          <a:bodyPr wrap="square" rtlCol="0">
            <a:spAutoFit/>
          </a:bodyPr>
          <a:lstStyle/>
          <a:p>
            <a:r>
              <a:rPr lang="id-ID" sz="2800" dirty="0">
                <a:solidFill>
                  <a:schemeClr val="bg1"/>
                </a:solidFill>
                <a:latin typeface="Arial" pitchFamily="34" charset="0"/>
                <a:cs typeface="Arial" pitchFamily="34" charset="0"/>
              </a:rPr>
              <a:t>Otorisasi</a:t>
            </a:r>
            <a:r>
              <a:rPr lang="en-US" sz="2800" dirty="0">
                <a:solidFill>
                  <a:schemeClr val="bg1"/>
                </a:solidFill>
                <a:latin typeface="Arial" pitchFamily="34" charset="0"/>
                <a:cs typeface="Arial" pitchFamily="34" charset="0"/>
              </a:rPr>
              <a:t> </a:t>
            </a:r>
            <a:r>
              <a:rPr lang="en-US" sz="2800" dirty="0" err="1">
                <a:solidFill>
                  <a:schemeClr val="bg1"/>
                </a:solidFill>
                <a:latin typeface="Arial" pitchFamily="34" charset="0"/>
                <a:cs typeface="Arial" pitchFamily="34" charset="0"/>
              </a:rPr>
              <a:t>transaksi</a:t>
            </a:r>
            <a:r>
              <a:rPr lang="id-ID" sz="2800" dirty="0">
                <a:solidFill>
                  <a:schemeClr val="bg1"/>
                </a:solidFill>
                <a:latin typeface="Arial" pitchFamily="34" charset="0"/>
                <a:cs typeface="Arial" pitchFamily="34" charset="0"/>
              </a:rPr>
              <a:t> berfungsi untuk mencegah risiko kecurangan melalui penyalahgunaan wewenang dan tanggung jawab. </a:t>
            </a:r>
            <a:endParaRPr lang="en-ID" sz="2800" dirty="0"/>
          </a:p>
          <a:p>
            <a:pPr>
              <a:buNone/>
            </a:pPr>
            <a:endParaRPr lang="en-US" sz="2800" b="1" dirty="0">
              <a:solidFill>
                <a:schemeClr val="bg1"/>
              </a:solidFill>
              <a:latin typeface="Arial" pitchFamily="34" charset="0"/>
              <a:cs typeface="Arial" pitchFamily="34" charset="0"/>
            </a:endParaRPr>
          </a:p>
          <a:p>
            <a:pPr>
              <a:buNone/>
            </a:pPr>
            <a:r>
              <a:rPr lang="id-ID" sz="2800" b="1" dirty="0">
                <a:solidFill>
                  <a:schemeClr val="bg1"/>
                </a:solidFill>
                <a:latin typeface="Arial" pitchFamily="34" charset="0"/>
                <a:cs typeface="Arial" pitchFamily="34" charset="0"/>
              </a:rPr>
              <a:t>Dokumen </a:t>
            </a:r>
            <a:r>
              <a:rPr lang="en-US" sz="2800" b="1" dirty="0">
                <a:solidFill>
                  <a:schemeClr val="bg1"/>
                </a:solidFill>
                <a:latin typeface="Arial" pitchFamily="34" charset="0"/>
                <a:cs typeface="Arial" pitchFamily="34" charset="0"/>
              </a:rPr>
              <a:t>T</a:t>
            </a:r>
            <a:r>
              <a:rPr lang="id-ID" sz="2800" b="1" dirty="0">
                <a:solidFill>
                  <a:schemeClr val="bg1"/>
                </a:solidFill>
                <a:latin typeface="Arial" pitchFamily="34" charset="0"/>
                <a:cs typeface="Arial" pitchFamily="34" charset="0"/>
              </a:rPr>
              <a:t>ransaksi</a:t>
            </a:r>
          </a:p>
          <a:p>
            <a:pPr>
              <a:buNone/>
            </a:pPr>
            <a:endParaRPr lang="en-US" sz="2000" dirty="0">
              <a:solidFill>
                <a:schemeClr val="bg1"/>
              </a:solidFill>
              <a:latin typeface="Arial" pitchFamily="34" charset="0"/>
              <a:cs typeface="Arial" pitchFamily="34" charset="0"/>
            </a:endParaRPr>
          </a:p>
          <a:p>
            <a:pPr>
              <a:buNone/>
            </a:pPr>
            <a:r>
              <a:rPr lang="id-ID" sz="2800" dirty="0">
                <a:solidFill>
                  <a:schemeClr val="bg1"/>
                </a:solidFill>
                <a:latin typeface="Arial" pitchFamily="34" charset="0"/>
                <a:cs typeface="Arial" pitchFamily="34" charset="0"/>
              </a:rPr>
              <a:t>Prinsip dokumen transaksi mencakup:</a:t>
            </a:r>
          </a:p>
          <a:p>
            <a:pPr marL="628650" indent="-628650">
              <a:buFont typeface="+mj-lt"/>
              <a:buAutoNum type="arabicPeriod"/>
            </a:pPr>
            <a:r>
              <a:rPr lang="id-ID" sz="2800" dirty="0">
                <a:solidFill>
                  <a:schemeClr val="bg1"/>
                </a:solidFill>
                <a:latin typeface="Arial" pitchFamily="34" charset="0"/>
                <a:cs typeface="Arial" pitchFamily="34" charset="0"/>
              </a:rPr>
              <a:t>Bernomor urut tercetak (prenumbered form)</a:t>
            </a:r>
          </a:p>
          <a:p>
            <a:pPr marL="628650" indent="-628650">
              <a:buFont typeface="+mj-lt"/>
              <a:buAutoNum type="arabicPeriod"/>
            </a:pPr>
            <a:r>
              <a:rPr lang="id-ID" sz="2800" dirty="0">
                <a:solidFill>
                  <a:schemeClr val="bg1"/>
                </a:solidFill>
                <a:latin typeface="Arial" pitchFamily="34" charset="0"/>
                <a:cs typeface="Arial" pitchFamily="34" charset="0"/>
              </a:rPr>
              <a:t>Dibuat bersamaan dengan terjadinya transaksi</a:t>
            </a:r>
          </a:p>
          <a:p>
            <a:pPr marL="628650" indent="-628650">
              <a:buFont typeface="+mj-lt"/>
              <a:buAutoNum type="arabicPeriod"/>
            </a:pPr>
            <a:r>
              <a:rPr lang="id-ID" sz="2800" dirty="0">
                <a:solidFill>
                  <a:schemeClr val="bg1"/>
                </a:solidFill>
                <a:latin typeface="Arial" pitchFamily="34" charset="0"/>
                <a:cs typeface="Arial" pitchFamily="34" charset="0"/>
              </a:rPr>
              <a:t>Dirancang multi fungsi</a:t>
            </a:r>
          </a:p>
          <a:p>
            <a:pPr marL="628650" indent="-628650">
              <a:buFont typeface="+mj-lt"/>
              <a:buAutoNum type="arabicPeriod"/>
            </a:pPr>
            <a:r>
              <a:rPr lang="id-ID" sz="2800" dirty="0">
                <a:solidFill>
                  <a:schemeClr val="bg1"/>
                </a:solidFill>
                <a:latin typeface="Arial" pitchFamily="34" charset="0"/>
                <a:cs typeface="Arial" pitchFamily="34" charset="0"/>
              </a:rPr>
              <a:t>Mudah dibuat, kecil potensi salah isi dan potensi penyalahgunaan.</a:t>
            </a:r>
            <a:endParaRPr lang="en-US" sz="1600" dirty="0">
              <a:solidFill>
                <a:schemeClr val="bg1"/>
              </a:solidFill>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idx="4294967295"/>
          </p:nvPr>
        </p:nvSpPr>
        <p:spPr>
          <a:xfrm>
            <a:off x="1246292" y="702023"/>
            <a:ext cx="6154738" cy="566737"/>
          </a:xfrm>
          <a:prstGeom prst="rect">
            <a:avLst/>
          </a:prstGeom>
        </p:spPr>
        <p:txBody>
          <a:bodyPr>
            <a:normAutofit fontScale="90000"/>
          </a:bodyPr>
          <a:lstStyle/>
          <a:p>
            <a:r>
              <a:rPr lang="id-ID" b="1" dirty="0">
                <a:solidFill>
                  <a:schemeClr val="bg1"/>
                </a:solidFill>
                <a:latin typeface="Arial" panose="020B0604020202020204" pitchFamily="34" charset="0"/>
                <a:cs typeface="Arial" panose="020B0604020202020204" pitchFamily="34" charset="0"/>
              </a:rPr>
              <a:t>FRAMEWORK SPI COSO</a:t>
            </a:r>
          </a:p>
        </p:txBody>
      </p:sp>
      <p:sp>
        <p:nvSpPr>
          <p:cNvPr id="3" name="Subtitle 2"/>
          <p:cNvSpPr>
            <a:spLocks noGrp="1"/>
          </p:cNvSpPr>
          <p:nvPr>
            <p:ph type="subTitle" idx="4294967295"/>
          </p:nvPr>
        </p:nvSpPr>
        <p:spPr>
          <a:xfrm>
            <a:off x="0" y="3843338"/>
            <a:ext cx="4954588" cy="1914525"/>
          </a:xfrm>
          <a:prstGeom prst="rect">
            <a:avLst/>
          </a:prstGeom>
        </p:spPr>
        <p:txBody>
          <a:bodyPr>
            <a:normAutofit/>
          </a:bodyPr>
          <a:lstStyle/>
          <a:p>
            <a:pPr>
              <a:buNone/>
            </a:pPr>
            <a:endParaRPr lang="id-ID" dirty="0"/>
          </a:p>
          <a:p>
            <a:pPr marL="1079500" indent="-630238">
              <a:buNone/>
            </a:pPr>
            <a:endParaRPr lang="id-ID" dirty="0"/>
          </a:p>
        </p:txBody>
      </p:sp>
      <p:sp>
        <p:nvSpPr>
          <p:cNvPr id="2" name="TextBox 1">
            <a:extLst>
              <a:ext uri="{FF2B5EF4-FFF2-40B4-BE49-F238E27FC236}">
                <a16:creationId xmlns:a16="http://schemas.microsoft.com/office/drawing/2014/main" id="{6AA75AE5-32FD-4FC2-9BCB-C1C69A1AB5E5}"/>
              </a:ext>
            </a:extLst>
          </p:cNvPr>
          <p:cNvSpPr txBox="1"/>
          <p:nvPr/>
        </p:nvSpPr>
        <p:spPr>
          <a:xfrm>
            <a:off x="1246292" y="1772816"/>
            <a:ext cx="10297144" cy="3539430"/>
          </a:xfrm>
          <a:prstGeom prst="rect">
            <a:avLst/>
          </a:prstGeom>
          <a:noFill/>
        </p:spPr>
        <p:txBody>
          <a:bodyPr wrap="square" rtlCol="0">
            <a:spAutoFit/>
          </a:bodyPr>
          <a:lstStyle/>
          <a:p>
            <a:r>
              <a:rPr lang="id-ID" sz="3200" dirty="0">
                <a:solidFill>
                  <a:schemeClr val="bg1"/>
                </a:solidFill>
                <a:latin typeface="Arial" pitchFamily="34" charset="0"/>
                <a:cs typeface="Arial" pitchFamily="34" charset="0"/>
              </a:rPr>
              <a:t>Dokumen berfungsi sebagai: </a:t>
            </a:r>
            <a:r>
              <a:rPr lang="id-ID" sz="3200" b="1" dirty="0">
                <a:solidFill>
                  <a:schemeClr val="bg1"/>
                </a:solidFill>
                <a:latin typeface="Arial" pitchFamily="34" charset="0"/>
                <a:cs typeface="Arial" pitchFamily="34" charset="0"/>
              </a:rPr>
              <a:t>alat perintah, alat bukti, dan alat pengendalian/pengawasan.</a:t>
            </a:r>
          </a:p>
          <a:p>
            <a:pPr>
              <a:buNone/>
            </a:pPr>
            <a:endParaRPr lang="en-US" sz="3200" b="1" dirty="0">
              <a:solidFill>
                <a:schemeClr val="bg1"/>
              </a:solidFill>
              <a:latin typeface="Arial" panose="020B0604020202020204" pitchFamily="34" charset="0"/>
              <a:cs typeface="Arial" panose="020B0604020202020204" pitchFamily="34" charset="0"/>
            </a:endParaRPr>
          </a:p>
          <a:p>
            <a:pPr>
              <a:buNone/>
            </a:pPr>
            <a:r>
              <a:rPr lang="id-ID" sz="3200" b="1" dirty="0">
                <a:solidFill>
                  <a:schemeClr val="bg1"/>
                </a:solidFill>
                <a:latin typeface="Arial" panose="020B0604020202020204" pitchFamily="34" charset="0"/>
                <a:cs typeface="Arial" panose="020B0604020202020204" pitchFamily="34" charset="0"/>
              </a:rPr>
              <a:t>Pengecekan </a:t>
            </a:r>
            <a:r>
              <a:rPr lang="en-US" sz="3200" b="1" dirty="0">
                <a:solidFill>
                  <a:schemeClr val="bg1"/>
                </a:solidFill>
                <a:latin typeface="Arial" panose="020B0604020202020204" pitchFamily="34" charset="0"/>
                <a:cs typeface="Arial" panose="020B0604020202020204" pitchFamily="34" charset="0"/>
              </a:rPr>
              <a:t>I</a:t>
            </a:r>
            <a:r>
              <a:rPr lang="id-ID" sz="3200" b="1" dirty="0">
                <a:solidFill>
                  <a:schemeClr val="bg1"/>
                </a:solidFill>
                <a:latin typeface="Arial" panose="020B0604020202020204" pitchFamily="34" charset="0"/>
                <a:cs typeface="Arial" panose="020B0604020202020204" pitchFamily="34" charset="0"/>
              </a:rPr>
              <a:t>ndependen</a:t>
            </a:r>
          </a:p>
          <a:p>
            <a:pPr>
              <a:buNone/>
            </a:pPr>
            <a:r>
              <a:rPr lang="id-ID" sz="3200" dirty="0">
                <a:solidFill>
                  <a:schemeClr val="bg1"/>
                </a:solidFill>
                <a:latin typeface="Arial" panose="020B0604020202020204" pitchFamily="34" charset="0"/>
                <a:cs typeface="Arial" panose="020B0604020202020204" pitchFamily="34" charset="0"/>
              </a:rPr>
              <a:t>Adalah prosedur atau sistem yang dirancang untuk mendeteksi kesalahan atau kecurangan sedini mungkin, misalnya pencocokan user id dengan password dst.</a:t>
            </a:r>
            <a:endParaRPr lang="en-US" sz="3200" b="1" u="sng"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idx="4294967295"/>
          </p:nvPr>
        </p:nvSpPr>
        <p:spPr>
          <a:xfrm>
            <a:off x="1246292" y="702023"/>
            <a:ext cx="6154738" cy="566737"/>
          </a:xfrm>
          <a:prstGeom prst="rect">
            <a:avLst/>
          </a:prstGeom>
        </p:spPr>
        <p:txBody>
          <a:bodyPr>
            <a:normAutofit fontScale="90000"/>
          </a:bodyPr>
          <a:lstStyle/>
          <a:p>
            <a:r>
              <a:rPr lang="id-ID" b="1" dirty="0">
                <a:solidFill>
                  <a:schemeClr val="bg1"/>
                </a:solidFill>
                <a:latin typeface="Arial" panose="020B0604020202020204" pitchFamily="34" charset="0"/>
                <a:cs typeface="Arial" panose="020B0604020202020204" pitchFamily="34" charset="0"/>
              </a:rPr>
              <a:t>FRAMEWORK SPI COSO</a:t>
            </a:r>
          </a:p>
        </p:txBody>
      </p:sp>
      <p:sp>
        <p:nvSpPr>
          <p:cNvPr id="3" name="Subtitle 2"/>
          <p:cNvSpPr>
            <a:spLocks noGrp="1"/>
          </p:cNvSpPr>
          <p:nvPr>
            <p:ph type="subTitle" idx="4294967295"/>
          </p:nvPr>
        </p:nvSpPr>
        <p:spPr>
          <a:xfrm>
            <a:off x="0" y="3843338"/>
            <a:ext cx="4954588" cy="1914525"/>
          </a:xfrm>
          <a:prstGeom prst="rect">
            <a:avLst/>
          </a:prstGeom>
        </p:spPr>
        <p:txBody>
          <a:bodyPr>
            <a:normAutofit/>
          </a:bodyPr>
          <a:lstStyle/>
          <a:p>
            <a:pPr>
              <a:buNone/>
            </a:pPr>
            <a:endParaRPr lang="id-ID" dirty="0"/>
          </a:p>
          <a:p>
            <a:pPr marL="1079500" indent="-630238">
              <a:buNone/>
            </a:pPr>
            <a:endParaRPr lang="id-ID" dirty="0"/>
          </a:p>
        </p:txBody>
      </p:sp>
      <p:sp>
        <p:nvSpPr>
          <p:cNvPr id="2" name="TextBox 1">
            <a:extLst>
              <a:ext uri="{FF2B5EF4-FFF2-40B4-BE49-F238E27FC236}">
                <a16:creationId xmlns:a16="http://schemas.microsoft.com/office/drawing/2014/main" id="{6AA75AE5-32FD-4FC2-9BCB-C1C69A1AB5E5}"/>
              </a:ext>
            </a:extLst>
          </p:cNvPr>
          <p:cNvSpPr txBox="1"/>
          <p:nvPr/>
        </p:nvSpPr>
        <p:spPr>
          <a:xfrm>
            <a:off x="1246292" y="1628800"/>
            <a:ext cx="10297144" cy="4031873"/>
          </a:xfrm>
          <a:prstGeom prst="rect">
            <a:avLst/>
          </a:prstGeom>
          <a:noFill/>
        </p:spPr>
        <p:txBody>
          <a:bodyPr wrap="square" rtlCol="0">
            <a:spAutoFit/>
          </a:bodyPr>
          <a:lstStyle/>
          <a:p>
            <a:pPr>
              <a:buNone/>
            </a:pPr>
            <a:r>
              <a:rPr lang="id-ID" sz="3200" b="1" dirty="0">
                <a:solidFill>
                  <a:schemeClr val="bg1"/>
                </a:solidFill>
                <a:latin typeface="Arial" panose="020B0604020202020204" pitchFamily="34" charset="0"/>
                <a:cs typeface="Arial" panose="020B0604020202020204" pitchFamily="34" charset="0"/>
              </a:rPr>
              <a:t>Informasi dan </a:t>
            </a:r>
            <a:r>
              <a:rPr lang="en-US" sz="3200" b="1" dirty="0">
                <a:solidFill>
                  <a:schemeClr val="bg1"/>
                </a:solidFill>
                <a:latin typeface="Arial" panose="020B0604020202020204" pitchFamily="34" charset="0"/>
                <a:cs typeface="Arial" panose="020B0604020202020204" pitchFamily="34" charset="0"/>
              </a:rPr>
              <a:t>K</a:t>
            </a:r>
            <a:r>
              <a:rPr lang="id-ID" sz="3200" b="1" dirty="0">
                <a:solidFill>
                  <a:schemeClr val="bg1"/>
                </a:solidFill>
                <a:latin typeface="Arial" panose="020B0604020202020204" pitchFamily="34" charset="0"/>
                <a:cs typeface="Arial" panose="020B0604020202020204" pitchFamily="34" charset="0"/>
              </a:rPr>
              <a:t>omunikasi</a:t>
            </a:r>
          </a:p>
          <a:p>
            <a:pPr>
              <a:buNone/>
            </a:pPr>
            <a:r>
              <a:rPr lang="id-ID" sz="3200" dirty="0">
                <a:solidFill>
                  <a:schemeClr val="bg1"/>
                </a:solidFill>
                <a:latin typeface="Arial" panose="020B0604020202020204" pitchFamily="34" charset="0"/>
                <a:cs typeface="Arial" panose="020B0604020202020204" pitchFamily="34" charset="0"/>
              </a:rPr>
              <a:t>Adalah sistem untuk melancarkan arus informasi dan komunikasi, baik untuk internal entitas maupun untuk hubungan dengan lingkungan eksternal entitas.</a:t>
            </a:r>
            <a:endParaRPr lang="en-US" sz="3200" b="1" u="sng" dirty="0">
              <a:solidFill>
                <a:schemeClr val="bg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3200" b="1" dirty="0">
              <a:solidFill>
                <a:prstClr val="black"/>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d-ID"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Monitoring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d-ID"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Adalah pemantauan atas kesesuaian SPI dengan lingkungan</a:t>
            </a: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r>
              <a:rPr kumimoji="0" lang="id-ID"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yang berubah secara berkelanjutan.</a:t>
            </a:r>
            <a:endParaRPr kumimoji="0" lang="id-ID" sz="32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19283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271464" y="763781"/>
            <a:ext cx="9912424" cy="323850"/>
          </a:xfrm>
          <a:prstGeom prst="rect">
            <a:avLst/>
          </a:prstGeom>
        </p:spPr>
        <p:txBody>
          <a:bodyPr>
            <a:normAutofit fontScale="90000"/>
          </a:bodyPr>
          <a:lstStyle/>
          <a:p>
            <a:r>
              <a:rPr lang="id-ID" b="1" dirty="0">
                <a:solidFill>
                  <a:schemeClr val="bg1"/>
                </a:solidFill>
                <a:latin typeface="Arial" pitchFamily="34" charset="0"/>
                <a:cs typeface="Arial" pitchFamily="34" charset="0"/>
              </a:rPr>
              <a:t>PEMAHAMAN DAN DOKUMENTASI SPI</a:t>
            </a:r>
          </a:p>
        </p:txBody>
      </p:sp>
      <p:sp>
        <p:nvSpPr>
          <p:cNvPr id="6" name="TextBox 5">
            <a:extLst>
              <a:ext uri="{FF2B5EF4-FFF2-40B4-BE49-F238E27FC236}">
                <a16:creationId xmlns:a16="http://schemas.microsoft.com/office/drawing/2014/main" id="{5F73E77B-B0AB-46B1-AECC-EA6000605108}"/>
              </a:ext>
            </a:extLst>
          </p:cNvPr>
          <p:cNvSpPr txBox="1"/>
          <p:nvPr/>
        </p:nvSpPr>
        <p:spPr>
          <a:xfrm>
            <a:off x="1271464" y="1556792"/>
            <a:ext cx="10153128" cy="4278094"/>
          </a:xfrm>
          <a:prstGeom prst="rect">
            <a:avLst/>
          </a:prstGeom>
          <a:noFill/>
        </p:spPr>
        <p:txBody>
          <a:bodyPr wrap="square">
            <a:spAutoFit/>
          </a:bodyPr>
          <a:lstStyle/>
          <a:p>
            <a:pPr>
              <a:spcBef>
                <a:spcPts val="0"/>
              </a:spcBef>
            </a:pPr>
            <a:r>
              <a:rPr lang="en-US" sz="3200" b="1" dirty="0">
                <a:solidFill>
                  <a:schemeClr val="bg1"/>
                </a:solidFill>
                <a:latin typeface="Arial" pitchFamily="34" charset="0"/>
                <a:cs typeface="Arial" pitchFamily="34" charset="0"/>
              </a:rPr>
              <a:t>Cara </a:t>
            </a:r>
            <a:r>
              <a:rPr lang="en-US" sz="3200" b="1" dirty="0" err="1">
                <a:solidFill>
                  <a:schemeClr val="bg1"/>
                </a:solidFill>
                <a:latin typeface="Arial" pitchFamily="34" charset="0"/>
                <a:cs typeface="Arial" pitchFamily="34" charset="0"/>
              </a:rPr>
              <a:t>Mendapatkan</a:t>
            </a:r>
            <a:r>
              <a:rPr lang="en-US" sz="3200" b="1" dirty="0">
                <a:solidFill>
                  <a:schemeClr val="bg1"/>
                </a:solidFill>
                <a:latin typeface="Arial" pitchFamily="34" charset="0"/>
                <a:cs typeface="Arial" pitchFamily="34" charset="0"/>
              </a:rPr>
              <a:t> </a:t>
            </a:r>
            <a:r>
              <a:rPr lang="id-ID" sz="3200" b="1" dirty="0">
                <a:solidFill>
                  <a:schemeClr val="bg1"/>
                </a:solidFill>
                <a:latin typeface="Arial" pitchFamily="34" charset="0"/>
                <a:cs typeface="Arial" pitchFamily="34" charset="0"/>
              </a:rPr>
              <a:t>Pemahaman SPI</a:t>
            </a:r>
            <a:endParaRPr lang="en-US" sz="3200" b="1" dirty="0">
              <a:solidFill>
                <a:schemeClr val="bg1"/>
              </a:solidFill>
              <a:latin typeface="Arial" pitchFamily="34" charset="0"/>
              <a:cs typeface="Arial" pitchFamily="34" charset="0"/>
            </a:endParaRPr>
          </a:p>
          <a:p>
            <a:pPr>
              <a:spcBef>
                <a:spcPts val="0"/>
              </a:spcBef>
            </a:pPr>
            <a:endParaRPr lang="id-ID" sz="1600" b="1" dirty="0">
              <a:solidFill>
                <a:schemeClr val="bg1"/>
              </a:solidFill>
              <a:latin typeface="Arial" pitchFamily="34" charset="0"/>
              <a:cs typeface="Arial" pitchFamily="34" charset="0"/>
            </a:endParaRPr>
          </a:p>
          <a:p>
            <a:pPr marL="806450" indent="-806450">
              <a:spcBef>
                <a:spcPts val="0"/>
              </a:spcBef>
              <a:buFont typeface="+mj-lt"/>
              <a:buAutoNum type="arabicPeriod"/>
            </a:pPr>
            <a:r>
              <a:rPr lang="id-ID" sz="3200" dirty="0">
                <a:solidFill>
                  <a:schemeClr val="bg1"/>
                </a:solidFill>
                <a:latin typeface="Arial" pitchFamily="34" charset="0"/>
                <a:cs typeface="Arial" pitchFamily="34" charset="0"/>
              </a:rPr>
              <a:t>Kuesioner</a:t>
            </a:r>
          </a:p>
          <a:p>
            <a:pPr marL="806450" indent="-806450">
              <a:spcBef>
                <a:spcPts val="0"/>
              </a:spcBef>
              <a:buFont typeface="+mj-lt"/>
              <a:buAutoNum type="arabicPeriod"/>
            </a:pPr>
            <a:r>
              <a:rPr lang="id-ID" sz="3200" dirty="0">
                <a:solidFill>
                  <a:schemeClr val="bg1"/>
                </a:solidFill>
                <a:latin typeface="Arial" pitchFamily="34" charset="0"/>
                <a:cs typeface="Arial" pitchFamily="34" charset="0"/>
              </a:rPr>
              <a:t>Pemutakhiran dan evaluasi pengalaman dari penugasan audit sebelumnya</a:t>
            </a:r>
          </a:p>
          <a:p>
            <a:pPr marL="806450" indent="-806450">
              <a:spcBef>
                <a:spcPts val="0"/>
              </a:spcBef>
              <a:buFont typeface="+mj-lt"/>
              <a:buAutoNum type="arabicPeriod"/>
            </a:pPr>
            <a:r>
              <a:rPr lang="id-ID" sz="3200" dirty="0">
                <a:solidFill>
                  <a:schemeClr val="bg1"/>
                </a:solidFill>
                <a:latin typeface="Arial" pitchFamily="34" charset="0"/>
                <a:cs typeface="Arial" pitchFamily="34" charset="0"/>
              </a:rPr>
              <a:t>Wawancara dengan staf yang relevan</a:t>
            </a:r>
          </a:p>
          <a:p>
            <a:pPr marL="806450" indent="-806450">
              <a:spcBef>
                <a:spcPts val="0"/>
              </a:spcBef>
              <a:buFont typeface="+mj-lt"/>
              <a:buAutoNum type="arabicPeriod"/>
            </a:pPr>
            <a:r>
              <a:rPr lang="id-ID" sz="3200" dirty="0">
                <a:solidFill>
                  <a:schemeClr val="bg1"/>
                </a:solidFill>
                <a:latin typeface="Arial" pitchFamily="34" charset="0"/>
                <a:cs typeface="Arial" pitchFamily="34" charset="0"/>
              </a:rPr>
              <a:t>Evaluasi atas dokumen dan pembukuan</a:t>
            </a:r>
          </a:p>
          <a:p>
            <a:pPr marL="806450" indent="-806450">
              <a:spcBef>
                <a:spcPts val="0"/>
              </a:spcBef>
              <a:buFont typeface="+mj-lt"/>
              <a:buAutoNum type="arabicPeriod"/>
            </a:pPr>
            <a:r>
              <a:rPr lang="id-ID" sz="3200" dirty="0">
                <a:solidFill>
                  <a:schemeClr val="bg1"/>
                </a:solidFill>
                <a:latin typeface="Arial" pitchFamily="34" charset="0"/>
                <a:cs typeface="Arial" pitchFamily="34" charset="0"/>
              </a:rPr>
              <a:t>Observasi aktifitas operasional</a:t>
            </a:r>
          </a:p>
          <a:p>
            <a:pPr marL="806450" indent="-806450">
              <a:spcBef>
                <a:spcPts val="0"/>
              </a:spcBef>
              <a:buFont typeface="+mj-lt"/>
              <a:buAutoNum type="arabicPeriod"/>
            </a:pPr>
            <a:r>
              <a:rPr lang="id-ID" sz="3200" dirty="0">
                <a:solidFill>
                  <a:schemeClr val="bg1"/>
                </a:solidFill>
                <a:latin typeface="Arial" pitchFamily="34" charset="0"/>
                <a:cs typeface="Arial" pitchFamily="34" charset="0"/>
              </a:rPr>
              <a:t>Observasi sistem informasi akuntansi</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271464" y="1196752"/>
            <a:ext cx="8171114" cy="591344"/>
          </a:xfrm>
          <a:prstGeom prst="rect">
            <a:avLst/>
          </a:prstGeom>
        </p:spPr>
        <p:txBody>
          <a:bodyPr>
            <a:normAutofit fontScale="90000"/>
          </a:bodyPr>
          <a:lstStyle/>
          <a:p>
            <a:r>
              <a:rPr lang="id-ID" b="1" dirty="0">
                <a:solidFill>
                  <a:schemeClr val="bg1"/>
                </a:solidFill>
                <a:latin typeface="Arial" pitchFamily="34" charset="0"/>
                <a:cs typeface="Arial" pitchFamily="34" charset="0"/>
              </a:rPr>
              <a:t>PEMAHAMAN DAN DOKUMENTASI SPI</a:t>
            </a:r>
          </a:p>
        </p:txBody>
      </p:sp>
      <p:sp>
        <p:nvSpPr>
          <p:cNvPr id="4" name="TextBox 3">
            <a:extLst>
              <a:ext uri="{FF2B5EF4-FFF2-40B4-BE49-F238E27FC236}">
                <a16:creationId xmlns:a16="http://schemas.microsoft.com/office/drawing/2014/main" id="{6907DCD0-8F0B-4497-BA40-02319D8619F2}"/>
              </a:ext>
            </a:extLst>
          </p:cNvPr>
          <p:cNvSpPr txBox="1"/>
          <p:nvPr/>
        </p:nvSpPr>
        <p:spPr>
          <a:xfrm>
            <a:off x="1271464" y="2151727"/>
            <a:ext cx="10225136" cy="2554545"/>
          </a:xfrm>
          <a:prstGeom prst="rect">
            <a:avLst/>
          </a:prstGeom>
          <a:noFill/>
        </p:spPr>
        <p:txBody>
          <a:bodyPr wrap="square" rtlCol="0">
            <a:spAutoFit/>
          </a:bodyPr>
          <a:lstStyle/>
          <a:p>
            <a:pPr>
              <a:spcBef>
                <a:spcPts val="0"/>
              </a:spcBef>
            </a:pPr>
            <a:r>
              <a:rPr lang="en-US" sz="3200" b="1" dirty="0" err="1">
                <a:solidFill>
                  <a:schemeClr val="bg1"/>
                </a:solidFill>
                <a:latin typeface="Arial" pitchFamily="34" charset="0"/>
                <a:cs typeface="Arial" pitchFamily="34" charset="0"/>
              </a:rPr>
              <a:t>Alternatif</a:t>
            </a:r>
            <a:r>
              <a:rPr lang="en-US" sz="3200" b="1" dirty="0">
                <a:solidFill>
                  <a:schemeClr val="bg1"/>
                </a:solidFill>
                <a:latin typeface="Arial" pitchFamily="34" charset="0"/>
                <a:cs typeface="Arial" pitchFamily="34" charset="0"/>
              </a:rPr>
              <a:t> </a:t>
            </a:r>
            <a:r>
              <a:rPr lang="id-ID" sz="3200" b="1" dirty="0">
                <a:solidFill>
                  <a:schemeClr val="bg1"/>
                </a:solidFill>
                <a:latin typeface="Arial" pitchFamily="34" charset="0"/>
                <a:cs typeface="Arial" pitchFamily="34" charset="0"/>
              </a:rPr>
              <a:t>Dokumentasi </a:t>
            </a:r>
            <a:r>
              <a:rPr lang="en-US" sz="3200" b="1" dirty="0">
                <a:solidFill>
                  <a:schemeClr val="bg1"/>
                </a:solidFill>
                <a:latin typeface="Arial" pitchFamily="34" charset="0"/>
                <a:cs typeface="Arial" pitchFamily="34" charset="0"/>
              </a:rPr>
              <a:t>P</a:t>
            </a:r>
            <a:r>
              <a:rPr lang="id-ID" sz="3200" b="1" dirty="0">
                <a:solidFill>
                  <a:schemeClr val="bg1"/>
                </a:solidFill>
                <a:latin typeface="Arial" pitchFamily="34" charset="0"/>
                <a:cs typeface="Arial" pitchFamily="34" charset="0"/>
              </a:rPr>
              <a:t>emahaman SPI</a:t>
            </a:r>
            <a:endParaRPr lang="en-US" sz="3200" b="1" dirty="0">
              <a:solidFill>
                <a:schemeClr val="bg1"/>
              </a:solidFill>
              <a:latin typeface="Arial" pitchFamily="34" charset="0"/>
              <a:cs typeface="Arial" pitchFamily="34" charset="0"/>
            </a:endParaRPr>
          </a:p>
          <a:p>
            <a:pPr>
              <a:spcBef>
                <a:spcPts val="0"/>
              </a:spcBef>
            </a:pPr>
            <a:endParaRPr lang="id-ID" sz="3200" b="1" dirty="0">
              <a:solidFill>
                <a:schemeClr val="bg1"/>
              </a:solidFill>
              <a:latin typeface="Arial" pitchFamily="34" charset="0"/>
              <a:cs typeface="Arial" pitchFamily="34" charset="0"/>
            </a:endParaRPr>
          </a:p>
          <a:p>
            <a:pPr marL="717550" indent="-717550">
              <a:spcBef>
                <a:spcPts val="0"/>
              </a:spcBef>
              <a:buFont typeface="+mj-lt"/>
              <a:buAutoNum type="arabicPeriod"/>
            </a:pPr>
            <a:r>
              <a:rPr lang="id-ID" sz="3200" dirty="0">
                <a:solidFill>
                  <a:schemeClr val="bg1"/>
                </a:solidFill>
                <a:latin typeface="Arial" pitchFamily="34" charset="0"/>
                <a:cs typeface="Arial" pitchFamily="34" charset="0"/>
              </a:rPr>
              <a:t>Narasi atau uraian tertulis</a:t>
            </a:r>
          </a:p>
          <a:p>
            <a:pPr marL="717550" indent="-717550">
              <a:spcBef>
                <a:spcPts val="0"/>
              </a:spcBef>
              <a:buFont typeface="+mj-lt"/>
              <a:buAutoNum type="arabicPeriod"/>
            </a:pPr>
            <a:r>
              <a:rPr lang="id-ID" sz="3200" dirty="0">
                <a:solidFill>
                  <a:schemeClr val="bg1"/>
                </a:solidFill>
                <a:latin typeface="Arial" pitchFamily="34" charset="0"/>
                <a:cs typeface="Arial" pitchFamily="34" charset="0"/>
              </a:rPr>
              <a:t>Bagan alir (gambar)</a:t>
            </a:r>
          </a:p>
          <a:p>
            <a:pPr marL="717550" indent="-717550">
              <a:spcBef>
                <a:spcPts val="0"/>
              </a:spcBef>
              <a:buFont typeface="+mj-lt"/>
              <a:buAutoNum type="arabicPeriod"/>
            </a:pPr>
            <a:r>
              <a:rPr lang="id-ID" sz="3200" dirty="0">
                <a:solidFill>
                  <a:schemeClr val="bg1"/>
                </a:solidFill>
                <a:latin typeface="Arial" pitchFamily="34" charset="0"/>
                <a:cs typeface="Arial" pitchFamily="34" charset="0"/>
              </a:rPr>
              <a:t>Kuesioner</a:t>
            </a:r>
            <a:endParaRPr lang="en-ID" sz="3200" dirty="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62881" y="836712"/>
            <a:ext cx="9120336" cy="591344"/>
          </a:xfrm>
          <a:prstGeom prst="rect">
            <a:avLst/>
          </a:prstGeom>
        </p:spPr>
        <p:txBody>
          <a:bodyPr>
            <a:normAutofit fontScale="90000"/>
          </a:bodyPr>
          <a:lstStyle/>
          <a:p>
            <a:r>
              <a:rPr lang="id-ID" b="1" dirty="0">
                <a:solidFill>
                  <a:schemeClr val="bg1"/>
                </a:solidFill>
                <a:latin typeface="Arial" pitchFamily="34" charset="0"/>
                <a:cs typeface="Arial" pitchFamily="34" charset="0"/>
              </a:rPr>
              <a:t>ASESMEN RISIKO PENGENDALIAN</a:t>
            </a:r>
          </a:p>
        </p:txBody>
      </p:sp>
      <p:sp>
        <p:nvSpPr>
          <p:cNvPr id="4" name="TextBox 3">
            <a:extLst>
              <a:ext uri="{FF2B5EF4-FFF2-40B4-BE49-F238E27FC236}">
                <a16:creationId xmlns:a16="http://schemas.microsoft.com/office/drawing/2014/main" id="{610B7C0E-5A9C-472D-8706-1963F09CA45F}"/>
              </a:ext>
            </a:extLst>
          </p:cNvPr>
          <p:cNvSpPr txBox="1"/>
          <p:nvPr/>
        </p:nvSpPr>
        <p:spPr>
          <a:xfrm>
            <a:off x="1163452" y="1556792"/>
            <a:ext cx="10189132" cy="4308872"/>
          </a:xfrm>
          <a:prstGeom prst="rect">
            <a:avLst/>
          </a:prstGeom>
          <a:noFill/>
        </p:spPr>
        <p:txBody>
          <a:bodyPr wrap="square" rtlCol="0">
            <a:spAutoFit/>
          </a:bodyPr>
          <a:lstStyle/>
          <a:p>
            <a:r>
              <a:rPr lang="id-ID" sz="3200" dirty="0">
                <a:solidFill>
                  <a:schemeClr val="bg1"/>
                </a:solidFill>
                <a:latin typeface="Arial" panose="020B0604020202020204" pitchFamily="34" charset="0"/>
                <a:cs typeface="Arial" panose="020B0604020202020204" pitchFamily="34" charset="0"/>
              </a:rPr>
              <a:t>Asesmen risiko pengendalian dibuat setelah auditor </a:t>
            </a:r>
            <a:r>
              <a:rPr lang="en-US" sz="3200" dirty="0" err="1">
                <a:solidFill>
                  <a:schemeClr val="bg1"/>
                </a:solidFill>
                <a:latin typeface="Arial" panose="020B0604020202020204" pitchFamily="34" charset="0"/>
                <a:cs typeface="Arial" panose="020B0604020202020204" pitchFamily="34" charset="0"/>
              </a:rPr>
              <a:t>melakukan</a:t>
            </a:r>
            <a:r>
              <a:rPr lang="en-US" sz="3200" dirty="0">
                <a:solidFill>
                  <a:schemeClr val="bg1"/>
                </a:solidFill>
                <a:latin typeface="Arial" panose="020B0604020202020204" pitchFamily="34" charset="0"/>
                <a:cs typeface="Arial" panose="020B0604020202020204" pitchFamily="34" charset="0"/>
              </a:rPr>
              <a:t> </a:t>
            </a:r>
            <a:r>
              <a:rPr lang="id-ID" sz="3200" dirty="0">
                <a:solidFill>
                  <a:schemeClr val="bg1"/>
                </a:solidFill>
                <a:latin typeface="Arial" panose="020B0604020202020204" pitchFamily="34" charset="0"/>
                <a:cs typeface="Arial" panose="020B0604020202020204" pitchFamily="34" charset="0"/>
              </a:rPr>
              <a:t>pemahaman </a:t>
            </a:r>
            <a:r>
              <a:rPr lang="en-US" sz="3200" dirty="0">
                <a:solidFill>
                  <a:schemeClr val="bg1"/>
                </a:solidFill>
                <a:latin typeface="Arial" panose="020B0604020202020204" pitchFamily="34" charset="0"/>
                <a:cs typeface="Arial" panose="020B0604020202020204" pitchFamily="34" charset="0"/>
              </a:rPr>
              <a:t>dan </a:t>
            </a:r>
            <a:r>
              <a:rPr lang="en-US" sz="3200" dirty="0" err="1">
                <a:solidFill>
                  <a:schemeClr val="bg1"/>
                </a:solidFill>
                <a:latin typeface="Arial" panose="020B0604020202020204" pitchFamily="34" charset="0"/>
                <a:cs typeface="Arial" panose="020B0604020202020204" pitchFamily="34" charset="0"/>
              </a:rPr>
              <a:t>pengujian</a:t>
            </a:r>
            <a:r>
              <a:rPr lang="en-US" sz="3200" dirty="0">
                <a:solidFill>
                  <a:schemeClr val="bg1"/>
                </a:solidFill>
                <a:latin typeface="Arial" panose="020B0604020202020204" pitchFamily="34" charset="0"/>
                <a:cs typeface="Arial" panose="020B0604020202020204" pitchFamily="34" charset="0"/>
              </a:rPr>
              <a:t>  </a:t>
            </a:r>
            <a:r>
              <a:rPr lang="id-ID" sz="3200" dirty="0">
                <a:solidFill>
                  <a:schemeClr val="bg1"/>
                </a:solidFill>
                <a:latin typeface="Arial" panose="020B0604020202020204" pitchFamily="34" charset="0"/>
                <a:cs typeface="Arial" panose="020B0604020202020204" pitchFamily="34" charset="0"/>
              </a:rPr>
              <a:t>SPI.</a:t>
            </a:r>
            <a:endParaRPr lang="en-US" sz="3200" dirty="0">
              <a:solidFill>
                <a:schemeClr val="bg1"/>
              </a:solidFill>
              <a:latin typeface="Arial" panose="020B0604020202020204" pitchFamily="34" charset="0"/>
              <a:cs typeface="Arial" panose="020B0604020202020204" pitchFamily="34" charset="0"/>
            </a:endParaRPr>
          </a:p>
          <a:p>
            <a:endParaRPr lang="en-US" b="1" dirty="0">
              <a:solidFill>
                <a:schemeClr val="bg1"/>
              </a:solidFill>
              <a:latin typeface="Arial" panose="020B0604020202020204" pitchFamily="34" charset="0"/>
              <a:cs typeface="Arial" panose="020B0604020202020204" pitchFamily="34" charset="0"/>
            </a:endParaRPr>
          </a:p>
          <a:p>
            <a:r>
              <a:rPr lang="id-ID" sz="3200" b="1" dirty="0">
                <a:solidFill>
                  <a:schemeClr val="bg1"/>
                </a:solidFill>
                <a:latin typeface="Arial" panose="020B0604020202020204" pitchFamily="34" charset="0"/>
                <a:cs typeface="Arial" panose="020B0604020202020204" pitchFamily="34" charset="0"/>
              </a:rPr>
              <a:t>Risiko pengendalian </a:t>
            </a:r>
            <a:r>
              <a:rPr lang="id-ID" sz="3200" dirty="0">
                <a:solidFill>
                  <a:schemeClr val="bg1"/>
                </a:solidFill>
                <a:latin typeface="Arial" panose="020B0604020202020204" pitchFamily="34" charset="0"/>
                <a:cs typeface="Arial" panose="020B0604020202020204" pitchFamily="34" charset="0"/>
              </a:rPr>
              <a:t>adalah risiko SPI tidak mampu mencegah salah saji </a:t>
            </a:r>
            <a:r>
              <a:rPr lang="id-ID" sz="3200" b="1" u="sng" dirty="0">
                <a:solidFill>
                  <a:schemeClr val="bg1"/>
                </a:solidFill>
                <a:latin typeface="Arial" panose="020B0604020202020204" pitchFamily="34" charset="0"/>
                <a:cs typeface="Arial" panose="020B0604020202020204" pitchFamily="34" charset="0"/>
              </a:rPr>
              <a:t>dengan segera</a:t>
            </a:r>
            <a:r>
              <a:rPr lang="id-ID" sz="3200" dirty="0">
                <a:solidFill>
                  <a:schemeClr val="bg1"/>
                </a:solidFill>
                <a:latin typeface="Arial" panose="020B0604020202020204" pitchFamily="34" charset="0"/>
                <a:cs typeface="Arial" panose="020B0604020202020204" pitchFamily="34" charset="0"/>
              </a:rPr>
              <a:t>, baik karena kesalahan (error) maupun karena kecurangan (fraud).</a:t>
            </a:r>
          </a:p>
          <a:p>
            <a:r>
              <a:rPr lang="id-ID" sz="3200" dirty="0">
                <a:solidFill>
                  <a:schemeClr val="bg1"/>
                </a:solidFill>
                <a:latin typeface="Arial" panose="020B0604020202020204" pitchFamily="34" charset="0"/>
                <a:cs typeface="Arial" panose="020B0604020202020204" pitchFamily="34" charset="0"/>
              </a:rPr>
              <a:t>Kesalahan atau kecurangan perlu dicegah atau dideteksi dengan segera, karena jika terlambat bisa berdampak </a:t>
            </a:r>
            <a:r>
              <a:rPr lang="en-US" sz="3200" dirty="0" err="1">
                <a:solidFill>
                  <a:schemeClr val="bg1"/>
                </a:solidFill>
                <a:latin typeface="Arial" panose="020B0604020202020204" pitchFamily="34" charset="0"/>
                <a:cs typeface="Arial" panose="020B0604020202020204" pitchFamily="34" charset="0"/>
              </a:rPr>
              <a:t>negatif</a:t>
            </a:r>
            <a:r>
              <a:rPr lang="en-US" sz="3200" dirty="0">
                <a:solidFill>
                  <a:schemeClr val="bg1"/>
                </a:solidFill>
                <a:latin typeface="Arial" panose="020B0604020202020204" pitchFamily="34" charset="0"/>
                <a:cs typeface="Arial" panose="020B0604020202020204" pitchFamily="34" charset="0"/>
              </a:rPr>
              <a:t> sangat </a:t>
            </a:r>
            <a:r>
              <a:rPr lang="id-ID" sz="3200" dirty="0">
                <a:solidFill>
                  <a:schemeClr val="bg1"/>
                </a:solidFill>
                <a:latin typeface="Arial" panose="020B0604020202020204" pitchFamily="34" charset="0"/>
                <a:cs typeface="Arial" panose="020B0604020202020204" pitchFamily="34" charset="0"/>
              </a:rPr>
              <a:t>signifikan.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99456" y="836712"/>
            <a:ext cx="7785554" cy="519336"/>
          </a:xfrm>
          <a:prstGeom prst="rect">
            <a:avLst/>
          </a:prstGeom>
        </p:spPr>
        <p:txBody>
          <a:bodyPr>
            <a:normAutofit fontScale="90000"/>
          </a:bodyPr>
          <a:lstStyle/>
          <a:p>
            <a:r>
              <a:rPr lang="id-ID" b="1" dirty="0">
                <a:solidFill>
                  <a:schemeClr val="bg1"/>
                </a:solidFill>
                <a:latin typeface="Arial" pitchFamily="34" charset="0"/>
                <a:cs typeface="Arial" pitchFamily="34" charset="0"/>
              </a:rPr>
              <a:t>ASESMEN RISIKO PENGENDALIAN</a:t>
            </a:r>
          </a:p>
        </p:txBody>
      </p:sp>
      <p:sp>
        <p:nvSpPr>
          <p:cNvPr id="6" name="TextBox 5">
            <a:extLst>
              <a:ext uri="{FF2B5EF4-FFF2-40B4-BE49-F238E27FC236}">
                <a16:creationId xmlns:a16="http://schemas.microsoft.com/office/drawing/2014/main" id="{AA37D824-BA78-46C2-947B-90BDEDC21CF2}"/>
              </a:ext>
            </a:extLst>
          </p:cNvPr>
          <p:cNvSpPr txBox="1"/>
          <p:nvPr/>
        </p:nvSpPr>
        <p:spPr>
          <a:xfrm>
            <a:off x="1271464" y="1767006"/>
            <a:ext cx="9649072" cy="4308872"/>
          </a:xfrm>
          <a:prstGeom prst="rect">
            <a:avLst/>
          </a:prstGeom>
          <a:noFill/>
        </p:spPr>
        <p:txBody>
          <a:bodyPr wrap="square">
            <a:spAutoFit/>
          </a:bodyPr>
          <a:lstStyle/>
          <a:p>
            <a:r>
              <a:rPr lang="id-ID" sz="3200" dirty="0">
                <a:solidFill>
                  <a:schemeClr val="bg1"/>
                </a:solidFill>
                <a:latin typeface="Arial" pitchFamily="34" charset="0"/>
                <a:cs typeface="Arial" pitchFamily="34" charset="0"/>
              </a:rPr>
              <a:t>Asesmen risiko pengendalian merupakan bagian dari asesmen risiko salah saji dalam laporan keuangan.</a:t>
            </a:r>
          </a:p>
          <a:p>
            <a:endParaRPr lang="en-US" dirty="0">
              <a:solidFill>
                <a:schemeClr val="bg1"/>
              </a:solidFill>
              <a:latin typeface="Arial" pitchFamily="34" charset="0"/>
              <a:cs typeface="Arial" pitchFamily="34" charset="0"/>
            </a:endParaRPr>
          </a:p>
          <a:p>
            <a:r>
              <a:rPr lang="id-ID" sz="3200" b="1" dirty="0">
                <a:solidFill>
                  <a:schemeClr val="bg1"/>
                </a:solidFill>
                <a:latin typeface="Arial" pitchFamily="34" charset="0"/>
                <a:cs typeface="Arial" pitchFamily="34" charset="0"/>
              </a:rPr>
              <a:t>Langkah-langkah </a:t>
            </a:r>
            <a:r>
              <a:rPr lang="en-US" sz="3200" b="1" dirty="0">
                <a:solidFill>
                  <a:schemeClr val="bg1"/>
                </a:solidFill>
                <a:latin typeface="Arial" pitchFamily="34" charset="0"/>
                <a:cs typeface="Arial" pitchFamily="34" charset="0"/>
              </a:rPr>
              <a:t>A</a:t>
            </a:r>
            <a:r>
              <a:rPr lang="id-ID" sz="3200" b="1" dirty="0">
                <a:solidFill>
                  <a:schemeClr val="bg1"/>
                </a:solidFill>
                <a:latin typeface="Arial" pitchFamily="34" charset="0"/>
                <a:cs typeface="Arial" pitchFamily="34" charset="0"/>
              </a:rPr>
              <a:t>sesmen </a:t>
            </a:r>
            <a:r>
              <a:rPr lang="en-US" sz="3200" b="1" dirty="0">
                <a:solidFill>
                  <a:schemeClr val="bg1"/>
                </a:solidFill>
                <a:latin typeface="Arial" pitchFamily="34" charset="0"/>
                <a:cs typeface="Arial" pitchFamily="34" charset="0"/>
              </a:rPr>
              <a:t>R</a:t>
            </a:r>
            <a:r>
              <a:rPr lang="id-ID" sz="3200" b="1" dirty="0">
                <a:solidFill>
                  <a:schemeClr val="bg1"/>
                </a:solidFill>
                <a:latin typeface="Arial" pitchFamily="34" charset="0"/>
                <a:cs typeface="Arial" pitchFamily="34" charset="0"/>
              </a:rPr>
              <a:t>isiko </a:t>
            </a:r>
            <a:r>
              <a:rPr lang="en-US" sz="3200" b="1" dirty="0">
                <a:solidFill>
                  <a:schemeClr val="bg1"/>
                </a:solidFill>
                <a:latin typeface="Arial" pitchFamily="34" charset="0"/>
                <a:cs typeface="Arial" pitchFamily="34" charset="0"/>
              </a:rPr>
              <a:t>P</a:t>
            </a:r>
            <a:r>
              <a:rPr lang="id-ID" sz="3200" b="1" dirty="0">
                <a:solidFill>
                  <a:schemeClr val="bg1"/>
                </a:solidFill>
                <a:latin typeface="Arial" pitchFamily="34" charset="0"/>
                <a:cs typeface="Arial" pitchFamily="34" charset="0"/>
              </a:rPr>
              <a:t>engendalian</a:t>
            </a:r>
            <a:endParaRPr lang="en-US" sz="3200" b="1" dirty="0">
              <a:solidFill>
                <a:schemeClr val="bg1"/>
              </a:solidFill>
              <a:latin typeface="Arial" pitchFamily="34" charset="0"/>
              <a:cs typeface="Arial" pitchFamily="34" charset="0"/>
            </a:endParaRPr>
          </a:p>
          <a:p>
            <a:pPr marL="806450" indent="-806450">
              <a:buFont typeface="+mj-lt"/>
              <a:buAutoNum type="arabicPeriod"/>
            </a:pPr>
            <a:r>
              <a:rPr lang="en-US" sz="3200" dirty="0" err="1">
                <a:solidFill>
                  <a:schemeClr val="bg1"/>
                </a:solidFill>
                <a:latin typeface="Arial" pitchFamily="34" charset="0"/>
                <a:cs typeface="Arial" pitchFamily="34" charset="0"/>
              </a:rPr>
              <a:t>Mereviu</a:t>
            </a:r>
            <a:r>
              <a:rPr lang="id-ID" sz="3200" dirty="0">
                <a:solidFill>
                  <a:schemeClr val="bg1"/>
                </a:solidFill>
                <a:latin typeface="Arial" pitchFamily="34" charset="0"/>
                <a:cs typeface="Arial" pitchFamily="34" charset="0"/>
              </a:rPr>
              <a:t> objek audit dan tujuan audit</a:t>
            </a:r>
            <a:endParaRPr lang="en-US" sz="3200" dirty="0">
              <a:solidFill>
                <a:schemeClr val="bg1"/>
              </a:solidFill>
              <a:latin typeface="Arial" pitchFamily="34" charset="0"/>
              <a:cs typeface="Arial" pitchFamily="34" charset="0"/>
            </a:endParaRPr>
          </a:p>
          <a:p>
            <a:pPr marL="806450" indent="-806450">
              <a:buFont typeface="+mj-lt"/>
              <a:buAutoNum type="arabicPeriod"/>
            </a:pPr>
            <a:r>
              <a:rPr lang="en-US" sz="3200" dirty="0" err="1">
                <a:solidFill>
                  <a:schemeClr val="bg1"/>
                </a:solidFill>
                <a:latin typeface="Arial" pitchFamily="34" charset="0"/>
                <a:cs typeface="Arial" pitchFamily="34" charset="0"/>
              </a:rPr>
              <a:t>Mereviu</a:t>
            </a:r>
            <a:r>
              <a:rPr lang="en-US" sz="3200" dirty="0">
                <a:solidFill>
                  <a:schemeClr val="bg1"/>
                </a:solidFill>
                <a:latin typeface="Arial" pitchFamily="34" charset="0"/>
                <a:cs typeface="Arial" pitchFamily="34" charset="0"/>
              </a:rPr>
              <a:t> SPI  yang </a:t>
            </a:r>
            <a:r>
              <a:rPr lang="en-US" sz="3200" dirty="0" err="1">
                <a:solidFill>
                  <a:schemeClr val="bg1"/>
                </a:solidFill>
                <a:latin typeface="Arial" pitchFamily="34" charset="0"/>
                <a:cs typeface="Arial" pitchFamily="34" charset="0"/>
              </a:rPr>
              <a:t>relevan</a:t>
            </a:r>
            <a:r>
              <a:rPr lang="en-US" sz="3200"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dengan objek audit dan tujuan audit</a:t>
            </a:r>
            <a:endParaRPr lang="en-US" sz="3200" dirty="0">
              <a:solidFill>
                <a:schemeClr val="bg1"/>
              </a:solidFill>
              <a:latin typeface="Arial" pitchFamily="34" charset="0"/>
              <a:cs typeface="Arial" pitchFamily="34" charset="0"/>
            </a:endParaRPr>
          </a:p>
          <a:p>
            <a:pPr marL="806450" indent="-806450">
              <a:buFont typeface="+mj-lt"/>
              <a:buAutoNum type="arabicPeriod"/>
            </a:pPr>
            <a:endParaRPr lang="id-ID" sz="3200" dirty="0">
              <a:solidFill>
                <a:schemeClr val="bg1"/>
              </a:solidFill>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319808" y="633586"/>
            <a:ext cx="9552384" cy="447328"/>
          </a:xfrm>
          <a:prstGeom prst="rect">
            <a:avLst/>
          </a:prstGeom>
        </p:spPr>
        <p:txBody>
          <a:bodyPr>
            <a:normAutofit fontScale="90000"/>
          </a:bodyPr>
          <a:lstStyle/>
          <a:p>
            <a:r>
              <a:rPr lang="id-ID" b="1" dirty="0">
                <a:solidFill>
                  <a:schemeClr val="bg1"/>
                </a:solidFill>
                <a:latin typeface="Arial" pitchFamily="34" charset="0"/>
                <a:cs typeface="Arial" pitchFamily="34" charset="0"/>
              </a:rPr>
              <a:t>ASESMEN RISIKO PENGENDALIAN</a:t>
            </a:r>
          </a:p>
        </p:txBody>
      </p:sp>
      <p:sp>
        <p:nvSpPr>
          <p:cNvPr id="4" name="TextBox 3">
            <a:extLst>
              <a:ext uri="{FF2B5EF4-FFF2-40B4-BE49-F238E27FC236}">
                <a16:creationId xmlns:a16="http://schemas.microsoft.com/office/drawing/2014/main" id="{AB4F2AC4-B7F5-41FC-B253-D8EF07BCAC4D}"/>
              </a:ext>
            </a:extLst>
          </p:cNvPr>
          <p:cNvSpPr txBox="1"/>
          <p:nvPr/>
        </p:nvSpPr>
        <p:spPr>
          <a:xfrm>
            <a:off x="1319808" y="1700808"/>
            <a:ext cx="10104784" cy="4031873"/>
          </a:xfrm>
          <a:prstGeom prst="rect">
            <a:avLst/>
          </a:prstGeom>
          <a:noFill/>
        </p:spPr>
        <p:txBody>
          <a:bodyPr wrap="square" rtlCol="0">
            <a:spAutoFit/>
          </a:bodyPr>
          <a:lstStyle/>
          <a:p>
            <a:pPr marL="806450" indent="-806450">
              <a:buFont typeface="+mj-lt"/>
              <a:buAutoNum type="arabicPeriod" startAt="3"/>
            </a:pPr>
            <a:r>
              <a:rPr lang="en-US" sz="3200" dirty="0" err="1">
                <a:solidFill>
                  <a:schemeClr val="bg1"/>
                </a:solidFill>
                <a:latin typeface="Arial" pitchFamily="34" charset="0"/>
                <a:cs typeface="Arial" pitchFamily="34" charset="0"/>
              </a:rPr>
              <a:t>Mereviu</a:t>
            </a:r>
            <a:r>
              <a:rPr lang="en-US" sz="3200"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celah pengendalian (control deficiency), celah signifikan (significan deficiency), dan kelemahan material (material weakness). </a:t>
            </a:r>
            <a:endParaRPr lang="en-US" sz="3200" dirty="0">
              <a:solidFill>
                <a:schemeClr val="bg1"/>
              </a:solidFill>
              <a:latin typeface="Arial" pitchFamily="34" charset="0"/>
              <a:cs typeface="Arial" pitchFamily="34" charset="0"/>
            </a:endParaRPr>
          </a:p>
          <a:p>
            <a:pPr marL="806450" indent="-806450">
              <a:buFont typeface="+mj-lt"/>
              <a:buAutoNum type="arabicPeriod" startAt="3"/>
            </a:pPr>
            <a:r>
              <a:rPr lang="en-US" sz="3200" dirty="0" err="1">
                <a:solidFill>
                  <a:schemeClr val="bg1"/>
                </a:solidFill>
                <a:latin typeface="Arial" pitchFamily="34" charset="0"/>
                <a:cs typeface="Arial" pitchFamily="34" charset="0"/>
              </a:rPr>
              <a:t>Mereviu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relevansi</a:t>
            </a:r>
            <a:r>
              <a:rPr lang="en-US" sz="3200"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celah pengendalian dengan objek audit dan tujuan audit.</a:t>
            </a:r>
            <a:endParaRPr lang="en-US" sz="3200" dirty="0">
              <a:solidFill>
                <a:schemeClr val="bg1"/>
              </a:solidFill>
              <a:latin typeface="Arial" pitchFamily="34" charset="0"/>
              <a:cs typeface="Arial" pitchFamily="34" charset="0"/>
            </a:endParaRPr>
          </a:p>
          <a:p>
            <a:pPr marL="806450" indent="-806450">
              <a:buFont typeface="+mj-lt"/>
              <a:buAutoNum type="arabicPeriod" startAt="3"/>
            </a:pPr>
            <a:r>
              <a:rPr lang="id-ID" sz="3200" dirty="0">
                <a:solidFill>
                  <a:schemeClr val="bg1"/>
                </a:solidFill>
                <a:latin typeface="Arial" pitchFamily="34" charset="0"/>
                <a:cs typeface="Arial" pitchFamily="34" charset="0"/>
              </a:rPr>
              <a:t>Mengukur (melakukan asesmen) risiko pengendalian untuk setiap objek audit dan tujuan audit.</a:t>
            </a:r>
            <a:endParaRPr lang="en-US" sz="3200" dirty="0">
              <a:solidFill>
                <a:schemeClr val="bg1"/>
              </a:solidFill>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99456" y="692696"/>
            <a:ext cx="7176120" cy="447328"/>
          </a:xfrm>
          <a:prstGeom prst="rect">
            <a:avLst/>
          </a:prstGeom>
        </p:spPr>
        <p:txBody>
          <a:bodyPr>
            <a:normAutofit fontScale="90000"/>
          </a:bodyPr>
          <a:lstStyle/>
          <a:p>
            <a:r>
              <a:rPr lang="id-ID" b="1" dirty="0">
                <a:solidFill>
                  <a:schemeClr val="bg1"/>
                </a:solidFill>
                <a:latin typeface="Arial" pitchFamily="34" charset="0"/>
                <a:cs typeface="Arial" pitchFamily="34" charset="0"/>
              </a:rPr>
              <a:t>ASESMEN RISIKO PENGENDALIAN</a:t>
            </a:r>
          </a:p>
        </p:txBody>
      </p:sp>
      <p:sp>
        <p:nvSpPr>
          <p:cNvPr id="4" name="TextBox 3">
            <a:extLst>
              <a:ext uri="{FF2B5EF4-FFF2-40B4-BE49-F238E27FC236}">
                <a16:creationId xmlns:a16="http://schemas.microsoft.com/office/drawing/2014/main" id="{42F2D218-5021-41ED-BCED-EFE1418C494D}"/>
              </a:ext>
            </a:extLst>
          </p:cNvPr>
          <p:cNvSpPr txBox="1"/>
          <p:nvPr/>
        </p:nvSpPr>
        <p:spPr>
          <a:xfrm>
            <a:off x="1199456" y="1412776"/>
            <a:ext cx="10009112" cy="3539430"/>
          </a:xfrm>
          <a:prstGeom prst="rect">
            <a:avLst/>
          </a:prstGeom>
          <a:noFill/>
        </p:spPr>
        <p:txBody>
          <a:bodyPr wrap="square" rtlCol="0">
            <a:spAutoFit/>
          </a:bodyPr>
          <a:lstStyle/>
          <a:p>
            <a:pPr marL="806450" indent="-806450">
              <a:buFont typeface="+mj-lt"/>
              <a:buAutoNum type="arabicPeriod" startAt="6"/>
            </a:pPr>
            <a:endParaRPr lang="id-ID" sz="3200" dirty="0">
              <a:solidFill>
                <a:schemeClr val="bg1"/>
              </a:solidFill>
              <a:latin typeface="Arial" pitchFamily="34" charset="0"/>
              <a:cs typeface="Arial" pitchFamily="34" charset="0"/>
            </a:endParaRPr>
          </a:p>
          <a:p>
            <a:pPr marL="717550" indent="-717550">
              <a:buFont typeface="Arial" panose="020B0604020202020204" pitchFamily="34" charset="0"/>
              <a:buChar char="•"/>
            </a:pPr>
            <a:r>
              <a:rPr lang="id-ID" sz="3200" b="1" dirty="0">
                <a:solidFill>
                  <a:schemeClr val="bg1"/>
                </a:solidFill>
                <a:latin typeface="Arial" pitchFamily="34" charset="0"/>
                <a:cs typeface="Arial" pitchFamily="34" charset="0"/>
              </a:rPr>
              <a:t>Celah pengendalian </a:t>
            </a:r>
            <a:r>
              <a:rPr lang="id-ID" sz="3200" b="1" i="1" dirty="0">
                <a:solidFill>
                  <a:schemeClr val="bg1"/>
                </a:solidFill>
                <a:latin typeface="Arial" pitchFamily="34" charset="0"/>
                <a:cs typeface="Arial" pitchFamily="34" charset="0"/>
              </a:rPr>
              <a:t>(control deficiency)</a:t>
            </a:r>
            <a:r>
              <a:rPr lang="id-ID" sz="3200" i="1"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adalah ketidakmampuan sistem pengendalian untuk mencegah atau mendeteksi salah saji dengan segera. Celah pengendalian terjadi pada saat pengendalian yang diperlukan tidak ada atau tidak dirancang dengan tepat.</a:t>
            </a:r>
            <a:endParaRPr lang="en-ID" sz="32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99119" y="692696"/>
            <a:ext cx="8365233" cy="807368"/>
          </a:xfrm>
          <a:prstGeom prst="rect">
            <a:avLst/>
          </a:prstGeom>
        </p:spPr>
        <p:txBody>
          <a:bodyPr>
            <a:normAutofit/>
          </a:bodyPr>
          <a:lstStyle/>
          <a:p>
            <a:r>
              <a:rPr lang="id-ID" sz="3200" b="1" dirty="0">
                <a:solidFill>
                  <a:schemeClr val="bg1"/>
                </a:solidFill>
                <a:latin typeface="Arial" panose="020B0604020202020204" pitchFamily="34" charset="0"/>
                <a:cs typeface="Arial" panose="020B0604020202020204" pitchFamily="34" charset="0"/>
              </a:rPr>
              <a:t>SISTEM PENGENDALIAN INTERNAL</a:t>
            </a:r>
          </a:p>
        </p:txBody>
      </p:sp>
      <p:sp>
        <p:nvSpPr>
          <p:cNvPr id="3" name="Subtitle 2"/>
          <p:cNvSpPr>
            <a:spLocks noGrp="1"/>
          </p:cNvSpPr>
          <p:nvPr>
            <p:ph type="subTitle" idx="4294967295"/>
          </p:nvPr>
        </p:nvSpPr>
        <p:spPr>
          <a:xfrm>
            <a:off x="899119" y="1412776"/>
            <a:ext cx="10369152" cy="4233192"/>
          </a:xfrm>
          <a:prstGeom prst="rect">
            <a:avLst/>
          </a:prstGeom>
        </p:spPr>
        <p:txBody>
          <a:bodyPr>
            <a:noAutofit/>
          </a:bodyPr>
          <a:lstStyle/>
          <a:p>
            <a:pPr marL="893763" indent="-893763">
              <a:buClrTx/>
            </a:pPr>
            <a:r>
              <a:rPr lang="id-ID" sz="3200" dirty="0">
                <a:solidFill>
                  <a:schemeClr val="bg1"/>
                </a:solidFill>
                <a:latin typeface="Arial" pitchFamily="34" charset="0"/>
                <a:cs typeface="Arial" pitchFamily="34" charset="0"/>
              </a:rPr>
              <a:t>Sistem Pengendalian Internal (SPI) adalah sistem yang dirancang untuk mengendalikan kegiatan internal organisasi agar tujuan organisasi dapat dicapai dengan efektif dan efisien. </a:t>
            </a:r>
          </a:p>
          <a:p>
            <a:pPr marL="893763" indent="-893763">
              <a:buClrTx/>
            </a:pPr>
            <a:r>
              <a:rPr lang="id-ID" sz="3200" dirty="0">
                <a:solidFill>
                  <a:schemeClr val="bg1"/>
                </a:solidFill>
                <a:latin typeface="Arial" pitchFamily="34" charset="0"/>
                <a:cs typeface="Arial" pitchFamily="34" charset="0"/>
              </a:rPr>
              <a:t>Istilah lain kegiatan internal organisasi adalah </a:t>
            </a:r>
            <a:r>
              <a:rPr lang="id-ID" sz="3200" b="1" dirty="0">
                <a:solidFill>
                  <a:schemeClr val="bg1"/>
                </a:solidFill>
                <a:latin typeface="Arial" pitchFamily="34" charset="0"/>
                <a:cs typeface="Arial" pitchFamily="34" charset="0"/>
              </a:rPr>
              <a:t>proses bisnis</a:t>
            </a:r>
            <a:r>
              <a:rPr lang="id-ID" sz="3200" dirty="0">
                <a:solidFill>
                  <a:schemeClr val="bg1"/>
                </a:solidFill>
                <a:latin typeface="Arial" pitchFamily="34" charset="0"/>
                <a:cs typeface="Arial" pitchFamily="34" charset="0"/>
              </a:rPr>
              <a:t>, sehingga SPI dapat dimaknai sebagai sistem untuk mengendalikan </a:t>
            </a:r>
            <a:r>
              <a:rPr lang="id-ID" sz="3200" b="1" dirty="0">
                <a:solidFill>
                  <a:schemeClr val="bg1"/>
                </a:solidFill>
                <a:latin typeface="Arial" pitchFamily="34" charset="0"/>
                <a:cs typeface="Arial" pitchFamily="34" charset="0"/>
              </a:rPr>
              <a:t>proses bisnis</a:t>
            </a:r>
            <a:r>
              <a:rPr lang="id-ID" sz="3200" dirty="0">
                <a:solidFill>
                  <a:schemeClr val="bg1"/>
                </a:solidFill>
                <a:latin typeface="Arial" pitchFamily="34" charset="0"/>
                <a:cs typeface="Arial" pitchFamily="34" charset="0"/>
              </a:rPr>
              <a:t> organisasi.</a:t>
            </a:r>
          </a:p>
        </p:txBody>
      </p:sp>
      <p:sp>
        <p:nvSpPr>
          <p:cNvPr id="4" name="Rectangle: Rounded Corners 3">
            <a:extLst>
              <a:ext uri="{FF2B5EF4-FFF2-40B4-BE49-F238E27FC236}">
                <a16:creationId xmlns:a16="http://schemas.microsoft.com/office/drawing/2014/main" id="{F2D1BE63-0256-4507-8F48-000A04CB4C28}"/>
              </a:ext>
            </a:extLst>
          </p:cNvPr>
          <p:cNvSpPr/>
          <p:nvPr/>
        </p:nvSpPr>
        <p:spPr>
          <a:xfrm>
            <a:off x="10488488" y="5661248"/>
            <a:ext cx="864096" cy="504056"/>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Arial Rounded MT Bold" panose="020F0704030504030204" pitchFamily="34" charset="0"/>
              </a:rPr>
              <a:t>2</a:t>
            </a:r>
            <a:endParaRPr lang="en-ID" dirty="0">
              <a:solidFill>
                <a:schemeClr val="bg1"/>
              </a:solidFill>
              <a:latin typeface="Arial Rounded MT Bold" panose="020F070403050403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55440" y="597582"/>
            <a:ext cx="8544272" cy="519336"/>
          </a:xfrm>
          <a:prstGeom prst="rect">
            <a:avLst/>
          </a:prstGeom>
        </p:spPr>
        <p:txBody>
          <a:bodyPr>
            <a:normAutofit fontScale="90000"/>
          </a:bodyPr>
          <a:lstStyle/>
          <a:p>
            <a:r>
              <a:rPr lang="id-ID" b="1" dirty="0">
                <a:solidFill>
                  <a:schemeClr val="bg1"/>
                </a:solidFill>
                <a:latin typeface="Arial" pitchFamily="34" charset="0"/>
                <a:cs typeface="Arial" pitchFamily="34" charset="0"/>
              </a:rPr>
              <a:t>ASESMEN RISIKO PENGENDALIAN</a:t>
            </a:r>
          </a:p>
        </p:txBody>
      </p:sp>
      <p:sp>
        <p:nvSpPr>
          <p:cNvPr id="3" name="Subtitle 2"/>
          <p:cNvSpPr>
            <a:spLocks noGrp="1"/>
          </p:cNvSpPr>
          <p:nvPr>
            <p:ph type="subTitle" idx="4294967295"/>
          </p:nvPr>
        </p:nvSpPr>
        <p:spPr>
          <a:xfrm>
            <a:off x="3976688" y="1143000"/>
            <a:ext cx="8215312" cy="4857750"/>
          </a:xfrm>
          <a:prstGeom prst="rect">
            <a:avLst/>
          </a:prstGeom>
        </p:spPr>
        <p:txBody>
          <a:bodyPr>
            <a:normAutofit/>
          </a:bodyPr>
          <a:lstStyle/>
          <a:p>
            <a:pPr marL="719138" indent="-719138">
              <a:buNone/>
            </a:pPr>
            <a:r>
              <a:rPr lang="id-ID" dirty="0">
                <a:latin typeface="Arial" pitchFamily="34" charset="0"/>
                <a:cs typeface="Arial" pitchFamily="34" charset="0"/>
              </a:rPr>
              <a:t>	</a:t>
            </a:r>
          </a:p>
        </p:txBody>
      </p:sp>
      <p:sp>
        <p:nvSpPr>
          <p:cNvPr id="4" name="TextBox 3">
            <a:extLst>
              <a:ext uri="{FF2B5EF4-FFF2-40B4-BE49-F238E27FC236}">
                <a16:creationId xmlns:a16="http://schemas.microsoft.com/office/drawing/2014/main" id="{CA6118CA-2203-4445-B730-9C01D75C3189}"/>
              </a:ext>
            </a:extLst>
          </p:cNvPr>
          <p:cNvSpPr txBox="1"/>
          <p:nvPr/>
        </p:nvSpPr>
        <p:spPr>
          <a:xfrm>
            <a:off x="1199456" y="1412776"/>
            <a:ext cx="10081120" cy="4524315"/>
          </a:xfrm>
          <a:prstGeom prst="rect">
            <a:avLst/>
          </a:prstGeom>
          <a:noFill/>
        </p:spPr>
        <p:txBody>
          <a:bodyPr wrap="square" rtlCol="0">
            <a:spAutoFit/>
          </a:bodyPr>
          <a:lstStyle/>
          <a:p>
            <a:pPr marL="628650" indent="-628650">
              <a:buFont typeface="Arial" panose="020B0604020202020204" pitchFamily="34" charset="0"/>
              <a:buChar char="•"/>
            </a:pPr>
            <a:r>
              <a:rPr lang="id-ID" sz="3200" b="1" dirty="0">
                <a:solidFill>
                  <a:schemeClr val="bg1"/>
                </a:solidFill>
                <a:latin typeface="Arial" pitchFamily="34" charset="0"/>
                <a:cs typeface="Arial" pitchFamily="34" charset="0"/>
              </a:rPr>
              <a:t>Celah operasional </a:t>
            </a:r>
            <a:r>
              <a:rPr lang="id-ID" sz="3200" b="1" i="1" dirty="0">
                <a:solidFill>
                  <a:schemeClr val="bg1"/>
                </a:solidFill>
                <a:latin typeface="Arial" pitchFamily="34" charset="0"/>
                <a:cs typeface="Arial" pitchFamily="34" charset="0"/>
              </a:rPr>
              <a:t>(operational deficiency)</a:t>
            </a:r>
            <a:r>
              <a:rPr lang="id-ID" sz="3200" dirty="0">
                <a:solidFill>
                  <a:schemeClr val="bg1"/>
                </a:solidFill>
                <a:latin typeface="Arial" pitchFamily="34" charset="0"/>
                <a:cs typeface="Arial" pitchFamily="34" charset="0"/>
              </a:rPr>
              <a:t> terjadi pada saat sistem pengendalian yang dirancang dengan baik gagal dioperasikan atau pada saat operator sistem kurang kompeten atau tidak diberi otorisasi dengan tepat.</a:t>
            </a:r>
          </a:p>
          <a:p>
            <a:pPr marL="628650" indent="-628650">
              <a:buFont typeface="Arial" panose="020B0604020202020204" pitchFamily="34" charset="0"/>
              <a:buChar char="•"/>
            </a:pPr>
            <a:r>
              <a:rPr lang="id-ID" sz="3200" b="1" dirty="0">
                <a:solidFill>
                  <a:schemeClr val="bg1"/>
                </a:solidFill>
                <a:latin typeface="Arial" pitchFamily="34" charset="0"/>
                <a:cs typeface="Arial" pitchFamily="34" charset="0"/>
              </a:rPr>
              <a:t>Celah significan </a:t>
            </a:r>
            <a:r>
              <a:rPr lang="id-ID" sz="3200" b="1" i="1" dirty="0">
                <a:solidFill>
                  <a:schemeClr val="bg1"/>
                </a:solidFill>
                <a:latin typeface="Arial" pitchFamily="34" charset="0"/>
                <a:cs typeface="Arial" pitchFamily="34" charset="0"/>
              </a:rPr>
              <a:t>(significant deficiency)</a:t>
            </a:r>
            <a:r>
              <a:rPr lang="id-ID" sz="3200" dirty="0">
                <a:solidFill>
                  <a:schemeClr val="bg1"/>
                </a:solidFill>
                <a:latin typeface="Arial" pitchFamily="34" charset="0"/>
                <a:cs typeface="Arial" pitchFamily="34" charset="0"/>
              </a:rPr>
              <a:t>, terjadi pada saat terdapat satu atau lebih celah pengendalian, tetapi sifatnya belum </a:t>
            </a:r>
            <a:r>
              <a:rPr lang="id-ID" sz="3200" i="1" dirty="0">
                <a:solidFill>
                  <a:schemeClr val="bg1"/>
                </a:solidFill>
                <a:latin typeface="Arial" pitchFamily="34" charset="0"/>
                <a:cs typeface="Arial" pitchFamily="34" charset="0"/>
              </a:rPr>
              <a:t>pervasive </a:t>
            </a:r>
            <a:r>
              <a:rPr lang="id-ID" sz="3200" dirty="0">
                <a:solidFill>
                  <a:schemeClr val="bg1"/>
                </a:solidFill>
                <a:latin typeface="Arial" pitchFamily="34" charset="0"/>
                <a:cs typeface="Arial" pitchFamily="34" charset="0"/>
              </a:rPr>
              <a:t>atau akut.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27448" y="779430"/>
            <a:ext cx="8328248" cy="609600"/>
          </a:xfrm>
          <a:prstGeom prst="rect">
            <a:avLst/>
          </a:prstGeom>
        </p:spPr>
        <p:txBody>
          <a:bodyPr>
            <a:normAutofit fontScale="90000"/>
          </a:bodyPr>
          <a:lstStyle/>
          <a:p>
            <a:r>
              <a:rPr lang="id-ID" b="1" dirty="0">
                <a:solidFill>
                  <a:schemeClr val="bg1"/>
                </a:solidFill>
                <a:latin typeface="Arial" pitchFamily="34" charset="0"/>
                <a:cs typeface="Arial" pitchFamily="34" charset="0"/>
              </a:rPr>
              <a:t>ASESMEN RISIKO PENGENDALIAN</a:t>
            </a:r>
          </a:p>
        </p:txBody>
      </p:sp>
      <p:sp>
        <p:nvSpPr>
          <p:cNvPr id="4" name="TextBox 3">
            <a:extLst>
              <a:ext uri="{FF2B5EF4-FFF2-40B4-BE49-F238E27FC236}">
                <a16:creationId xmlns:a16="http://schemas.microsoft.com/office/drawing/2014/main" id="{02BD9DB6-36C8-4D0C-86D2-EDFAD879055E}"/>
              </a:ext>
            </a:extLst>
          </p:cNvPr>
          <p:cNvSpPr txBox="1"/>
          <p:nvPr/>
        </p:nvSpPr>
        <p:spPr>
          <a:xfrm>
            <a:off x="1127448" y="1905506"/>
            <a:ext cx="10009112" cy="3046988"/>
          </a:xfrm>
          <a:prstGeom prst="rect">
            <a:avLst/>
          </a:prstGeom>
          <a:noFill/>
        </p:spPr>
        <p:txBody>
          <a:bodyPr wrap="square" rtlCol="0">
            <a:spAutoFit/>
          </a:bodyPr>
          <a:lstStyle/>
          <a:p>
            <a:r>
              <a:rPr lang="id-ID" sz="3200" b="1" dirty="0">
                <a:solidFill>
                  <a:schemeClr val="bg1"/>
                </a:solidFill>
                <a:latin typeface="Arial" pitchFamily="34" charset="0"/>
                <a:cs typeface="Arial" pitchFamily="34" charset="0"/>
              </a:rPr>
              <a:t>Kelemahan material </a:t>
            </a:r>
            <a:r>
              <a:rPr lang="id-ID" sz="3200" b="1" i="1" dirty="0">
                <a:solidFill>
                  <a:schemeClr val="bg1"/>
                </a:solidFill>
                <a:latin typeface="Arial" pitchFamily="34" charset="0"/>
                <a:cs typeface="Arial" pitchFamily="34" charset="0"/>
              </a:rPr>
              <a:t>(material weakness)</a:t>
            </a:r>
            <a:r>
              <a:rPr lang="id-ID" sz="3200" b="1"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terjadi pada saat terdapat beberapa celah pengendalian yang signifikan atau akut, yang bisa membuat salah saji material dalam laporan keuangan tidak dapat dicegah dan dideteksi dengan segera.	</a:t>
            </a:r>
          </a:p>
          <a:p>
            <a:endParaRPr lang="en-ID" sz="3200" dirty="0">
              <a:solidFill>
                <a:schemeClr val="bg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3976688" y="1000125"/>
            <a:ext cx="8215312" cy="4857750"/>
          </a:xfrm>
          <a:prstGeom prst="rect">
            <a:avLst/>
          </a:prstGeom>
        </p:spPr>
        <p:txBody>
          <a:bodyPr>
            <a:normAutofit/>
          </a:bodyPr>
          <a:lstStyle/>
          <a:p>
            <a:pPr marL="514350" indent="-514350">
              <a:buFont typeface="+mj-lt"/>
              <a:buAutoNum type="alphaUcPeriod"/>
            </a:pPr>
            <a:endParaRPr lang="id-ID" dirty="0">
              <a:latin typeface="Arial" pitchFamily="34" charset="0"/>
              <a:cs typeface="Arial" pitchFamily="34" charset="0"/>
            </a:endParaRPr>
          </a:p>
          <a:p>
            <a:pPr marL="0" indent="0">
              <a:buNone/>
            </a:pPr>
            <a:endParaRPr lang="id-ID" dirty="0">
              <a:latin typeface="Arial" pitchFamily="34" charset="0"/>
              <a:cs typeface="Arial" pitchFamily="34" charset="0"/>
            </a:endParaRPr>
          </a:p>
        </p:txBody>
      </p:sp>
      <p:sp>
        <p:nvSpPr>
          <p:cNvPr id="5" name="Title 1"/>
          <p:cNvSpPr txBox="1">
            <a:spLocks/>
          </p:cNvSpPr>
          <p:nvPr/>
        </p:nvSpPr>
        <p:spPr>
          <a:xfrm>
            <a:off x="983432" y="548680"/>
            <a:ext cx="7920880" cy="714355"/>
          </a:xfrm>
          <a:prstGeom prst="rect">
            <a:avLst/>
          </a:prstGeom>
          <a:noFill/>
        </p:spPr>
        <p:txBody>
          <a:bodyPr vert="horz" lIns="91440" tIns="45720" rIns="91440" bIns="45720" rtlCol="0" anchor="ctr">
            <a:normAutofit/>
          </a:bodyPr>
          <a:lstStyle/>
          <a:p>
            <a:pPr defTabSz="914400">
              <a:spcBef>
                <a:spcPct val="0"/>
              </a:spcBef>
              <a:defRPr/>
            </a:pPr>
            <a:r>
              <a:rPr lang="id-ID" sz="3200" b="1">
                <a:solidFill>
                  <a:schemeClr val="bg1"/>
                </a:solidFill>
                <a:latin typeface="Arial" pitchFamily="34" charset="0"/>
                <a:ea typeface="+mj-ea"/>
                <a:cs typeface="Arial" pitchFamily="34" charset="0"/>
              </a:rPr>
              <a:t>ASESMEN RISIKO PENGENDALIAN</a:t>
            </a:r>
            <a:endParaRPr lang="id-ID" sz="3200" b="1" dirty="0">
              <a:solidFill>
                <a:schemeClr val="bg1"/>
              </a:solidFill>
              <a:latin typeface="Arial" pitchFamily="34" charset="0"/>
              <a:ea typeface="+mj-ea"/>
              <a:cs typeface="Arial" pitchFamily="34" charset="0"/>
            </a:endParaRPr>
          </a:p>
        </p:txBody>
      </p:sp>
      <p:sp>
        <p:nvSpPr>
          <p:cNvPr id="2" name="TextBox 1">
            <a:extLst>
              <a:ext uri="{FF2B5EF4-FFF2-40B4-BE49-F238E27FC236}">
                <a16:creationId xmlns:a16="http://schemas.microsoft.com/office/drawing/2014/main" id="{F43734EC-3B95-4415-A05E-32C5EE7FB37D}"/>
              </a:ext>
            </a:extLst>
          </p:cNvPr>
          <p:cNvSpPr txBox="1"/>
          <p:nvPr/>
        </p:nvSpPr>
        <p:spPr>
          <a:xfrm>
            <a:off x="1055440" y="1484784"/>
            <a:ext cx="10297144" cy="4524315"/>
          </a:xfrm>
          <a:prstGeom prst="rect">
            <a:avLst/>
          </a:prstGeom>
          <a:noFill/>
        </p:spPr>
        <p:txBody>
          <a:bodyPr wrap="square" rtlCol="0">
            <a:spAutoFit/>
          </a:bodyPr>
          <a:lstStyle/>
          <a:p>
            <a:pPr marL="0" indent="0">
              <a:buNone/>
            </a:pPr>
            <a:r>
              <a:rPr lang="en-US" sz="3200" dirty="0">
                <a:solidFill>
                  <a:schemeClr val="bg1"/>
                </a:solidFill>
                <a:latin typeface="Arial" pitchFamily="34" charset="0"/>
                <a:cs typeface="Arial" pitchFamily="34" charset="0"/>
              </a:rPr>
              <a:t>C</a:t>
            </a:r>
            <a:r>
              <a:rPr lang="id-ID" sz="3200" dirty="0">
                <a:solidFill>
                  <a:schemeClr val="bg1"/>
                </a:solidFill>
                <a:latin typeface="Arial" pitchFamily="34" charset="0"/>
                <a:cs typeface="Arial" pitchFamily="34" charset="0"/>
              </a:rPr>
              <a:t>ara </a:t>
            </a:r>
            <a:r>
              <a:rPr lang="en-US" sz="3200" dirty="0">
                <a:solidFill>
                  <a:schemeClr val="bg1"/>
                </a:solidFill>
                <a:latin typeface="Arial" pitchFamily="34" charset="0"/>
                <a:cs typeface="Arial" pitchFamily="34" charset="0"/>
              </a:rPr>
              <a:t>D</a:t>
            </a:r>
            <a:r>
              <a:rPr lang="id-ID" sz="3200" dirty="0">
                <a:solidFill>
                  <a:schemeClr val="bg1"/>
                </a:solidFill>
                <a:latin typeface="Arial" pitchFamily="34" charset="0"/>
                <a:cs typeface="Arial" pitchFamily="34" charset="0"/>
              </a:rPr>
              <a:t>eteksi </a:t>
            </a:r>
            <a:r>
              <a:rPr lang="en-US" sz="3200" i="1" dirty="0">
                <a:solidFill>
                  <a:schemeClr val="bg1"/>
                </a:solidFill>
                <a:latin typeface="Arial" pitchFamily="34" charset="0"/>
                <a:cs typeface="Arial" pitchFamily="34" charset="0"/>
              </a:rPr>
              <a:t>D</a:t>
            </a:r>
            <a:r>
              <a:rPr lang="id-ID" sz="3200" i="1" dirty="0">
                <a:solidFill>
                  <a:schemeClr val="bg1"/>
                </a:solidFill>
                <a:latin typeface="Arial" pitchFamily="34" charset="0"/>
                <a:cs typeface="Arial" pitchFamily="34" charset="0"/>
              </a:rPr>
              <a:t>eficiencies, </a:t>
            </a:r>
            <a:r>
              <a:rPr lang="en-US" sz="3200" i="1" dirty="0">
                <a:solidFill>
                  <a:schemeClr val="bg1"/>
                </a:solidFill>
                <a:latin typeface="Arial" pitchFamily="34" charset="0"/>
                <a:cs typeface="Arial" pitchFamily="34" charset="0"/>
              </a:rPr>
              <a:t>S</a:t>
            </a:r>
            <a:r>
              <a:rPr lang="id-ID" sz="3200" i="1" dirty="0">
                <a:solidFill>
                  <a:schemeClr val="bg1"/>
                </a:solidFill>
                <a:latin typeface="Arial" pitchFamily="34" charset="0"/>
                <a:cs typeface="Arial" pitchFamily="34" charset="0"/>
              </a:rPr>
              <a:t>ignificant </a:t>
            </a:r>
            <a:r>
              <a:rPr lang="en-US" sz="3200" i="1" dirty="0">
                <a:solidFill>
                  <a:schemeClr val="bg1"/>
                </a:solidFill>
                <a:latin typeface="Arial" pitchFamily="34" charset="0"/>
                <a:cs typeface="Arial" pitchFamily="34" charset="0"/>
              </a:rPr>
              <a:t>D</a:t>
            </a:r>
            <a:r>
              <a:rPr lang="id-ID" sz="3200" i="1" dirty="0">
                <a:solidFill>
                  <a:schemeClr val="bg1"/>
                </a:solidFill>
                <a:latin typeface="Arial" pitchFamily="34" charset="0"/>
                <a:cs typeface="Arial" pitchFamily="34" charset="0"/>
              </a:rPr>
              <a:t>eficiencies, </a:t>
            </a:r>
            <a:r>
              <a:rPr lang="id-ID" sz="3200" dirty="0">
                <a:solidFill>
                  <a:schemeClr val="bg1"/>
                </a:solidFill>
                <a:latin typeface="Arial" pitchFamily="34" charset="0"/>
                <a:cs typeface="Arial" pitchFamily="34" charset="0"/>
              </a:rPr>
              <a:t>dan</a:t>
            </a:r>
            <a:r>
              <a:rPr lang="id-ID" sz="3200" i="1" dirty="0">
                <a:solidFill>
                  <a:schemeClr val="bg1"/>
                </a:solidFill>
                <a:latin typeface="Arial" pitchFamily="34" charset="0"/>
                <a:cs typeface="Arial" pitchFamily="34" charset="0"/>
              </a:rPr>
              <a:t> </a:t>
            </a:r>
            <a:r>
              <a:rPr lang="en-US" sz="3200" i="1" dirty="0">
                <a:solidFill>
                  <a:schemeClr val="bg1"/>
                </a:solidFill>
                <a:latin typeface="Arial" pitchFamily="34" charset="0"/>
                <a:cs typeface="Arial" pitchFamily="34" charset="0"/>
              </a:rPr>
              <a:t>M</a:t>
            </a:r>
            <a:r>
              <a:rPr lang="id-ID" sz="3200" i="1" dirty="0">
                <a:solidFill>
                  <a:schemeClr val="bg1"/>
                </a:solidFill>
                <a:latin typeface="Arial" pitchFamily="34" charset="0"/>
                <a:cs typeface="Arial" pitchFamily="34" charset="0"/>
              </a:rPr>
              <a:t>aterial </a:t>
            </a:r>
            <a:r>
              <a:rPr lang="en-US" sz="3200" i="1" dirty="0">
                <a:solidFill>
                  <a:schemeClr val="bg1"/>
                </a:solidFill>
                <a:latin typeface="Arial" pitchFamily="34" charset="0"/>
                <a:cs typeface="Arial" pitchFamily="34" charset="0"/>
              </a:rPr>
              <a:t>W</a:t>
            </a:r>
            <a:r>
              <a:rPr lang="id-ID" sz="3200" i="1" dirty="0">
                <a:solidFill>
                  <a:schemeClr val="bg1"/>
                </a:solidFill>
                <a:latin typeface="Arial" pitchFamily="34" charset="0"/>
                <a:cs typeface="Arial" pitchFamily="34" charset="0"/>
              </a:rPr>
              <a:t>eakness</a:t>
            </a:r>
            <a:r>
              <a:rPr lang="en-US" sz="3200" i="1" dirty="0">
                <a:solidFill>
                  <a:schemeClr val="bg1"/>
                </a:solidFill>
                <a:latin typeface="Arial" pitchFamily="34" charset="0"/>
                <a:cs typeface="Arial" pitchFamily="34" charset="0"/>
              </a:rPr>
              <a:t>es</a:t>
            </a:r>
            <a:endParaRPr lang="en-US" sz="3200" dirty="0">
              <a:solidFill>
                <a:schemeClr val="bg1"/>
              </a:solidFill>
              <a:latin typeface="Arial" pitchFamily="34" charset="0"/>
              <a:cs typeface="Arial" pitchFamily="34" charset="0"/>
            </a:endParaRPr>
          </a:p>
          <a:p>
            <a:pPr marL="0" indent="0">
              <a:buNone/>
            </a:pPr>
            <a:endParaRPr lang="id-ID" sz="3200" dirty="0">
              <a:solidFill>
                <a:schemeClr val="bg1"/>
              </a:solidFill>
              <a:latin typeface="Arial" pitchFamily="34" charset="0"/>
              <a:cs typeface="Arial" pitchFamily="34" charset="0"/>
            </a:endParaRPr>
          </a:p>
          <a:p>
            <a:pPr marL="809625" indent="-809625">
              <a:buFont typeface="+mj-lt"/>
              <a:buAutoNum type="arabicPeriod"/>
            </a:pPr>
            <a:r>
              <a:rPr lang="id-ID" sz="3200" dirty="0">
                <a:solidFill>
                  <a:schemeClr val="bg1"/>
                </a:solidFill>
                <a:latin typeface="Arial" pitchFamily="34" charset="0"/>
                <a:cs typeface="Arial" pitchFamily="34" charset="0"/>
              </a:rPr>
              <a:t>Identifikasi SPI yang ada.</a:t>
            </a:r>
          </a:p>
          <a:p>
            <a:pPr marL="809625" indent="-809625">
              <a:buFont typeface="+mj-lt"/>
              <a:buAutoNum type="arabicPeriod"/>
            </a:pPr>
            <a:r>
              <a:rPr lang="id-ID" sz="3200" dirty="0">
                <a:solidFill>
                  <a:schemeClr val="bg1"/>
                </a:solidFill>
                <a:latin typeface="Arial" pitchFamily="34" charset="0"/>
                <a:cs typeface="Arial" pitchFamily="34" charset="0"/>
              </a:rPr>
              <a:t>Identifikasi sistem pengendalian utama atau penting yang tidak ada.</a:t>
            </a:r>
          </a:p>
          <a:p>
            <a:pPr marL="809625" indent="-809625">
              <a:buFont typeface="+mj-lt"/>
              <a:buAutoNum type="arabicPeriod"/>
            </a:pPr>
            <a:r>
              <a:rPr lang="id-ID" sz="3200" dirty="0">
                <a:solidFill>
                  <a:schemeClr val="bg1"/>
                </a:solidFill>
                <a:latin typeface="Arial" pitchFamily="34" charset="0"/>
                <a:cs typeface="Arial" pitchFamily="34" charset="0"/>
              </a:rPr>
              <a:t>Identifikasi </a:t>
            </a:r>
            <a:r>
              <a:rPr lang="en-US" sz="3200" dirty="0" err="1">
                <a:solidFill>
                  <a:schemeClr val="bg1"/>
                </a:solidFill>
                <a:latin typeface="Arial" pitchFamily="34" charset="0"/>
                <a:cs typeface="Arial" pitchFamily="34" charset="0"/>
              </a:rPr>
              <a:t>keberadaan</a:t>
            </a:r>
            <a:r>
              <a:rPr lang="id-ID" sz="3200" dirty="0">
                <a:solidFill>
                  <a:schemeClr val="bg1"/>
                </a:solidFill>
                <a:latin typeface="Arial" pitchFamily="34" charset="0"/>
                <a:cs typeface="Arial" pitchFamily="34" charset="0"/>
              </a:rPr>
              <a:t> alternatif pengendalian </a:t>
            </a:r>
            <a:r>
              <a:rPr lang="id-ID" sz="3200" b="1" i="1" dirty="0">
                <a:solidFill>
                  <a:schemeClr val="bg1"/>
                </a:solidFill>
                <a:latin typeface="Arial" pitchFamily="34" charset="0"/>
                <a:cs typeface="Arial" pitchFamily="34" charset="0"/>
              </a:rPr>
              <a:t>(compensating control)</a:t>
            </a:r>
            <a:r>
              <a:rPr lang="id-ID" sz="3200" dirty="0">
                <a:solidFill>
                  <a:schemeClr val="bg1"/>
                </a:solidFill>
                <a:latin typeface="Arial" pitchFamily="34" charset="0"/>
                <a:cs typeface="Arial" pitchFamily="34" charset="0"/>
              </a:rPr>
              <a:t> untuk mengganti pengendalian utama yang tidak ada.</a:t>
            </a:r>
            <a:endParaRPr lang="en-ID" sz="3200"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343472" y="836712"/>
            <a:ext cx="7416824" cy="714355"/>
          </a:xfrm>
          <a:prstGeom prst="rect">
            <a:avLst/>
          </a:prstGeom>
          <a:noFill/>
        </p:spPr>
        <p:txBody>
          <a:bodyPr vert="horz" lIns="91440" tIns="45720" rIns="91440" bIns="45720" rtlCol="0" anchor="ctr">
            <a:normAutofit/>
          </a:bodyPr>
          <a:lstStyle/>
          <a:p>
            <a:pPr defTabSz="914400">
              <a:spcBef>
                <a:spcPct val="0"/>
              </a:spcBef>
              <a:defRPr/>
            </a:pPr>
            <a:r>
              <a:rPr lang="id-ID" sz="3200" b="1" dirty="0">
                <a:solidFill>
                  <a:schemeClr val="bg1"/>
                </a:solidFill>
                <a:latin typeface="Arial" pitchFamily="34" charset="0"/>
                <a:ea typeface="+mj-ea"/>
                <a:cs typeface="Arial" pitchFamily="34" charset="0"/>
              </a:rPr>
              <a:t>ASESMEN RISIKO PENGENDALIAN</a:t>
            </a:r>
          </a:p>
        </p:txBody>
      </p:sp>
      <p:sp>
        <p:nvSpPr>
          <p:cNvPr id="2" name="TextBox 1">
            <a:extLst>
              <a:ext uri="{FF2B5EF4-FFF2-40B4-BE49-F238E27FC236}">
                <a16:creationId xmlns:a16="http://schemas.microsoft.com/office/drawing/2014/main" id="{BC3ED16F-AD49-4AC1-9C9A-CAF09716EBF6}"/>
              </a:ext>
            </a:extLst>
          </p:cNvPr>
          <p:cNvSpPr txBox="1"/>
          <p:nvPr/>
        </p:nvSpPr>
        <p:spPr>
          <a:xfrm>
            <a:off x="1329601" y="1905506"/>
            <a:ext cx="10153128" cy="3046988"/>
          </a:xfrm>
          <a:prstGeom prst="rect">
            <a:avLst/>
          </a:prstGeom>
          <a:noFill/>
        </p:spPr>
        <p:txBody>
          <a:bodyPr wrap="square" rtlCol="0">
            <a:spAutoFit/>
          </a:bodyPr>
          <a:lstStyle/>
          <a:p>
            <a:pPr marL="895350" indent="-895350">
              <a:buFont typeface="+mj-lt"/>
              <a:buAutoNum type="arabicPeriod" startAt="4"/>
            </a:pPr>
            <a:r>
              <a:rPr lang="id-ID" sz="3200" dirty="0">
                <a:solidFill>
                  <a:schemeClr val="bg1"/>
                </a:solidFill>
                <a:latin typeface="Arial" pitchFamily="34" charset="0"/>
                <a:cs typeface="Arial" pitchFamily="34" charset="0"/>
              </a:rPr>
              <a:t>Buat kesimpulan potensi </a:t>
            </a:r>
            <a:r>
              <a:rPr lang="en-US" sz="3200" dirty="0" err="1">
                <a:solidFill>
                  <a:schemeClr val="bg1"/>
                </a:solidFill>
                <a:latin typeface="Arial" pitchFamily="34" charset="0"/>
                <a:cs typeface="Arial" pitchFamily="34" charset="0"/>
              </a:rPr>
              <a:t>terjadinya</a:t>
            </a:r>
            <a:r>
              <a:rPr lang="en-US" sz="3200" dirty="0">
                <a:solidFill>
                  <a:schemeClr val="bg1"/>
                </a:solidFill>
                <a:latin typeface="Arial" pitchFamily="34" charset="0"/>
                <a:cs typeface="Arial" pitchFamily="34" charset="0"/>
              </a:rPr>
              <a:t> </a:t>
            </a:r>
            <a:r>
              <a:rPr lang="id-ID" sz="3200" b="1" i="1" dirty="0">
                <a:solidFill>
                  <a:schemeClr val="bg1"/>
                </a:solidFill>
                <a:latin typeface="Arial" pitchFamily="34" charset="0"/>
                <a:cs typeface="Arial" pitchFamily="34" charset="0"/>
              </a:rPr>
              <a:t>significant deficiency</a:t>
            </a:r>
            <a:r>
              <a:rPr lang="id-ID" sz="3200" dirty="0">
                <a:solidFill>
                  <a:schemeClr val="bg1"/>
                </a:solidFill>
                <a:latin typeface="Arial" pitchFamily="34" charset="0"/>
                <a:cs typeface="Arial" pitchFamily="34" charset="0"/>
              </a:rPr>
              <a:t> atau </a:t>
            </a:r>
            <a:r>
              <a:rPr lang="id-ID" sz="3200" b="1" i="1" dirty="0">
                <a:solidFill>
                  <a:schemeClr val="bg1"/>
                </a:solidFill>
                <a:latin typeface="Arial" pitchFamily="34" charset="0"/>
                <a:cs typeface="Arial" pitchFamily="34" charset="0"/>
              </a:rPr>
              <a:t>material weakness</a:t>
            </a:r>
            <a:r>
              <a:rPr lang="id-ID" sz="3200" dirty="0">
                <a:solidFill>
                  <a:schemeClr val="bg1"/>
                </a:solidFill>
                <a:latin typeface="Arial" pitchFamily="34" charset="0"/>
                <a:cs typeface="Arial" pitchFamily="34" charset="0"/>
              </a:rPr>
              <a:t>.</a:t>
            </a:r>
          </a:p>
          <a:p>
            <a:pPr marL="895350" indent="-895350">
              <a:buFont typeface="+mj-lt"/>
              <a:buAutoNum type="arabicPeriod" startAt="4"/>
            </a:pPr>
            <a:r>
              <a:rPr lang="id-ID" sz="3200" dirty="0">
                <a:solidFill>
                  <a:schemeClr val="bg1"/>
                </a:solidFill>
                <a:latin typeface="Arial" pitchFamily="34" charset="0"/>
                <a:cs typeface="Arial" pitchFamily="34" charset="0"/>
              </a:rPr>
              <a:t>Buat kesimpulan tentang potensi salah saji yang dapat terjadi, yang disebabkan oleh adanya </a:t>
            </a:r>
            <a:r>
              <a:rPr lang="id-ID" sz="3200" b="1" i="1" dirty="0">
                <a:solidFill>
                  <a:schemeClr val="bg1"/>
                </a:solidFill>
                <a:latin typeface="Arial" pitchFamily="34" charset="0"/>
                <a:cs typeface="Arial" pitchFamily="34" charset="0"/>
              </a:rPr>
              <a:t>control deficiency, signifincant deficiency, </a:t>
            </a:r>
            <a:r>
              <a:rPr lang="id-ID" sz="3200" b="1" dirty="0">
                <a:solidFill>
                  <a:schemeClr val="bg1"/>
                </a:solidFill>
                <a:latin typeface="Arial" pitchFamily="34" charset="0"/>
                <a:cs typeface="Arial" pitchFamily="34" charset="0"/>
              </a:rPr>
              <a:t>dan </a:t>
            </a:r>
            <a:r>
              <a:rPr lang="id-ID" sz="3200" b="1" i="1" dirty="0">
                <a:solidFill>
                  <a:schemeClr val="bg1"/>
                </a:solidFill>
                <a:latin typeface="Arial" pitchFamily="34" charset="0"/>
                <a:cs typeface="Arial" pitchFamily="34" charset="0"/>
              </a:rPr>
              <a:t>material weakness.</a:t>
            </a:r>
            <a:endParaRPr lang="en-ID" sz="3200"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343472" y="632877"/>
            <a:ext cx="5472608" cy="714355"/>
          </a:xfrm>
          <a:prstGeom prst="rect">
            <a:avLst/>
          </a:prstGeom>
          <a:noFill/>
        </p:spPr>
        <p:txBody>
          <a:bodyPr vert="horz" lIns="91440" tIns="45720" rIns="91440" bIns="45720" rtlCol="0" anchor="ctr">
            <a:normAutofit/>
          </a:bodyPr>
          <a:lstStyle/>
          <a:p>
            <a:pPr defTabSz="914400">
              <a:spcBef>
                <a:spcPct val="0"/>
              </a:spcBef>
              <a:defRPr/>
            </a:pPr>
            <a:r>
              <a:rPr lang="id-ID" sz="3200" b="1" dirty="0">
                <a:solidFill>
                  <a:schemeClr val="bg1"/>
                </a:solidFill>
                <a:latin typeface="Arial" pitchFamily="34" charset="0"/>
                <a:ea typeface="+mj-ea"/>
                <a:cs typeface="Arial" pitchFamily="34" charset="0"/>
              </a:rPr>
              <a:t>KOMUNIKASI SPI</a:t>
            </a:r>
          </a:p>
        </p:txBody>
      </p:sp>
      <p:sp>
        <p:nvSpPr>
          <p:cNvPr id="2" name="TextBox 1">
            <a:extLst>
              <a:ext uri="{FF2B5EF4-FFF2-40B4-BE49-F238E27FC236}">
                <a16:creationId xmlns:a16="http://schemas.microsoft.com/office/drawing/2014/main" id="{BB5B2170-515E-4B04-8E97-D36B644D5050}"/>
              </a:ext>
            </a:extLst>
          </p:cNvPr>
          <p:cNvSpPr txBox="1"/>
          <p:nvPr/>
        </p:nvSpPr>
        <p:spPr>
          <a:xfrm>
            <a:off x="1343472" y="1356892"/>
            <a:ext cx="9793087" cy="4524315"/>
          </a:xfrm>
          <a:prstGeom prst="rect">
            <a:avLst/>
          </a:prstGeom>
          <a:noFill/>
        </p:spPr>
        <p:txBody>
          <a:bodyPr wrap="square" rtlCol="0">
            <a:spAutoFit/>
          </a:bodyPr>
          <a:lstStyle/>
          <a:p>
            <a:pPr marL="539750" indent="-539750">
              <a:buFont typeface="Arial" panose="020B0604020202020204" pitchFamily="34" charset="0"/>
              <a:buChar char="•"/>
            </a:pPr>
            <a:r>
              <a:rPr lang="en-US" sz="3200" dirty="0">
                <a:solidFill>
                  <a:schemeClr val="bg1"/>
                </a:solidFill>
                <a:latin typeface="Arial" pitchFamily="34" charset="0"/>
                <a:cs typeface="Arial" pitchFamily="34" charset="0"/>
              </a:rPr>
              <a:t>T</a:t>
            </a:r>
            <a:r>
              <a:rPr lang="id-ID" sz="3200" dirty="0">
                <a:solidFill>
                  <a:schemeClr val="bg1"/>
                </a:solidFill>
                <a:latin typeface="Arial" pitchFamily="34" charset="0"/>
                <a:cs typeface="Arial" pitchFamily="34" charset="0"/>
              </a:rPr>
              <a:t>emuan tentang celah pengendalian </a:t>
            </a:r>
            <a:r>
              <a:rPr lang="id-ID" sz="3200" i="1" dirty="0">
                <a:solidFill>
                  <a:schemeClr val="bg1"/>
                </a:solidFill>
                <a:latin typeface="Arial" pitchFamily="34" charset="0"/>
                <a:cs typeface="Arial" pitchFamily="34" charset="0"/>
              </a:rPr>
              <a:t>(significant deficiency)</a:t>
            </a:r>
            <a:r>
              <a:rPr lang="id-ID" sz="3200" dirty="0">
                <a:solidFill>
                  <a:schemeClr val="bg1"/>
                </a:solidFill>
                <a:latin typeface="Arial" pitchFamily="34" charset="0"/>
                <a:cs typeface="Arial" pitchFamily="34" charset="0"/>
              </a:rPr>
              <a:t> dan kelemahan material </a:t>
            </a:r>
            <a:r>
              <a:rPr lang="id-ID" sz="3200" i="1" dirty="0">
                <a:solidFill>
                  <a:schemeClr val="bg1"/>
                </a:solidFill>
                <a:latin typeface="Arial" pitchFamily="34" charset="0"/>
                <a:cs typeface="Arial" pitchFamily="34" charset="0"/>
              </a:rPr>
              <a:t>(material weakness)</a:t>
            </a:r>
            <a:r>
              <a:rPr lang="en-US" sz="3200" i="1"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penting</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untuk</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dilaporkan</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secara</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tertulis</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kepada</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manajemen</a:t>
            </a:r>
            <a:r>
              <a:rPr lang="id-ID" sz="3200" i="1" dirty="0">
                <a:solidFill>
                  <a:schemeClr val="bg1"/>
                </a:solidFill>
                <a:latin typeface="Arial" pitchFamily="34" charset="0"/>
                <a:cs typeface="Arial" pitchFamily="34" charset="0"/>
              </a:rPr>
              <a:t>.</a:t>
            </a:r>
          </a:p>
          <a:p>
            <a:pPr marL="539750" indent="-539750">
              <a:buFont typeface="Arial" panose="020B0604020202020204" pitchFamily="34" charset="0"/>
              <a:buChar char="•"/>
            </a:pPr>
            <a:r>
              <a:rPr lang="id-ID" sz="3200" dirty="0">
                <a:solidFill>
                  <a:schemeClr val="bg1"/>
                </a:solidFill>
                <a:latin typeface="Arial" pitchFamily="34" charset="0"/>
                <a:cs typeface="Arial" pitchFamily="34" charset="0"/>
              </a:rPr>
              <a:t>Tujuan pelaporan adalah agar kelemahan </a:t>
            </a:r>
            <a:r>
              <a:rPr lang="en-US" sz="3200" dirty="0" err="1">
                <a:solidFill>
                  <a:schemeClr val="bg1"/>
                </a:solidFill>
                <a:latin typeface="Arial" pitchFamily="34" charset="0"/>
                <a:cs typeface="Arial" pitchFamily="34" charset="0"/>
              </a:rPr>
              <a:t>signifikan</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atas</a:t>
            </a:r>
            <a:r>
              <a:rPr lang="en-US" sz="3200"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SPI dapat segera ditindaklanjuti oleh manajemen.</a:t>
            </a:r>
          </a:p>
          <a:p>
            <a:pPr marL="539750" indent="-539750">
              <a:buFont typeface="Arial" panose="020B0604020202020204" pitchFamily="34" charset="0"/>
              <a:buChar char="•"/>
            </a:pPr>
            <a:r>
              <a:rPr lang="id-ID" sz="3200" dirty="0">
                <a:solidFill>
                  <a:schemeClr val="bg1"/>
                </a:solidFill>
                <a:latin typeface="Arial" pitchFamily="34" charset="0"/>
                <a:cs typeface="Arial" pitchFamily="34" charset="0"/>
              </a:rPr>
              <a:t>Laporan ditujukan kepada komite audit atau langsung ditujukan ke</a:t>
            </a:r>
            <a:r>
              <a:rPr lang="en-US" sz="3200" dirty="0">
                <a:solidFill>
                  <a:schemeClr val="bg1"/>
                </a:solidFill>
                <a:latin typeface="Arial" pitchFamily="34" charset="0"/>
                <a:cs typeface="Arial" pitchFamily="34" charset="0"/>
              </a:rPr>
              <a:t>pada</a:t>
            </a:r>
            <a:r>
              <a:rPr lang="id-ID" sz="3200" dirty="0">
                <a:solidFill>
                  <a:schemeClr val="bg1"/>
                </a:solidFill>
                <a:latin typeface="Arial" pitchFamily="34" charset="0"/>
                <a:cs typeface="Arial" pitchFamily="34" charset="0"/>
              </a:rPr>
              <a:t> manajemen.</a:t>
            </a:r>
            <a:endParaRPr lang="en-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7438" y="908720"/>
            <a:ext cx="4320480" cy="714355"/>
          </a:xfrm>
          <a:prstGeom prst="rect">
            <a:avLst/>
          </a:prstGeom>
          <a:noFill/>
        </p:spPr>
        <p:txBody>
          <a:bodyPr vert="horz" lIns="91440" tIns="45720" rIns="91440" bIns="45720" rtlCol="0" anchor="ctr">
            <a:normAutofit/>
          </a:bodyPr>
          <a:lstStyle/>
          <a:p>
            <a:pPr defTabSz="914400">
              <a:spcBef>
                <a:spcPct val="0"/>
              </a:spcBef>
              <a:defRPr/>
            </a:pPr>
            <a:r>
              <a:rPr lang="id-ID" sz="3200" b="1" dirty="0">
                <a:solidFill>
                  <a:schemeClr val="bg1"/>
                </a:solidFill>
                <a:latin typeface="Arial" pitchFamily="34" charset="0"/>
                <a:ea typeface="+mj-ea"/>
                <a:cs typeface="Arial" pitchFamily="34" charset="0"/>
              </a:rPr>
              <a:t>KOMUNIKASI SPI</a:t>
            </a:r>
          </a:p>
        </p:txBody>
      </p:sp>
      <p:sp>
        <p:nvSpPr>
          <p:cNvPr id="2" name="TextBox 1">
            <a:extLst>
              <a:ext uri="{FF2B5EF4-FFF2-40B4-BE49-F238E27FC236}">
                <a16:creationId xmlns:a16="http://schemas.microsoft.com/office/drawing/2014/main" id="{263B3B81-2C4C-4665-BF2D-6F58E9AA39A1}"/>
              </a:ext>
            </a:extLst>
          </p:cNvPr>
          <p:cNvSpPr txBox="1"/>
          <p:nvPr/>
        </p:nvSpPr>
        <p:spPr>
          <a:xfrm>
            <a:off x="1037438" y="1844824"/>
            <a:ext cx="10117124" cy="3539430"/>
          </a:xfrm>
          <a:prstGeom prst="rect">
            <a:avLst/>
          </a:prstGeom>
          <a:noFill/>
        </p:spPr>
        <p:txBody>
          <a:bodyPr wrap="square" rtlCol="0">
            <a:spAutoFit/>
          </a:bodyPr>
          <a:lstStyle/>
          <a:p>
            <a:pPr marL="539750" indent="-539750">
              <a:buFont typeface="Arial" panose="020B0604020202020204" pitchFamily="34" charset="0"/>
              <a:buChar char="•"/>
            </a:pPr>
            <a:r>
              <a:rPr lang="id-ID" sz="3200" dirty="0">
                <a:solidFill>
                  <a:schemeClr val="bg1"/>
                </a:solidFill>
                <a:latin typeface="Arial" pitchFamily="34" charset="0"/>
                <a:cs typeface="Arial" pitchFamily="34" charset="0"/>
              </a:rPr>
              <a:t>Kelemahan-kelemahan SPI yang tidak signifikan dilaporan tersendiri melalui surat terpisah yang disebut dengan </a:t>
            </a:r>
            <a:r>
              <a:rPr lang="id-ID" sz="3200" i="1" dirty="0">
                <a:solidFill>
                  <a:schemeClr val="bg1"/>
                </a:solidFill>
                <a:latin typeface="Arial" pitchFamily="34" charset="0"/>
                <a:cs typeface="Arial" pitchFamily="34" charset="0"/>
              </a:rPr>
              <a:t>management letters. </a:t>
            </a:r>
            <a:endParaRPr lang="id-ID" sz="3200" dirty="0">
              <a:solidFill>
                <a:schemeClr val="bg1"/>
              </a:solidFill>
              <a:latin typeface="Arial" pitchFamily="34" charset="0"/>
              <a:cs typeface="Arial" pitchFamily="34" charset="0"/>
            </a:endParaRPr>
          </a:p>
          <a:p>
            <a:pPr marL="539750" indent="-539750">
              <a:buFont typeface="Arial" panose="020B0604020202020204" pitchFamily="34" charset="0"/>
              <a:buChar char="•"/>
            </a:pPr>
            <a:r>
              <a:rPr lang="id-ID" sz="3200" i="1" dirty="0">
                <a:solidFill>
                  <a:schemeClr val="bg1"/>
                </a:solidFill>
                <a:latin typeface="Arial" pitchFamily="34" charset="0"/>
                <a:cs typeface="Arial" pitchFamily="34" charset="0"/>
              </a:rPr>
              <a:t>Management letters </a:t>
            </a:r>
            <a:r>
              <a:rPr lang="id-ID" sz="3200" dirty="0">
                <a:solidFill>
                  <a:schemeClr val="bg1"/>
                </a:solidFill>
                <a:latin typeface="Arial" pitchFamily="34" charset="0"/>
                <a:cs typeface="Arial" pitchFamily="34" charset="0"/>
              </a:rPr>
              <a:t>tidak diwajibkan oleh standar audit, tetapi perlu dibuat sebagai nilai tambah </a:t>
            </a:r>
            <a:r>
              <a:rPr lang="en-US" sz="3200" dirty="0" err="1">
                <a:solidFill>
                  <a:schemeClr val="bg1"/>
                </a:solidFill>
                <a:latin typeface="Arial" pitchFamily="34" charset="0"/>
                <a:cs typeface="Arial" pitchFamily="34" charset="0"/>
              </a:rPr>
              <a:t>dari</a:t>
            </a:r>
            <a:r>
              <a:rPr lang="en-US" sz="3200" dirty="0">
                <a:solidFill>
                  <a:schemeClr val="bg1"/>
                </a:solidFill>
                <a:latin typeface="Arial" pitchFamily="34" charset="0"/>
                <a:cs typeface="Arial" pitchFamily="34" charset="0"/>
              </a:rPr>
              <a:t> </a:t>
            </a:r>
            <a:r>
              <a:rPr lang="id-ID" sz="3200" dirty="0">
                <a:solidFill>
                  <a:schemeClr val="bg1"/>
                </a:solidFill>
                <a:latin typeface="Arial" pitchFamily="34" charset="0"/>
                <a:cs typeface="Arial" pitchFamily="34" charset="0"/>
              </a:rPr>
              <a:t>audit laporan keuangan </a:t>
            </a:r>
            <a:r>
              <a:rPr lang="id-ID" sz="3200" i="1" dirty="0">
                <a:solidFill>
                  <a:schemeClr val="bg1"/>
                </a:solidFill>
                <a:latin typeface="Arial" pitchFamily="34" charset="0"/>
                <a:cs typeface="Arial" pitchFamily="34" charset="0"/>
              </a:rPr>
              <a:t>(value-added service of the audit).</a:t>
            </a:r>
            <a:endParaRPr lang="en-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56583" y="836712"/>
            <a:ext cx="6312024" cy="591344"/>
          </a:xfrm>
          <a:prstGeom prst="rect">
            <a:avLst/>
          </a:prstGeom>
        </p:spPr>
        <p:txBody>
          <a:bodyPr>
            <a:normAutofit fontScale="90000"/>
          </a:bodyPr>
          <a:lstStyle/>
          <a:p>
            <a:r>
              <a:rPr lang="id-ID" sz="3600" b="1" dirty="0">
                <a:solidFill>
                  <a:schemeClr val="bg1"/>
                </a:solidFill>
                <a:latin typeface="Arial" pitchFamily="34" charset="0"/>
                <a:cs typeface="Arial" pitchFamily="34" charset="0"/>
              </a:rPr>
              <a:t>PENGUJIAN PENGENDALIAN</a:t>
            </a:r>
            <a:endParaRPr lang="id-ID" b="1" dirty="0">
              <a:solidFill>
                <a:schemeClr val="bg1"/>
              </a:solidFill>
              <a:latin typeface="Arial" pitchFamily="34" charset="0"/>
              <a:cs typeface="Arial" pitchFamily="34" charset="0"/>
            </a:endParaRPr>
          </a:p>
        </p:txBody>
      </p:sp>
      <p:sp>
        <p:nvSpPr>
          <p:cNvPr id="4" name="TextBox 3">
            <a:extLst>
              <a:ext uri="{FF2B5EF4-FFF2-40B4-BE49-F238E27FC236}">
                <a16:creationId xmlns:a16="http://schemas.microsoft.com/office/drawing/2014/main" id="{66BAEA09-D6E0-40EC-AFC6-69C8EFF88715}"/>
              </a:ext>
            </a:extLst>
          </p:cNvPr>
          <p:cNvSpPr txBox="1"/>
          <p:nvPr/>
        </p:nvSpPr>
        <p:spPr>
          <a:xfrm>
            <a:off x="1080636" y="1740834"/>
            <a:ext cx="10081120" cy="4247317"/>
          </a:xfrm>
          <a:prstGeom prst="rect">
            <a:avLst/>
          </a:prstGeom>
          <a:noFill/>
        </p:spPr>
        <p:txBody>
          <a:bodyPr wrap="square" rtlCol="0">
            <a:spAutoFit/>
          </a:bodyPr>
          <a:lstStyle/>
          <a:p>
            <a:pPr marL="628650" indent="-628650">
              <a:buFont typeface="Arial" panose="020B0604020202020204" pitchFamily="34" charset="0"/>
              <a:buChar char="•"/>
            </a:pPr>
            <a:r>
              <a:rPr lang="id-ID" sz="3600" dirty="0">
                <a:solidFill>
                  <a:schemeClr val="bg1"/>
                </a:solidFill>
                <a:latin typeface="Arial" pitchFamily="34" charset="0"/>
                <a:cs typeface="Arial" pitchFamily="34" charset="0"/>
              </a:rPr>
              <a:t>Pengujian pengendalian </a:t>
            </a:r>
            <a:r>
              <a:rPr lang="id-ID" sz="3600" i="1" dirty="0">
                <a:solidFill>
                  <a:schemeClr val="bg1"/>
                </a:solidFill>
                <a:latin typeface="Arial" pitchFamily="34" charset="0"/>
                <a:cs typeface="Arial" pitchFamily="34" charset="0"/>
              </a:rPr>
              <a:t>(tests of controls) </a:t>
            </a:r>
            <a:r>
              <a:rPr lang="id-ID" sz="3600" dirty="0">
                <a:solidFill>
                  <a:schemeClr val="bg1"/>
                </a:solidFill>
                <a:latin typeface="Arial" pitchFamily="34" charset="0"/>
                <a:cs typeface="Arial" pitchFamily="34" charset="0"/>
              </a:rPr>
              <a:t>ditujukan untuk mengikur tingkat efektifitas SPI. </a:t>
            </a:r>
          </a:p>
          <a:p>
            <a:pPr marL="628650" indent="-628650">
              <a:buFont typeface="Arial" panose="020B0604020202020204" pitchFamily="34" charset="0"/>
              <a:buChar char="•"/>
            </a:pPr>
            <a:r>
              <a:rPr lang="id-ID" sz="3600" dirty="0">
                <a:solidFill>
                  <a:schemeClr val="bg1"/>
                </a:solidFill>
                <a:latin typeface="Arial" pitchFamily="34" charset="0"/>
                <a:cs typeface="Arial" pitchFamily="34" charset="0"/>
              </a:rPr>
              <a:t>Pengujian pengendalian diperlukan karena implementasi SPI bisa jadi berbeda dengan standar SPI yang telah ditetapkan, atau berbeda dengan yang difahami oleh auditor.</a:t>
            </a:r>
          </a:p>
          <a:p>
            <a:endParaRPr lang="en-ID"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29630" y="548680"/>
            <a:ext cx="7896200" cy="609600"/>
          </a:xfrm>
          <a:prstGeom prst="rect">
            <a:avLst/>
          </a:prstGeom>
        </p:spPr>
        <p:txBody>
          <a:bodyPr>
            <a:normAutofit fontScale="90000"/>
          </a:bodyPr>
          <a:lstStyle/>
          <a:p>
            <a:r>
              <a:rPr lang="id-ID" sz="3600" b="1" dirty="0">
                <a:solidFill>
                  <a:schemeClr val="bg1"/>
                </a:solidFill>
                <a:latin typeface="Arial" pitchFamily="34" charset="0"/>
                <a:cs typeface="Arial" pitchFamily="34" charset="0"/>
              </a:rPr>
              <a:t>PENGUJIAN PENGENDALIAN</a:t>
            </a:r>
            <a:endParaRPr lang="id-ID" b="1" dirty="0">
              <a:solidFill>
                <a:schemeClr val="bg1"/>
              </a:solidFill>
              <a:latin typeface="Arial" pitchFamily="34" charset="0"/>
              <a:cs typeface="Arial" pitchFamily="34" charset="0"/>
            </a:endParaRPr>
          </a:p>
        </p:txBody>
      </p:sp>
      <p:sp>
        <p:nvSpPr>
          <p:cNvPr id="4" name="TextBox 3">
            <a:extLst>
              <a:ext uri="{FF2B5EF4-FFF2-40B4-BE49-F238E27FC236}">
                <a16:creationId xmlns:a16="http://schemas.microsoft.com/office/drawing/2014/main" id="{3FA9CE70-BBB4-42FB-B929-7EB4F33BCD82}"/>
              </a:ext>
            </a:extLst>
          </p:cNvPr>
          <p:cNvSpPr txBox="1"/>
          <p:nvPr/>
        </p:nvSpPr>
        <p:spPr>
          <a:xfrm>
            <a:off x="1163452" y="1659285"/>
            <a:ext cx="9865096" cy="3539430"/>
          </a:xfrm>
          <a:prstGeom prst="rect">
            <a:avLst/>
          </a:prstGeom>
          <a:noFill/>
        </p:spPr>
        <p:txBody>
          <a:bodyPr wrap="square" rtlCol="0">
            <a:spAutoFit/>
          </a:bodyPr>
          <a:lstStyle/>
          <a:p>
            <a:r>
              <a:rPr lang="id-ID" sz="3200" b="1" dirty="0">
                <a:solidFill>
                  <a:schemeClr val="bg1"/>
                </a:solidFill>
                <a:latin typeface="Arial" pitchFamily="34" charset="0"/>
                <a:cs typeface="Arial" pitchFamily="34" charset="0"/>
              </a:rPr>
              <a:t>Prosedur </a:t>
            </a:r>
            <a:r>
              <a:rPr lang="en-US" sz="3200" b="1" dirty="0">
                <a:solidFill>
                  <a:schemeClr val="bg1"/>
                </a:solidFill>
                <a:latin typeface="Arial" pitchFamily="34" charset="0"/>
                <a:cs typeface="Arial" pitchFamily="34" charset="0"/>
              </a:rPr>
              <a:t>P</a:t>
            </a:r>
            <a:r>
              <a:rPr lang="id-ID" sz="3200" b="1" dirty="0">
                <a:solidFill>
                  <a:schemeClr val="bg1"/>
                </a:solidFill>
                <a:latin typeface="Arial" pitchFamily="34" charset="0"/>
                <a:cs typeface="Arial" pitchFamily="34" charset="0"/>
              </a:rPr>
              <a:t>engujian SPI</a:t>
            </a:r>
            <a:endParaRPr lang="en-US" sz="3200" b="1" dirty="0">
              <a:solidFill>
                <a:schemeClr val="bg1"/>
              </a:solidFill>
              <a:latin typeface="Arial" pitchFamily="34" charset="0"/>
              <a:cs typeface="Arial" pitchFamily="34" charset="0"/>
            </a:endParaRPr>
          </a:p>
          <a:p>
            <a:endParaRPr lang="id-ID" sz="3200" b="1" dirty="0">
              <a:solidFill>
                <a:schemeClr val="bg1"/>
              </a:solidFill>
              <a:latin typeface="Arial" pitchFamily="34" charset="0"/>
              <a:cs typeface="Arial" pitchFamily="34" charset="0"/>
            </a:endParaRPr>
          </a:p>
          <a:p>
            <a:pPr marL="806450" indent="-806450">
              <a:buFont typeface="+mj-lt"/>
              <a:buAutoNum type="arabicPeriod"/>
            </a:pPr>
            <a:r>
              <a:rPr lang="id-ID" sz="3200" dirty="0">
                <a:solidFill>
                  <a:schemeClr val="bg1"/>
                </a:solidFill>
                <a:latin typeface="Arial" pitchFamily="34" charset="0"/>
                <a:cs typeface="Arial" pitchFamily="34" charset="0"/>
              </a:rPr>
              <a:t>Wawancara dengan staf terkait</a:t>
            </a:r>
            <a:r>
              <a:rPr lang="en-US" sz="3200" dirty="0">
                <a:solidFill>
                  <a:schemeClr val="bg1"/>
                </a:solidFill>
                <a:latin typeface="Arial" pitchFamily="34" charset="0"/>
                <a:cs typeface="Arial" pitchFamily="34" charset="0"/>
              </a:rPr>
              <a:t>.</a:t>
            </a:r>
            <a:endParaRPr lang="id-ID" sz="3200" dirty="0">
              <a:solidFill>
                <a:schemeClr val="bg1"/>
              </a:solidFill>
              <a:latin typeface="Arial" pitchFamily="34" charset="0"/>
              <a:cs typeface="Arial" pitchFamily="34" charset="0"/>
            </a:endParaRPr>
          </a:p>
          <a:p>
            <a:pPr marL="806450" indent="-806450">
              <a:buFont typeface="+mj-lt"/>
              <a:buAutoNum type="arabicPeriod"/>
            </a:pPr>
            <a:r>
              <a:rPr lang="id-ID" sz="3200" dirty="0">
                <a:solidFill>
                  <a:schemeClr val="bg1"/>
                </a:solidFill>
                <a:latin typeface="Arial" pitchFamily="34" charset="0"/>
                <a:cs typeface="Arial" pitchFamily="34" charset="0"/>
              </a:rPr>
              <a:t>Evaluasi dokumen, pembukuan, dan laporan.</a:t>
            </a:r>
          </a:p>
          <a:p>
            <a:pPr marL="806450" indent="-806450">
              <a:buFont typeface="+mj-lt"/>
              <a:buAutoNum type="arabicPeriod"/>
            </a:pPr>
            <a:r>
              <a:rPr lang="id-ID" sz="3200" dirty="0">
                <a:solidFill>
                  <a:schemeClr val="bg1"/>
                </a:solidFill>
                <a:latin typeface="Arial" pitchFamily="34" charset="0"/>
                <a:cs typeface="Arial" pitchFamily="34" charset="0"/>
              </a:rPr>
              <a:t>Observasi prosedur pengendalian, terutama untuk kegiatan yang tidak didokumentasikan.</a:t>
            </a:r>
          </a:p>
          <a:p>
            <a:pPr marL="806450" indent="-806450">
              <a:buFont typeface="+mj-lt"/>
              <a:buAutoNum type="arabicPeriod"/>
            </a:pPr>
            <a:r>
              <a:rPr lang="id-ID" sz="3200" dirty="0">
                <a:solidFill>
                  <a:schemeClr val="bg1"/>
                </a:solidFill>
                <a:latin typeface="Arial" pitchFamily="34" charset="0"/>
                <a:cs typeface="Arial" pitchFamily="34" charset="0"/>
              </a:rPr>
              <a:t>Pengerjaan ulang prosedur SPI</a:t>
            </a:r>
            <a:r>
              <a:rPr lang="en-US" sz="3200" dirty="0">
                <a:solidFill>
                  <a:schemeClr val="bg1"/>
                </a:solidFill>
                <a:latin typeface="Arial" pitchFamily="34" charset="0"/>
                <a:cs typeface="Arial" pitchFamily="34" charset="0"/>
              </a:rPr>
              <a:t>.</a:t>
            </a:r>
            <a:endParaRPr lang="en-ID" sz="3200" dirty="0">
              <a:solidFill>
                <a:schemeClr val="bg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45970" y="931746"/>
            <a:ext cx="9192344" cy="566737"/>
          </a:xfrm>
          <a:prstGeom prst="rect">
            <a:avLst/>
          </a:prstGeom>
        </p:spPr>
        <p:txBody>
          <a:bodyPr>
            <a:normAutofit fontScale="90000"/>
          </a:bodyPr>
          <a:lstStyle/>
          <a:p>
            <a:r>
              <a:rPr lang="id-ID" sz="3600" b="1" dirty="0">
                <a:solidFill>
                  <a:schemeClr val="bg1"/>
                </a:solidFill>
                <a:latin typeface="Arial" pitchFamily="34" charset="0"/>
                <a:cs typeface="Arial" pitchFamily="34" charset="0"/>
              </a:rPr>
              <a:t>LUAS PENGUJIAN PENGENDALIAN</a:t>
            </a:r>
          </a:p>
        </p:txBody>
      </p:sp>
      <p:sp>
        <p:nvSpPr>
          <p:cNvPr id="4" name="TextBox 3">
            <a:extLst>
              <a:ext uri="{FF2B5EF4-FFF2-40B4-BE49-F238E27FC236}">
                <a16:creationId xmlns:a16="http://schemas.microsoft.com/office/drawing/2014/main" id="{687F234C-2D27-45A5-BF50-79E3F59E574F}"/>
              </a:ext>
            </a:extLst>
          </p:cNvPr>
          <p:cNvSpPr txBox="1"/>
          <p:nvPr/>
        </p:nvSpPr>
        <p:spPr>
          <a:xfrm>
            <a:off x="1145970" y="1844824"/>
            <a:ext cx="10081120" cy="3785652"/>
          </a:xfrm>
          <a:prstGeom prst="rect">
            <a:avLst/>
          </a:prstGeom>
          <a:noFill/>
        </p:spPr>
        <p:txBody>
          <a:bodyPr wrap="square" rtlCol="0">
            <a:spAutoFit/>
          </a:bodyPr>
          <a:lstStyle/>
          <a:p>
            <a:pPr marL="0" indent="0">
              <a:buNone/>
            </a:pPr>
            <a:r>
              <a:rPr lang="id-ID" sz="3000" dirty="0">
                <a:solidFill>
                  <a:schemeClr val="bg1"/>
                </a:solidFill>
                <a:latin typeface="Arial" panose="020B0604020202020204" pitchFamily="34" charset="0"/>
                <a:cs typeface="Arial" panose="020B0604020202020204" pitchFamily="34" charset="0"/>
              </a:rPr>
              <a:t>Faktor-faktor yang mempengaruhi luas pengujian pengendalian:</a:t>
            </a:r>
          </a:p>
          <a:p>
            <a:pPr marL="717550" indent="-717550">
              <a:buFont typeface="+mj-lt"/>
              <a:buAutoNum type="arabicPeriod"/>
            </a:pPr>
            <a:r>
              <a:rPr lang="id-ID" sz="3000" b="1" dirty="0">
                <a:solidFill>
                  <a:schemeClr val="bg1"/>
                </a:solidFill>
                <a:latin typeface="Arial" panose="020B0604020202020204" pitchFamily="34" charset="0"/>
                <a:cs typeface="Arial" panose="020B0604020202020204" pitchFamily="34" charset="0"/>
              </a:rPr>
              <a:t>Asesmen risiko pengendalian pada tahap perencanaan audit.</a:t>
            </a:r>
          </a:p>
          <a:p>
            <a:pPr marL="717550" indent="-717550">
              <a:buNone/>
            </a:pPr>
            <a:r>
              <a:rPr lang="id-ID" sz="3000" dirty="0">
                <a:solidFill>
                  <a:schemeClr val="bg1"/>
                </a:solidFill>
                <a:latin typeface="Arial" panose="020B0604020202020204" pitchFamily="34" charset="0"/>
                <a:cs typeface="Arial" panose="020B0604020202020204" pitchFamily="34" charset="0"/>
              </a:rPr>
              <a:t>	Jika asesmen risiko pengendalian ditetapkan rendah (lower assessed control risk), pengujian pengendalian akan lebih ekstensif </a:t>
            </a:r>
            <a:r>
              <a:rPr lang="en-US" sz="3000" dirty="0" err="1">
                <a:solidFill>
                  <a:schemeClr val="bg1"/>
                </a:solidFill>
                <a:latin typeface="Arial" panose="020B0604020202020204" pitchFamily="34" charset="0"/>
                <a:cs typeface="Arial" panose="020B0604020202020204" pitchFamily="34" charset="0"/>
              </a:rPr>
              <a:t>serta</a:t>
            </a:r>
            <a:r>
              <a:rPr lang="en-US" sz="3000" dirty="0">
                <a:solidFill>
                  <a:schemeClr val="bg1"/>
                </a:solidFill>
                <a:latin typeface="Arial" panose="020B0604020202020204" pitchFamily="34" charset="0"/>
                <a:cs typeface="Arial" panose="020B0604020202020204" pitchFamily="34" charset="0"/>
              </a:rPr>
              <a:t> </a:t>
            </a:r>
            <a:r>
              <a:rPr lang="id-ID" sz="3000" dirty="0">
                <a:solidFill>
                  <a:schemeClr val="bg1"/>
                </a:solidFill>
                <a:latin typeface="Arial" panose="020B0604020202020204" pitchFamily="34" charset="0"/>
                <a:cs typeface="Arial" panose="020B0604020202020204" pitchFamily="34" charset="0"/>
              </a:rPr>
              <a:t>dengan bukti yang relatif lebih banyak, begitu pula sebaliknya.</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89833" y="650826"/>
            <a:ext cx="9120336" cy="663352"/>
          </a:xfrm>
          <a:prstGeom prst="rect">
            <a:avLst/>
          </a:prstGeom>
        </p:spPr>
        <p:txBody>
          <a:bodyPr>
            <a:normAutofit/>
          </a:bodyPr>
          <a:lstStyle/>
          <a:p>
            <a:r>
              <a:rPr lang="id-ID" sz="3200" b="1" dirty="0">
                <a:solidFill>
                  <a:schemeClr val="bg1"/>
                </a:solidFill>
                <a:latin typeface="Arial" pitchFamily="34" charset="0"/>
                <a:cs typeface="Arial" pitchFamily="34" charset="0"/>
              </a:rPr>
              <a:t>LUAS PENGUJIAN PENGENDALIAN</a:t>
            </a:r>
          </a:p>
        </p:txBody>
      </p:sp>
      <p:sp>
        <p:nvSpPr>
          <p:cNvPr id="3" name="Subtitle 2"/>
          <p:cNvSpPr>
            <a:spLocks noGrp="1"/>
          </p:cNvSpPr>
          <p:nvPr>
            <p:ph type="subTitle" idx="4294967295"/>
          </p:nvPr>
        </p:nvSpPr>
        <p:spPr>
          <a:xfrm>
            <a:off x="3976688" y="1071563"/>
            <a:ext cx="8215312" cy="4929187"/>
          </a:xfrm>
          <a:prstGeom prst="rect">
            <a:avLst/>
          </a:prstGeom>
        </p:spPr>
        <p:txBody>
          <a:bodyPr>
            <a:normAutofit/>
          </a:bodyPr>
          <a:lstStyle/>
          <a:p>
            <a:pPr marL="719138" indent="-719138">
              <a:buNone/>
            </a:pPr>
            <a:endParaRPr lang="id-ID" dirty="0"/>
          </a:p>
          <a:p>
            <a:pPr marL="514350" indent="-514350">
              <a:buNone/>
            </a:pPr>
            <a:endParaRPr lang="id-ID" dirty="0"/>
          </a:p>
        </p:txBody>
      </p:sp>
      <p:sp>
        <p:nvSpPr>
          <p:cNvPr id="4" name="TextBox 3">
            <a:extLst>
              <a:ext uri="{FF2B5EF4-FFF2-40B4-BE49-F238E27FC236}">
                <a16:creationId xmlns:a16="http://schemas.microsoft.com/office/drawing/2014/main" id="{A1709A50-ADF4-406A-B965-349E0C1FDA13}"/>
              </a:ext>
            </a:extLst>
          </p:cNvPr>
          <p:cNvSpPr txBox="1"/>
          <p:nvPr/>
        </p:nvSpPr>
        <p:spPr>
          <a:xfrm>
            <a:off x="1089833" y="1556792"/>
            <a:ext cx="10225136" cy="4832092"/>
          </a:xfrm>
          <a:prstGeom prst="rect">
            <a:avLst/>
          </a:prstGeom>
          <a:noFill/>
        </p:spPr>
        <p:txBody>
          <a:bodyPr wrap="square" rtlCol="0">
            <a:spAutoFit/>
          </a:bodyPr>
          <a:lstStyle/>
          <a:p>
            <a:pPr marL="719138" indent="-719138">
              <a:buFont typeface="+mj-lt"/>
              <a:buAutoNum type="arabicPeriod" startAt="2"/>
            </a:pPr>
            <a:r>
              <a:rPr lang="id-ID" sz="2800" dirty="0">
                <a:solidFill>
                  <a:schemeClr val="bg1"/>
                </a:solidFill>
                <a:latin typeface="Arial" panose="020B0604020202020204" pitchFamily="34" charset="0"/>
                <a:cs typeface="Arial" panose="020B0604020202020204" pitchFamily="34" charset="0"/>
              </a:rPr>
              <a:t>Pengalaman audit tahun sebelumnya, jika SPI telah mengalami banyak perubahan, auditor harus melakukan pengujian untuk memastikan kecukupan dan efektifitas SPI yang baru.</a:t>
            </a:r>
          </a:p>
          <a:p>
            <a:pPr marL="719138" indent="-719138">
              <a:buFont typeface="+mj-lt"/>
              <a:buAutoNum type="arabicPeriod" startAt="2"/>
            </a:pPr>
            <a:r>
              <a:rPr lang="id-ID" sz="2800" dirty="0">
                <a:solidFill>
                  <a:schemeClr val="bg1"/>
                </a:solidFill>
                <a:latin typeface="Arial" panose="020B0604020202020204" pitchFamily="34" charset="0"/>
                <a:cs typeface="Arial" panose="020B0604020202020204" pitchFamily="34" charset="0"/>
              </a:rPr>
              <a:t>Adanya risiko signifikan, yaitu risiko salah saji yang dipandang perlu mendapatkan perhatian khusus oleh auditor.</a:t>
            </a:r>
          </a:p>
          <a:p>
            <a:pPr marL="719138" indent="-719138">
              <a:buFont typeface="+mj-lt"/>
              <a:buAutoNum type="arabicPeriod" startAt="2"/>
            </a:pPr>
            <a:r>
              <a:rPr lang="id-ID" sz="2800" dirty="0">
                <a:solidFill>
                  <a:schemeClr val="bg1"/>
                </a:solidFill>
                <a:latin typeface="Arial" panose="020B0604020202020204" pitchFamily="34" charset="0"/>
                <a:cs typeface="Arial" panose="020B0604020202020204" pitchFamily="34" charset="0"/>
              </a:rPr>
              <a:t>Hasil pengujian pengendalian digunakan untuk mengukur risiko pengendalian, yaitu risiko salah saji tidak dapat dideteksi dengan segera oleh sistem pengendalian yang ada.</a:t>
            </a:r>
            <a:endParaRPr lang="en-ID" sz="28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86119" y="620688"/>
            <a:ext cx="9408368" cy="504056"/>
          </a:xfrm>
          <a:prstGeom prst="rect">
            <a:avLst/>
          </a:prstGeom>
        </p:spPr>
        <p:txBody>
          <a:bodyPr>
            <a:normAutofit fontScale="90000"/>
          </a:bodyPr>
          <a:lstStyle/>
          <a:p>
            <a:r>
              <a:rPr lang="en-US" b="1" dirty="0" err="1">
                <a:solidFill>
                  <a:schemeClr val="bg1"/>
                </a:solidFill>
                <a:latin typeface="Arial" panose="020B0604020202020204" pitchFamily="34" charset="0"/>
                <a:cs typeface="Arial" panose="020B0604020202020204" pitchFamily="34" charset="0"/>
              </a:rPr>
              <a:t>Tujuan</a:t>
            </a:r>
            <a:r>
              <a:rPr lang="en-US" b="1" dirty="0">
                <a:solidFill>
                  <a:schemeClr val="bg1"/>
                </a:solidFill>
                <a:latin typeface="Arial" panose="020B0604020202020204" pitchFamily="34" charset="0"/>
                <a:cs typeface="Arial" panose="020B0604020202020204" pitchFamily="34" charset="0"/>
              </a:rPr>
              <a:t> </a:t>
            </a:r>
            <a:r>
              <a:rPr lang="id-ID" b="1" dirty="0">
                <a:solidFill>
                  <a:schemeClr val="bg1"/>
                </a:solidFill>
                <a:latin typeface="Arial" panose="020B0604020202020204" pitchFamily="34" charset="0"/>
                <a:cs typeface="Arial" panose="020B0604020202020204" pitchFamily="34" charset="0"/>
              </a:rPr>
              <a:t>SISTEM PENGENDALIAN INTERNAL</a:t>
            </a:r>
          </a:p>
        </p:txBody>
      </p:sp>
      <p:sp>
        <p:nvSpPr>
          <p:cNvPr id="5" name="TextBox 4">
            <a:extLst>
              <a:ext uri="{FF2B5EF4-FFF2-40B4-BE49-F238E27FC236}">
                <a16:creationId xmlns:a16="http://schemas.microsoft.com/office/drawing/2014/main" id="{344BB270-DC8F-499E-A486-BD987C1D8DF4}"/>
              </a:ext>
            </a:extLst>
          </p:cNvPr>
          <p:cNvSpPr txBox="1"/>
          <p:nvPr/>
        </p:nvSpPr>
        <p:spPr>
          <a:xfrm>
            <a:off x="1055440" y="1556792"/>
            <a:ext cx="10578851" cy="4031873"/>
          </a:xfrm>
          <a:prstGeom prst="rect">
            <a:avLst/>
          </a:prstGeom>
          <a:noFill/>
        </p:spPr>
        <p:txBody>
          <a:bodyPr wrap="square" rtlCol="0">
            <a:spAutoFit/>
          </a:bodyPr>
          <a:lstStyle/>
          <a:p>
            <a:pPr marL="806450" indent="-806450">
              <a:spcBef>
                <a:spcPts val="0"/>
              </a:spcBef>
              <a:spcAft>
                <a:spcPts val="0"/>
              </a:spcAft>
              <a:buClrTx/>
              <a:buFont typeface="+mj-lt"/>
              <a:buAutoNum type="arabicPeriod"/>
            </a:pPr>
            <a:r>
              <a:rPr lang="id-ID" sz="3200" dirty="0">
                <a:solidFill>
                  <a:schemeClr val="bg1"/>
                </a:solidFill>
                <a:latin typeface="Arial" pitchFamily="34" charset="0"/>
                <a:cs typeface="Arial" pitchFamily="34" charset="0"/>
              </a:rPr>
              <a:t>Menjamin keandalan laporan, baik laporan manajerial maupun laporan keuangan.</a:t>
            </a:r>
          </a:p>
          <a:p>
            <a:pPr marL="806450" indent="-806450">
              <a:spcBef>
                <a:spcPts val="0"/>
              </a:spcBef>
              <a:spcAft>
                <a:spcPts val="0"/>
              </a:spcAft>
              <a:buClrTx/>
              <a:buFont typeface="+mj-lt"/>
              <a:buAutoNum type="arabicPeriod"/>
            </a:pPr>
            <a:r>
              <a:rPr lang="id-ID" sz="3200" dirty="0">
                <a:solidFill>
                  <a:schemeClr val="bg1"/>
                </a:solidFill>
                <a:latin typeface="Arial" pitchFamily="34" charset="0"/>
                <a:cs typeface="Arial" pitchFamily="34" charset="0"/>
              </a:rPr>
              <a:t>Menjamin efisiensi dan efektifitas kegiatan operasional.</a:t>
            </a:r>
          </a:p>
          <a:p>
            <a:pPr marL="806450" indent="-806450">
              <a:spcBef>
                <a:spcPts val="0"/>
              </a:spcBef>
              <a:spcAft>
                <a:spcPts val="0"/>
              </a:spcAft>
              <a:buClrTx/>
              <a:buFont typeface="+mj-lt"/>
              <a:buAutoNum type="arabicPeriod"/>
            </a:pPr>
            <a:r>
              <a:rPr lang="id-ID" sz="3200" dirty="0">
                <a:solidFill>
                  <a:schemeClr val="bg1"/>
                </a:solidFill>
                <a:latin typeface="Arial" pitchFamily="34" charset="0"/>
                <a:cs typeface="Arial" pitchFamily="34" charset="0"/>
              </a:rPr>
              <a:t>Menjamin kepatuhan terhadap kebijakan manajemen.</a:t>
            </a:r>
          </a:p>
          <a:p>
            <a:pPr marL="806450" indent="-806450">
              <a:spcBef>
                <a:spcPts val="0"/>
              </a:spcBef>
              <a:spcAft>
                <a:spcPts val="0"/>
              </a:spcAft>
              <a:buClrTx/>
              <a:buFont typeface="+mj-lt"/>
              <a:buAutoNum type="arabicPeriod"/>
            </a:pPr>
            <a:r>
              <a:rPr lang="id-ID" sz="3200" dirty="0">
                <a:solidFill>
                  <a:schemeClr val="bg1"/>
                </a:solidFill>
                <a:latin typeface="Arial" pitchFamily="34" charset="0"/>
                <a:cs typeface="Arial" pitchFamily="34" charset="0"/>
              </a:rPr>
              <a:t>Menjamin kepatuhan terhadap peraturan</a:t>
            </a:r>
            <a:r>
              <a:rPr lang="en-US" sz="3200" dirty="0">
                <a:solidFill>
                  <a:schemeClr val="bg1"/>
                </a:solidFill>
                <a:latin typeface="Arial" pitchFamily="34" charset="0"/>
                <a:cs typeface="Arial" pitchFamily="34" charset="0"/>
              </a:rPr>
              <a:t> dan </a:t>
            </a:r>
            <a:r>
              <a:rPr lang="en-US" sz="3200" dirty="0" err="1">
                <a:solidFill>
                  <a:schemeClr val="bg1"/>
                </a:solidFill>
                <a:latin typeface="Arial" pitchFamily="34" charset="0"/>
                <a:cs typeface="Arial" pitchFamily="34" charset="0"/>
              </a:rPr>
              <a:t>undang-undang</a:t>
            </a:r>
            <a:r>
              <a:rPr lang="id-ID" sz="3200" dirty="0">
                <a:solidFill>
                  <a:schemeClr val="bg1"/>
                </a:solidFill>
                <a:latin typeface="Arial" pitchFamily="34" charset="0"/>
                <a:cs typeface="Arial" pitchFamily="34" charset="0"/>
              </a:rPr>
              <a:t>, serta komitmen terhadap pihak luar.</a:t>
            </a:r>
          </a:p>
        </p:txBody>
      </p:sp>
      <p:sp>
        <p:nvSpPr>
          <p:cNvPr id="4" name="Rectangle: Rounded Corners 3">
            <a:extLst>
              <a:ext uri="{FF2B5EF4-FFF2-40B4-BE49-F238E27FC236}">
                <a16:creationId xmlns:a16="http://schemas.microsoft.com/office/drawing/2014/main" id="{9CF15058-39C7-466B-9ED0-053960D1F2DA}"/>
              </a:ext>
            </a:extLst>
          </p:cNvPr>
          <p:cNvSpPr/>
          <p:nvPr/>
        </p:nvSpPr>
        <p:spPr>
          <a:xfrm>
            <a:off x="10488488" y="5661248"/>
            <a:ext cx="864096" cy="504056"/>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Arial Rounded MT Bold" panose="020F0704030504030204" pitchFamily="34" charset="0"/>
              </a:rPr>
              <a:t>3</a:t>
            </a:r>
            <a:endParaRPr lang="en-ID" dirty="0">
              <a:solidFill>
                <a:schemeClr val="bg1"/>
              </a:solidFill>
              <a:latin typeface="Arial Rounded MT Bold" panose="020F07040305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99456" y="404664"/>
            <a:ext cx="6154738" cy="735360"/>
          </a:xfrm>
          <a:prstGeom prst="rect">
            <a:avLst/>
          </a:prstGeom>
        </p:spPr>
        <p:txBody>
          <a:bodyPr>
            <a:normAutofit/>
          </a:bodyPr>
          <a:lstStyle/>
          <a:p>
            <a:r>
              <a:rPr lang="id-ID" sz="3200" b="1" dirty="0">
                <a:solidFill>
                  <a:schemeClr val="bg1"/>
                </a:solidFill>
                <a:latin typeface="Arial" pitchFamily="34" charset="0"/>
                <a:cs typeface="Arial" pitchFamily="34" charset="0"/>
              </a:rPr>
              <a:t>PENGUJIAN SUBSTANTIF</a:t>
            </a:r>
          </a:p>
        </p:txBody>
      </p:sp>
      <p:sp>
        <p:nvSpPr>
          <p:cNvPr id="4" name="TextBox 3">
            <a:extLst>
              <a:ext uri="{FF2B5EF4-FFF2-40B4-BE49-F238E27FC236}">
                <a16:creationId xmlns:a16="http://schemas.microsoft.com/office/drawing/2014/main" id="{42CBBD41-A55A-4103-A01E-2404A5D055F9}"/>
              </a:ext>
            </a:extLst>
          </p:cNvPr>
          <p:cNvSpPr txBox="1"/>
          <p:nvPr/>
        </p:nvSpPr>
        <p:spPr>
          <a:xfrm>
            <a:off x="1199456" y="1556792"/>
            <a:ext cx="9937104" cy="4031873"/>
          </a:xfrm>
          <a:prstGeom prst="rect">
            <a:avLst/>
          </a:prstGeom>
          <a:noFill/>
        </p:spPr>
        <p:txBody>
          <a:bodyPr wrap="square" rtlCol="0">
            <a:spAutoFit/>
          </a:bodyPr>
          <a:lstStyle/>
          <a:p>
            <a:pPr marL="717550" indent="-717550">
              <a:buFont typeface="Arial" panose="020B0604020202020204" pitchFamily="34" charset="0"/>
              <a:buChar char="•"/>
            </a:pPr>
            <a:r>
              <a:rPr lang="id-ID" sz="3200" b="1" dirty="0">
                <a:solidFill>
                  <a:schemeClr val="bg1"/>
                </a:solidFill>
                <a:latin typeface="Arial" panose="020B0604020202020204" pitchFamily="34" charset="0"/>
                <a:cs typeface="Arial" panose="020B0604020202020204" pitchFamily="34" charset="0"/>
              </a:rPr>
              <a:t>Pengujian substantif</a:t>
            </a:r>
            <a:r>
              <a:rPr lang="id-ID" sz="3200" dirty="0">
                <a:solidFill>
                  <a:schemeClr val="bg1"/>
                </a:solidFill>
                <a:latin typeface="Arial" panose="020B0604020202020204" pitchFamily="34" charset="0"/>
                <a:cs typeface="Arial" panose="020B0604020202020204" pitchFamily="34" charset="0"/>
              </a:rPr>
              <a:t> adalah pengujian atas kewajaran angka-angka dalam laporan keuangan.</a:t>
            </a:r>
          </a:p>
          <a:p>
            <a:pPr marL="717550" indent="-717550">
              <a:buFont typeface="Arial" panose="020B0604020202020204" pitchFamily="34" charset="0"/>
              <a:buChar char="•"/>
            </a:pPr>
            <a:r>
              <a:rPr lang="id-ID" sz="3200" dirty="0">
                <a:solidFill>
                  <a:schemeClr val="bg1"/>
                </a:solidFill>
                <a:latin typeface="Arial" panose="020B0604020202020204" pitchFamily="34" charset="0"/>
                <a:cs typeface="Arial" panose="020B0604020202020204" pitchFamily="34" charset="0"/>
              </a:rPr>
              <a:t>Jumlah bukti dan kedalaman pengujian substantif dipengaruhi oleh tingkat kualitas SPI yang telah diuji melalui pengujian pengendalian.</a:t>
            </a:r>
          </a:p>
          <a:p>
            <a:pPr marL="717550" indent="-717550">
              <a:buFont typeface="Arial" panose="020B0604020202020204" pitchFamily="34" charset="0"/>
              <a:buChar char="•"/>
            </a:pPr>
            <a:r>
              <a:rPr lang="id-ID" sz="3200" dirty="0">
                <a:solidFill>
                  <a:schemeClr val="bg1"/>
                </a:solidFill>
                <a:latin typeface="Arial" panose="020B0604020202020204" pitchFamily="34" charset="0"/>
                <a:cs typeface="Arial" panose="020B0604020202020204" pitchFamily="34" charset="0"/>
              </a:rPr>
              <a:t>Pengujian substantif dilakukan dengan cara mencocokkan angka laporan dengan dokumen pendukung dan standar akuntansi yang berlaku.</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55440" y="452572"/>
            <a:ext cx="6154738" cy="519336"/>
          </a:xfrm>
          <a:prstGeom prst="rect">
            <a:avLst/>
          </a:prstGeom>
        </p:spPr>
        <p:txBody>
          <a:bodyPr>
            <a:normAutofit fontScale="90000"/>
          </a:bodyPr>
          <a:lstStyle/>
          <a:p>
            <a:r>
              <a:rPr lang="id-ID" sz="3600" b="1" dirty="0">
                <a:solidFill>
                  <a:schemeClr val="bg1"/>
                </a:solidFill>
                <a:latin typeface="Arial" pitchFamily="34" charset="0"/>
                <a:cs typeface="Arial" pitchFamily="34" charset="0"/>
              </a:rPr>
              <a:t>PENDEKATAN AUDIT</a:t>
            </a:r>
            <a:endParaRPr lang="id-ID" b="1" dirty="0">
              <a:solidFill>
                <a:schemeClr val="bg1"/>
              </a:solidFill>
              <a:latin typeface="Arial" pitchFamily="34" charset="0"/>
              <a:cs typeface="Arial" pitchFamily="34" charset="0"/>
            </a:endParaRPr>
          </a:p>
        </p:txBody>
      </p:sp>
      <p:pic>
        <p:nvPicPr>
          <p:cNvPr id="5" name="Picture 2"/>
          <p:cNvPicPr>
            <a:picLocks noChangeAspect="1" noChangeArrowheads="1"/>
          </p:cNvPicPr>
          <p:nvPr/>
        </p:nvPicPr>
        <p:blipFill>
          <a:blip r:embed="rId2" cstate="print"/>
          <a:srcRect b="11308"/>
          <a:stretch>
            <a:fillRect/>
          </a:stretch>
        </p:blipFill>
        <p:spPr bwMode="auto">
          <a:xfrm>
            <a:off x="2207568" y="1268760"/>
            <a:ext cx="7233270" cy="4921130"/>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27448" y="571500"/>
            <a:ext cx="6554788" cy="589384"/>
          </a:xfrm>
          <a:prstGeom prst="rect">
            <a:avLst/>
          </a:prstGeom>
        </p:spPr>
        <p:txBody>
          <a:bodyPr>
            <a:normAutofit fontScale="90000"/>
          </a:bodyPr>
          <a:lstStyle/>
          <a:p>
            <a:r>
              <a:rPr lang="id-ID" sz="3600" b="1" dirty="0">
                <a:solidFill>
                  <a:schemeClr val="bg1"/>
                </a:solidFill>
                <a:latin typeface="Arial" pitchFamily="34" charset="0"/>
                <a:cs typeface="Arial" pitchFamily="34" charset="0"/>
              </a:rPr>
              <a:t>PENDEKATAN AUDIT</a:t>
            </a:r>
            <a:endParaRPr lang="id-ID" b="1" dirty="0">
              <a:solidFill>
                <a:schemeClr val="bg1"/>
              </a:solidFill>
              <a:latin typeface="Arial" pitchFamily="34" charset="0"/>
              <a:cs typeface="Arial" pitchFamily="34" charset="0"/>
            </a:endParaRPr>
          </a:p>
        </p:txBody>
      </p:sp>
      <p:sp>
        <p:nvSpPr>
          <p:cNvPr id="3" name="TextBox 2">
            <a:extLst>
              <a:ext uri="{FF2B5EF4-FFF2-40B4-BE49-F238E27FC236}">
                <a16:creationId xmlns:a16="http://schemas.microsoft.com/office/drawing/2014/main" id="{48DB1765-7601-4FB7-A255-F935EBB827A1}"/>
              </a:ext>
            </a:extLst>
          </p:cNvPr>
          <p:cNvSpPr txBox="1"/>
          <p:nvPr/>
        </p:nvSpPr>
        <p:spPr>
          <a:xfrm>
            <a:off x="1163452" y="1419025"/>
            <a:ext cx="9865096" cy="4832092"/>
          </a:xfrm>
          <a:prstGeom prst="rect">
            <a:avLst/>
          </a:prstGeom>
          <a:noFill/>
        </p:spPr>
        <p:txBody>
          <a:bodyPr wrap="square" rtlCol="0">
            <a:spAutoFit/>
          </a:bodyPr>
          <a:lstStyle/>
          <a:p>
            <a:pPr>
              <a:buNone/>
            </a:pPr>
            <a:r>
              <a:rPr lang="id-ID" sz="2800" b="1" dirty="0">
                <a:solidFill>
                  <a:schemeClr val="bg1"/>
                </a:solidFill>
                <a:latin typeface="Arial" pitchFamily="34" charset="0"/>
                <a:cs typeface="Arial" pitchFamily="34" charset="0"/>
              </a:rPr>
              <a:t>Keterangan gambar:</a:t>
            </a:r>
          </a:p>
          <a:p>
            <a:r>
              <a:rPr lang="id-ID" sz="2800" dirty="0">
                <a:solidFill>
                  <a:schemeClr val="bg1"/>
                </a:solidFill>
                <a:latin typeface="Arial" pitchFamily="34" charset="0"/>
                <a:cs typeface="Arial" pitchFamily="34" charset="0"/>
              </a:rPr>
              <a:t>Terdapat dua alternatif pendekatan audit:</a:t>
            </a:r>
          </a:p>
          <a:p>
            <a:pPr marL="541338" lvl="1" indent="-541338">
              <a:buFont typeface="+mj-lt"/>
              <a:buAutoNum type="arabicPeriod"/>
            </a:pPr>
            <a:r>
              <a:rPr lang="id-ID" sz="2800" dirty="0">
                <a:solidFill>
                  <a:schemeClr val="bg1"/>
                </a:solidFill>
                <a:latin typeface="Arial" pitchFamily="34" charset="0"/>
                <a:cs typeface="Arial" pitchFamily="34" charset="0"/>
              </a:rPr>
              <a:t>Pendekatan pengujian sistem (the lower assessed level of control risk approach), digunakan pada saat:</a:t>
            </a:r>
          </a:p>
          <a:p>
            <a:pPr marL="1258888" lvl="1" indent="-1258888">
              <a:buNone/>
              <a:tabLst>
                <a:tab pos="541338" algn="l"/>
              </a:tabLst>
            </a:pPr>
            <a:r>
              <a:rPr lang="id-ID" sz="2800" dirty="0">
                <a:solidFill>
                  <a:schemeClr val="bg1"/>
                </a:solidFill>
                <a:latin typeface="Arial" pitchFamily="34" charset="0"/>
                <a:cs typeface="Arial" pitchFamily="34" charset="0"/>
              </a:rPr>
              <a:t>	A.	SPI diprediksi memadai dan efektif</a:t>
            </a:r>
          </a:p>
          <a:p>
            <a:pPr marL="1258888" lvl="1" indent="-1258888">
              <a:buNone/>
              <a:tabLst>
                <a:tab pos="541338" algn="l"/>
              </a:tabLst>
            </a:pPr>
            <a:r>
              <a:rPr lang="id-ID" sz="2800" dirty="0">
                <a:solidFill>
                  <a:schemeClr val="bg1"/>
                </a:solidFill>
                <a:latin typeface="Arial" pitchFamily="34" charset="0"/>
                <a:cs typeface="Arial" pitchFamily="34" charset="0"/>
              </a:rPr>
              <a:t>	B.	Volume transaksi relatif besar</a:t>
            </a:r>
          </a:p>
          <a:p>
            <a:pPr marL="541338" lvl="1" indent="-541338">
              <a:buFont typeface="+mj-lt"/>
              <a:buAutoNum type="arabicPeriod" startAt="2"/>
            </a:pPr>
            <a:r>
              <a:rPr lang="id-ID" sz="2800" dirty="0">
                <a:solidFill>
                  <a:schemeClr val="bg1"/>
                </a:solidFill>
                <a:latin typeface="Arial" pitchFamily="34" charset="0"/>
                <a:cs typeface="Arial" pitchFamily="34" charset="0"/>
              </a:rPr>
              <a:t>Pendekatan pengujian substantif (primarily substantive approach), digunakan pada saat:</a:t>
            </a:r>
          </a:p>
          <a:p>
            <a:pPr marL="1258888" lvl="2" indent="-717550">
              <a:buAutoNum type="alphaUcPeriod"/>
              <a:tabLst>
                <a:tab pos="541338" algn="l"/>
                <a:tab pos="1798638" algn="l"/>
              </a:tabLst>
            </a:pPr>
            <a:r>
              <a:rPr lang="id-ID" sz="2800" dirty="0">
                <a:solidFill>
                  <a:schemeClr val="bg1"/>
                </a:solidFill>
                <a:latin typeface="Arial" pitchFamily="34" charset="0"/>
                <a:cs typeface="Arial" pitchFamily="34" charset="0"/>
              </a:rPr>
              <a:t>SPI diprediksi kurang memadai dan tidak efektif, </a:t>
            </a:r>
            <a:r>
              <a:rPr lang="en-US" sz="2800" dirty="0" err="1">
                <a:solidFill>
                  <a:schemeClr val="bg1"/>
                </a:solidFill>
                <a:latin typeface="Arial" pitchFamily="34" charset="0"/>
                <a:cs typeface="Arial" pitchFamily="34" charset="0"/>
              </a:rPr>
              <a:t>atau</a:t>
            </a:r>
            <a:endParaRPr lang="id-ID" sz="2800" dirty="0">
              <a:solidFill>
                <a:schemeClr val="bg1"/>
              </a:solidFill>
              <a:latin typeface="Arial" pitchFamily="34" charset="0"/>
              <a:cs typeface="Arial" pitchFamily="34" charset="0"/>
            </a:endParaRPr>
          </a:p>
          <a:p>
            <a:pPr marL="1258888" lvl="2" indent="-717550">
              <a:buAutoNum type="alphaUcPeriod"/>
              <a:tabLst>
                <a:tab pos="541338" algn="l"/>
                <a:tab pos="1798638" algn="l"/>
              </a:tabLst>
            </a:pPr>
            <a:r>
              <a:rPr lang="id-ID" sz="2800" dirty="0">
                <a:solidFill>
                  <a:schemeClr val="bg1"/>
                </a:solidFill>
                <a:latin typeface="Arial" pitchFamily="34" charset="0"/>
                <a:cs typeface="Arial" pitchFamily="34" charset="0"/>
              </a:rPr>
              <a:t>Volume transaksi rendah, sehingga lebih efisien langsung melakukan pengujian substantif.</a:t>
            </a:r>
            <a:endParaRPr lang="en-ID" sz="2800" dirty="0">
              <a:solidFill>
                <a:schemeClr val="bg1"/>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27448" y="589603"/>
            <a:ext cx="6554788" cy="733400"/>
          </a:xfrm>
          <a:prstGeom prst="rect">
            <a:avLst/>
          </a:prstGeom>
        </p:spPr>
        <p:txBody>
          <a:bodyPr>
            <a:normAutofit/>
          </a:bodyPr>
          <a:lstStyle/>
          <a:p>
            <a:r>
              <a:rPr lang="id-ID" sz="3200" b="1" dirty="0">
                <a:solidFill>
                  <a:schemeClr val="bg1"/>
                </a:solidFill>
                <a:latin typeface="Arial" pitchFamily="34" charset="0"/>
                <a:cs typeface="Arial" pitchFamily="34" charset="0"/>
              </a:rPr>
              <a:t>PENDEKATAN AUDIT</a:t>
            </a:r>
          </a:p>
        </p:txBody>
      </p:sp>
      <p:sp>
        <p:nvSpPr>
          <p:cNvPr id="3" name="TextBox 2">
            <a:extLst>
              <a:ext uri="{FF2B5EF4-FFF2-40B4-BE49-F238E27FC236}">
                <a16:creationId xmlns:a16="http://schemas.microsoft.com/office/drawing/2014/main" id="{3C301504-8D38-4D49-B4A4-0A4D6F595F1F}"/>
              </a:ext>
            </a:extLst>
          </p:cNvPr>
          <p:cNvSpPr txBox="1"/>
          <p:nvPr/>
        </p:nvSpPr>
        <p:spPr>
          <a:xfrm>
            <a:off x="1127448" y="1772816"/>
            <a:ext cx="10227175" cy="3539430"/>
          </a:xfrm>
          <a:prstGeom prst="rect">
            <a:avLst/>
          </a:prstGeom>
          <a:noFill/>
        </p:spPr>
        <p:txBody>
          <a:bodyPr wrap="square" rtlCol="0">
            <a:spAutoFit/>
          </a:bodyPr>
          <a:lstStyle/>
          <a:p>
            <a:r>
              <a:rPr lang="id-ID" sz="3200" dirty="0">
                <a:solidFill>
                  <a:schemeClr val="bg1"/>
                </a:solidFill>
                <a:latin typeface="Arial" pitchFamily="34" charset="0"/>
                <a:cs typeface="Arial" pitchFamily="34" charset="0"/>
              </a:rPr>
              <a:t>Pada pendekatan pengujian pengendalian, yang diperluas adalah pemahaman dan pengjian SPI, sedangkan pada pendekatan substantif, yang diperluas adalah pengujian substantif, yaitu pengujian kewajaran elemen laporan keuangan dengan acara mengujia kesesuaian angka laporan dengan bukti pendukung serta standar akuntansi yang berlaku.</a:t>
            </a:r>
            <a:endParaRPr lang="en-ID" sz="3200" dirty="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271464" y="620688"/>
            <a:ext cx="7896200" cy="538163"/>
          </a:xfrm>
          <a:prstGeom prst="rect">
            <a:avLst/>
          </a:prstGeom>
        </p:spPr>
        <p:txBody>
          <a:bodyPr>
            <a:noAutofit/>
          </a:bodyPr>
          <a:lstStyle/>
          <a:p>
            <a:r>
              <a:rPr lang="id-ID" sz="2800" b="1" dirty="0">
                <a:solidFill>
                  <a:schemeClr val="bg1"/>
                </a:solidFill>
                <a:latin typeface="Arial" pitchFamily="34" charset="0"/>
                <a:cs typeface="Arial" pitchFamily="34" charset="0"/>
              </a:rPr>
              <a:t>PELAPORAN PENGUJIAN PENGENDALIAN</a:t>
            </a:r>
          </a:p>
        </p:txBody>
      </p:sp>
      <p:sp>
        <p:nvSpPr>
          <p:cNvPr id="4" name="TextBox 3">
            <a:extLst>
              <a:ext uri="{FF2B5EF4-FFF2-40B4-BE49-F238E27FC236}">
                <a16:creationId xmlns:a16="http://schemas.microsoft.com/office/drawing/2014/main" id="{396C7C57-8701-45DB-AD80-F8CE2F3B014E}"/>
              </a:ext>
            </a:extLst>
          </p:cNvPr>
          <p:cNvSpPr txBox="1"/>
          <p:nvPr/>
        </p:nvSpPr>
        <p:spPr>
          <a:xfrm>
            <a:off x="1235460" y="1916832"/>
            <a:ext cx="9721080" cy="3539430"/>
          </a:xfrm>
          <a:prstGeom prst="rect">
            <a:avLst/>
          </a:prstGeom>
          <a:noFill/>
        </p:spPr>
        <p:txBody>
          <a:bodyPr wrap="square" rtlCol="0">
            <a:spAutoFit/>
          </a:bodyPr>
          <a:lstStyle/>
          <a:p>
            <a:r>
              <a:rPr lang="id-ID" sz="3200" dirty="0">
                <a:solidFill>
                  <a:schemeClr val="bg1"/>
                </a:solidFill>
                <a:latin typeface="Arial" pitchFamily="34" charset="0"/>
                <a:cs typeface="Arial" pitchFamily="34" charset="0"/>
              </a:rPr>
              <a:t>Di US untuk audit perusahaan publik, auditor diwajibkan menerbitkan laporan hasil pengujian pengendalian, secara terpisah atau menjadi satu dengan laporan atas audit laporan keuangan.</a:t>
            </a:r>
          </a:p>
          <a:p>
            <a:r>
              <a:rPr lang="id-ID" sz="3200" dirty="0">
                <a:solidFill>
                  <a:schemeClr val="bg1"/>
                </a:solidFill>
                <a:latin typeface="Arial" pitchFamily="34" charset="0"/>
                <a:cs typeface="Arial" pitchFamily="34" charset="0"/>
              </a:rPr>
              <a:t>Cakupan laporan pengujian SPI hanya terbatas pada keyakian memadai bawah kelemahan material (material weakness) dalam SPI dapat diidentifikasi.</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70713" y="908720"/>
            <a:ext cx="8040216" cy="447328"/>
          </a:xfrm>
          <a:prstGeom prst="rect">
            <a:avLst/>
          </a:prstGeom>
        </p:spPr>
        <p:txBody>
          <a:bodyPr>
            <a:noAutofit/>
          </a:bodyPr>
          <a:lstStyle/>
          <a:p>
            <a:r>
              <a:rPr lang="id-ID" sz="2800" b="1" dirty="0">
                <a:solidFill>
                  <a:schemeClr val="bg1"/>
                </a:solidFill>
                <a:latin typeface="Arial" pitchFamily="34" charset="0"/>
                <a:cs typeface="Arial" pitchFamily="34" charset="0"/>
              </a:rPr>
              <a:t>PELAPORAN PENGUJIAN PENGENDALIAN</a:t>
            </a:r>
          </a:p>
        </p:txBody>
      </p:sp>
      <p:sp>
        <p:nvSpPr>
          <p:cNvPr id="4" name="TextBox 3">
            <a:extLst>
              <a:ext uri="{FF2B5EF4-FFF2-40B4-BE49-F238E27FC236}">
                <a16:creationId xmlns:a16="http://schemas.microsoft.com/office/drawing/2014/main" id="{954E8D71-926A-40EE-8BB3-9DAC6F55646A}"/>
              </a:ext>
            </a:extLst>
          </p:cNvPr>
          <p:cNvSpPr txBox="1"/>
          <p:nvPr/>
        </p:nvSpPr>
        <p:spPr>
          <a:xfrm>
            <a:off x="1163452" y="1700808"/>
            <a:ext cx="9865096" cy="4154984"/>
          </a:xfrm>
          <a:prstGeom prst="rect">
            <a:avLst/>
          </a:prstGeom>
          <a:noFill/>
        </p:spPr>
        <p:txBody>
          <a:bodyPr wrap="square" rtlCol="0">
            <a:spAutoFit/>
          </a:bodyPr>
          <a:lstStyle/>
          <a:p>
            <a:pPr>
              <a:buNone/>
            </a:pPr>
            <a:r>
              <a:rPr lang="id-ID" sz="2400" dirty="0">
                <a:solidFill>
                  <a:schemeClr val="bg1"/>
                </a:solidFill>
                <a:latin typeface="Arial" pitchFamily="34" charset="0"/>
                <a:cs typeface="Arial" pitchFamily="34" charset="0"/>
              </a:rPr>
              <a:t>Opini auditor </a:t>
            </a:r>
            <a:r>
              <a:rPr lang="en-US" sz="2400" dirty="0">
                <a:solidFill>
                  <a:schemeClr val="bg1"/>
                </a:solidFill>
                <a:latin typeface="Arial" pitchFamily="34" charset="0"/>
                <a:cs typeface="Arial" pitchFamily="34" charset="0"/>
              </a:rPr>
              <a:t>(</a:t>
            </a:r>
            <a:r>
              <a:rPr lang="en-US" sz="2400" dirty="0" err="1">
                <a:solidFill>
                  <a:schemeClr val="bg1"/>
                </a:solidFill>
                <a:latin typeface="Arial" pitchFamily="34" charset="0"/>
                <a:cs typeface="Arial" pitchFamily="34" charset="0"/>
              </a:rPr>
              <a:t>jika</a:t>
            </a:r>
            <a:r>
              <a:rPr lang="en-US" sz="2400" dirty="0">
                <a:solidFill>
                  <a:schemeClr val="bg1"/>
                </a:solidFill>
                <a:latin typeface="Arial" pitchFamily="34" charset="0"/>
                <a:cs typeface="Arial" pitchFamily="34" charset="0"/>
              </a:rPr>
              <a:t> </a:t>
            </a:r>
            <a:r>
              <a:rPr lang="en-US" sz="2400" dirty="0" err="1">
                <a:solidFill>
                  <a:schemeClr val="bg1"/>
                </a:solidFill>
                <a:latin typeface="Arial" pitchFamily="34" charset="0"/>
                <a:cs typeface="Arial" pitchFamily="34" charset="0"/>
              </a:rPr>
              <a:t>diperlukan</a:t>
            </a:r>
            <a:r>
              <a:rPr lang="en-US" sz="2400" dirty="0">
                <a:solidFill>
                  <a:schemeClr val="bg1"/>
                </a:solidFill>
                <a:latin typeface="Arial" pitchFamily="34" charset="0"/>
                <a:cs typeface="Arial" pitchFamily="34" charset="0"/>
              </a:rPr>
              <a:t>) </a:t>
            </a:r>
            <a:r>
              <a:rPr lang="id-ID" sz="2400" dirty="0">
                <a:solidFill>
                  <a:schemeClr val="bg1"/>
                </a:solidFill>
                <a:latin typeface="Arial" pitchFamily="34" charset="0"/>
                <a:cs typeface="Arial" pitchFamily="34" charset="0"/>
              </a:rPr>
              <a:t>atas hasil pengujian SPI:</a:t>
            </a:r>
          </a:p>
          <a:p>
            <a:pPr marL="514350" indent="-514350">
              <a:buFont typeface="+mj-lt"/>
              <a:buAutoNum type="arabicPeriod"/>
            </a:pPr>
            <a:r>
              <a:rPr lang="id-ID" sz="2400" dirty="0">
                <a:solidFill>
                  <a:schemeClr val="bg1"/>
                </a:solidFill>
                <a:latin typeface="Arial" pitchFamily="34" charset="0"/>
                <a:cs typeface="Arial" pitchFamily="34" charset="0"/>
              </a:rPr>
              <a:t>Opini wajar tanpa pengecualian (unqualified opinion), dikeluarkan pada kondisi:</a:t>
            </a:r>
          </a:p>
          <a:p>
            <a:pPr marL="1169988" indent="-630238">
              <a:buFont typeface="Wingdings" pitchFamily="2" charset="2"/>
              <a:buChar char="ü"/>
            </a:pPr>
            <a:r>
              <a:rPr lang="id-ID" sz="2400" dirty="0">
                <a:solidFill>
                  <a:schemeClr val="bg1"/>
                </a:solidFill>
                <a:latin typeface="Arial" pitchFamily="34" charset="0"/>
                <a:cs typeface="Arial" pitchFamily="34" charset="0"/>
              </a:rPr>
              <a:t>Material weakness tidak teridentifikasi</a:t>
            </a:r>
          </a:p>
          <a:p>
            <a:pPr marL="1169988" indent="-630238">
              <a:buFont typeface="Wingdings" pitchFamily="2" charset="2"/>
              <a:buChar char="ü"/>
            </a:pPr>
            <a:r>
              <a:rPr lang="id-ID" sz="2400" dirty="0">
                <a:solidFill>
                  <a:schemeClr val="bg1"/>
                </a:solidFill>
                <a:latin typeface="Arial" pitchFamily="34" charset="0"/>
                <a:cs typeface="Arial" pitchFamily="34" charset="0"/>
              </a:rPr>
              <a:t>Tidak ada pembatasan luas pemeriksaan</a:t>
            </a:r>
          </a:p>
          <a:p>
            <a:pPr marL="539750" indent="-539750">
              <a:buFont typeface="+mj-lt"/>
              <a:buAutoNum type="arabicPeriod" startAt="2"/>
            </a:pPr>
            <a:r>
              <a:rPr lang="id-ID" sz="2400" dirty="0">
                <a:solidFill>
                  <a:schemeClr val="bg1"/>
                </a:solidFill>
                <a:latin typeface="Arial" pitchFamily="34" charset="0"/>
                <a:cs typeface="Arial" pitchFamily="34" charset="0"/>
              </a:rPr>
              <a:t>Opini tidak wajar (adverse opinion), dikeluarkan pada saat auditor menemukan satu atau lebih material weakness dalam SPI.</a:t>
            </a:r>
          </a:p>
          <a:p>
            <a:pPr marL="539750" indent="-539750">
              <a:buFont typeface="+mj-lt"/>
              <a:buAutoNum type="arabicPeriod" startAt="2"/>
            </a:pPr>
            <a:r>
              <a:rPr lang="id-ID" sz="2400" dirty="0">
                <a:solidFill>
                  <a:schemeClr val="bg1"/>
                </a:solidFill>
                <a:latin typeface="Arial" pitchFamily="34" charset="0"/>
                <a:cs typeface="Arial" pitchFamily="34" charset="0"/>
              </a:rPr>
              <a:t>Opini dengan pengecualian atau menolak memberi opini (qualified or disclaimer of opinion), dikeluarkan pada saat auditor mengalami keterbatasan luas pemeriksaan (scope limitation) dalam melakukan pengujian pengendalian.</a:t>
            </a:r>
            <a:endParaRPr lang="en-ID" sz="2400" dirty="0">
              <a:solidFill>
                <a:schemeClr val="bg1"/>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2607469"/>
            <a:ext cx="9144000" cy="749523"/>
          </a:xfrm>
          <a:prstGeom prst="rect">
            <a:avLst/>
          </a:prstGeom>
        </p:spPr>
        <p:txBody>
          <a:bodyPr>
            <a:normAutofit/>
          </a:bodyPr>
          <a:lstStyle/>
          <a:p>
            <a:pPr algn="ctr"/>
            <a:r>
              <a:rPr lang="id-ID" sz="3200" b="1" dirty="0">
                <a:solidFill>
                  <a:schemeClr val="bg1"/>
                </a:solidFill>
                <a:latin typeface="Arial" panose="020B0604020202020204" pitchFamily="34" charset="0"/>
                <a:cs typeface="Arial" panose="020B0604020202020204" pitchFamily="34" charset="0"/>
              </a:rPr>
              <a:t>Terimakasih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220303" y="836712"/>
            <a:ext cx="10513168" cy="583704"/>
          </a:xfrm>
          <a:prstGeom prst="rect">
            <a:avLst/>
          </a:prstGeom>
        </p:spPr>
        <p:txBody>
          <a:bodyPr>
            <a:normAutofit fontScale="90000"/>
          </a:bodyPr>
          <a:lstStyle/>
          <a:p>
            <a:r>
              <a:rPr lang="en-US" b="1" dirty="0" err="1">
                <a:solidFill>
                  <a:schemeClr val="bg1"/>
                </a:solidFill>
                <a:latin typeface="Arial" panose="020B0604020202020204" pitchFamily="34" charset="0"/>
                <a:cs typeface="Arial" panose="020B0604020202020204" pitchFamily="34" charset="0"/>
              </a:rPr>
              <a:t>Unsur-unsur</a:t>
            </a:r>
            <a:r>
              <a:rPr lang="en-US" b="1" dirty="0">
                <a:solidFill>
                  <a:schemeClr val="bg1"/>
                </a:solidFill>
                <a:latin typeface="Arial" panose="020B0604020202020204" pitchFamily="34" charset="0"/>
                <a:cs typeface="Arial" panose="020B0604020202020204" pitchFamily="34" charset="0"/>
              </a:rPr>
              <a:t> </a:t>
            </a:r>
            <a:r>
              <a:rPr lang="id-ID" b="1" dirty="0">
                <a:solidFill>
                  <a:schemeClr val="bg1"/>
                </a:solidFill>
                <a:latin typeface="Arial" panose="020B0604020202020204" pitchFamily="34" charset="0"/>
                <a:cs typeface="Arial" panose="020B0604020202020204" pitchFamily="34" charset="0"/>
              </a:rPr>
              <a:t>SISTEM PENGENDALIAN INTERNAL</a:t>
            </a:r>
          </a:p>
        </p:txBody>
      </p:sp>
      <p:sp>
        <p:nvSpPr>
          <p:cNvPr id="4" name="TextBox 3">
            <a:extLst>
              <a:ext uri="{FF2B5EF4-FFF2-40B4-BE49-F238E27FC236}">
                <a16:creationId xmlns:a16="http://schemas.microsoft.com/office/drawing/2014/main" id="{55C43B80-BD35-4380-817C-6CAD85A13363}"/>
              </a:ext>
            </a:extLst>
          </p:cNvPr>
          <p:cNvSpPr txBox="1"/>
          <p:nvPr/>
        </p:nvSpPr>
        <p:spPr>
          <a:xfrm>
            <a:off x="1229850" y="1916832"/>
            <a:ext cx="10153128" cy="3416320"/>
          </a:xfrm>
          <a:prstGeom prst="rect">
            <a:avLst/>
          </a:prstGeom>
          <a:noFill/>
        </p:spPr>
        <p:txBody>
          <a:bodyPr wrap="square" rtlCol="0">
            <a:spAutoFit/>
          </a:bodyPr>
          <a:lstStyle/>
          <a:p>
            <a:pPr marL="895350" indent="-895350">
              <a:buClrTx/>
              <a:buFont typeface="+mj-lt"/>
              <a:buAutoNum type="arabicPeriod"/>
            </a:pPr>
            <a:r>
              <a:rPr lang="id-ID" sz="3600" dirty="0">
                <a:solidFill>
                  <a:schemeClr val="bg1"/>
                </a:solidFill>
                <a:latin typeface="Arial" pitchFamily="34" charset="0"/>
                <a:cs typeface="Arial" pitchFamily="34" charset="0"/>
              </a:rPr>
              <a:t>Perencanaan</a:t>
            </a:r>
          </a:p>
          <a:p>
            <a:pPr marL="895350" indent="-895350">
              <a:buClrTx/>
              <a:buFont typeface="+mj-lt"/>
              <a:buAutoNum type="arabicPeriod"/>
            </a:pPr>
            <a:r>
              <a:rPr lang="id-ID" sz="3600" dirty="0">
                <a:solidFill>
                  <a:schemeClr val="bg1"/>
                </a:solidFill>
                <a:latin typeface="Arial" pitchFamily="34" charset="0"/>
                <a:cs typeface="Arial" pitchFamily="34" charset="0"/>
              </a:rPr>
              <a:t>Penganggaran</a:t>
            </a:r>
          </a:p>
          <a:p>
            <a:pPr marL="895350" indent="-895350">
              <a:buClrTx/>
              <a:buFont typeface="+mj-lt"/>
              <a:buAutoNum type="arabicPeriod"/>
            </a:pPr>
            <a:r>
              <a:rPr lang="id-ID" sz="3600" dirty="0">
                <a:solidFill>
                  <a:schemeClr val="bg1"/>
                </a:solidFill>
                <a:latin typeface="Arial" pitchFamily="34" charset="0"/>
                <a:cs typeface="Arial" pitchFamily="34" charset="0"/>
              </a:rPr>
              <a:t>Pemisahan fungsi</a:t>
            </a:r>
          </a:p>
          <a:p>
            <a:pPr marL="895350" indent="-895350">
              <a:buClrTx/>
              <a:buFont typeface="+mj-lt"/>
              <a:buAutoNum type="arabicPeriod"/>
            </a:pPr>
            <a:r>
              <a:rPr lang="id-ID" sz="3600" dirty="0">
                <a:solidFill>
                  <a:schemeClr val="bg1"/>
                </a:solidFill>
                <a:latin typeface="Arial" pitchFamily="34" charset="0"/>
                <a:cs typeface="Arial" pitchFamily="34" charset="0"/>
              </a:rPr>
              <a:t>Otorisasi transaksi</a:t>
            </a:r>
          </a:p>
          <a:p>
            <a:pPr marL="895350" indent="-895350">
              <a:buClrTx/>
              <a:buFont typeface="+mj-lt"/>
              <a:buAutoNum type="arabicPeriod"/>
            </a:pPr>
            <a:r>
              <a:rPr lang="id-ID" sz="3600" dirty="0">
                <a:solidFill>
                  <a:schemeClr val="bg1"/>
                </a:solidFill>
                <a:latin typeface="Arial" pitchFamily="34" charset="0"/>
                <a:cs typeface="Arial" pitchFamily="34" charset="0"/>
              </a:rPr>
              <a:t>Dokumen </a:t>
            </a:r>
            <a:r>
              <a:rPr lang="en-US" sz="3600" dirty="0" err="1">
                <a:solidFill>
                  <a:schemeClr val="bg1"/>
                </a:solidFill>
                <a:latin typeface="Arial" pitchFamily="34" charset="0"/>
                <a:cs typeface="Arial" pitchFamily="34" charset="0"/>
              </a:rPr>
              <a:t>transaksi</a:t>
            </a:r>
            <a:r>
              <a:rPr lang="en-US" sz="3600" dirty="0">
                <a:solidFill>
                  <a:schemeClr val="bg1"/>
                </a:solidFill>
                <a:latin typeface="Arial" pitchFamily="34" charset="0"/>
                <a:cs typeface="Arial" pitchFamily="34" charset="0"/>
              </a:rPr>
              <a:t> </a:t>
            </a:r>
            <a:r>
              <a:rPr lang="id-ID" sz="3600" i="1" dirty="0">
                <a:solidFill>
                  <a:schemeClr val="bg1"/>
                </a:solidFill>
                <a:latin typeface="Arial" pitchFamily="34" charset="0"/>
                <a:cs typeface="Arial" pitchFamily="34" charset="0"/>
              </a:rPr>
              <a:t>(source document)</a:t>
            </a:r>
            <a:r>
              <a:rPr lang="en-US" sz="3600" dirty="0">
                <a:solidFill>
                  <a:schemeClr val="bg1"/>
                </a:solidFill>
                <a:latin typeface="Arial" pitchFamily="34" charset="0"/>
                <a:cs typeface="Arial" pitchFamily="34" charset="0"/>
              </a:rPr>
              <a:t>, </a:t>
            </a:r>
            <a:r>
              <a:rPr lang="en-US" sz="3600" dirty="0" err="1">
                <a:solidFill>
                  <a:schemeClr val="bg1"/>
                </a:solidFill>
                <a:latin typeface="Arial" pitchFamily="34" charset="0"/>
                <a:cs typeface="Arial" pitchFamily="34" charset="0"/>
              </a:rPr>
              <a:t>dokumen</a:t>
            </a:r>
            <a:r>
              <a:rPr lang="en-US" sz="3600" dirty="0">
                <a:solidFill>
                  <a:schemeClr val="bg1"/>
                </a:solidFill>
                <a:latin typeface="Arial" pitchFamily="34" charset="0"/>
                <a:cs typeface="Arial" pitchFamily="34" charset="0"/>
              </a:rPr>
              <a:t> </a:t>
            </a:r>
            <a:r>
              <a:rPr lang="id-ID" sz="3600" dirty="0">
                <a:solidFill>
                  <a:schemeClr val="bg1"/>
                </a:solidFill>
                <a:latin typeface="Arial" pitchFamily="34" charset="0"/>
                <a:cs typeface="Arial" pitchFamily="34" charset="0"/>
              </a:rPr>
              <a:t>pembukuan</a:t>
            </a:r>
            <a:r>
              <a:rPr lang="en-US" sz="3600" dirty="0">
                <a:solidFill>
                  <a:schemeClr val="bg1"/>
                </a:solidFill>
                <a:latin typeface="Arial" pitchFamily="34" charset="0"/>
                <a:cs typeface="Arial" pitchFamily="34" charset="0"/>
              </a:rPr>
              <a:t>,</a:t>
            </a:r>
            <a:r>
              <a:rPr lang="id-ID" sz="3600" dirty="0">
                <a:solidFill>
                  <a:schemeClr val="bg1"/>
                </a:solidFill>
                <a:latin typeface="Arial" pitchFamily="34" charset="0"/>
                <a:cs typeface="Arial" pitchFamily="34" charset="0"/>
              </a:rPr>
              <a:t> </a:t>
            </a:r>
            <a:r>
              <a:rPr lang="en-US" sz="3600" dirty="0">
                <a:solidFill>
                  <a:schemeClr val="bg1"/>
                </a:solidFill>
                <a:latin typeface="Arial" pitchFamily="34" charset="0"/>
                <a:cs typeface="Arial" pitchFamily="34" charset="0"/>
              </a:rPr>
              <a:t>dan </a:t>
            </a:r>
            <a:r>
              <a:rPr lang="id-ID" sz="3600" dirty="0">
                <a:solidFill>
                  <a:schemeClr val="bg1"/>
                </a:solidFill>
                <a:latin typeface="Arial" pitchFamily="34" charset="0"/>
                <a:cs typeface="Arial" pitchFamily="34" charset="0"/>
              </a:rPr>
              <a:t>data base</a:t>
            </a:r>
            <a:r>
              <a:rPr lang="en-US" sz="3600" dirty="0">
                <a:solidFill>
                  <a:schemeClr val="bg1"/>
                </a:solidFill>
                <a:latin typeface="Arial" pitchFamily="34" charset="0"/>
                <a:cs typeface="Arial" pitchFamily="34" charset="0"/>
              </a:rPr>
              <a:t>.</a:t>
            </a:r>
            <a:endParaRPr lang="en-ID"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64E46C-CE6B-4399-AA65-CB8E13335D72}"/>
              </a:ext>
            </a:extLst>
          </p:cNvPr>
          <p:cNvSpPr txBox="1"/>
          <p:nvPr/>
        </p:nvSpPr>
        <p:spPr>
          <a:xfrm>
            <a:off x="918685" y="1720840"/>
            <a:ext cx="10513168" cy="3416320"/>
          </a:xfrm>
          <a:prstGeom prst="rect">
            <a:avLst/>
          </a:prstGeom>
          <a:noFill/>
        </p:spPr>
        <p:txBody>
          <a:bodyPr wrap="square" rtlCol="0">
            <a:spAutoFit/>
          </a:bodyPr>
          <a:lstStyle/>
          <a:p>
            <a:pPr marL="1169988" indent="-1081088">
              <a:buFont typeface="+mj-lt"/>
              <a:buAutoNum type="arabicPeriod" startAt="6"/>
            </a:pPr>
            <a:r>
              <a:rPr lang="id-ID" sz="3600" dirty="0">
                <a:solidFill>
                  <a:schemeClr val="bg1"/>
                </a:solidFill>
                <a:latin typeface="Arial" pitchFamily="34" charset="0"/>
                <a:cs typeface="Arial" pitchFamily="34" charset="0"/>
              </a:rPr>
              <a:t>Dokumen </a:t>
            </a:r>
            <a:r>
              <a:rPr lang="en-US" sz="3600" dirty="0">
                <a:solidFill>
                  <a:schemeClr val="bg1"/>
                </a:solidFill>
                <a:latin typeface="Arial" pitchFamily="34" charset="0"/>
                <a:cs typeface="Arial" pitchFamily="34" charset="0"/>
              </a:rPr>
              <a:t>pe</a:t>
            </a:r>
            <a:r>
              <a:rPr lang="id-ID" sz="3600" dirty="0">
                <a:solidFill>
                  <a:schemeClr val="bg1"/>
                </a:solidFill>
                <a:latin typeface="Arial" pitchFamily="34" charset="0"/>
                <a:cs typeface="Arial" pitchFamily="34" charset="0"/>
              </a:rPr>
              <a:t>laporan</a:t>
            </a:r>
          </a:p>
          <a:p>
            <a:pPr marL="1169988" indent="-1081088">
              <a:buFont typeface="+mj-lt"/>
              <a:buAutoNum type="arabicPeriod" startAt="6"/>
            </a:pPr>
            <a:r>
              <a:rPr lang="id-ID" sz="3600" dirty="0">
                <a:solidFill>
                  <a:schemeClr val="bg1"/>
                </a:solidFill>
                <a:latin typeface="Arial" pitchFamily="34" charset="0"/>
                <a:cs typeface="Arial" pitchFamily="34" charset="0"/>
              </a:rPr>
              <a:t>Pengecekan independen atau sistem deteksi dini atas kesalahan</a:t>
            </a:r>
            <a:r>
              <a:rPr lang="en-US" sz="3600" dirty="0">
                <a:solidFill>
                  <a:schemeClr val="bg1"/>
                </a:solidFill>
                <a:latin typeface="Arial" pitchFamily="34" charset="0"/>
                <a:cs typeface="Arial" pitchFamily="34" charset="0"/>
              </a:rPr>
              <a:t> dan </a:t>
            </a:r>
            <a:r>
              <a:rPr lang="id-ID" sz="3600" dirty="0">
                <a:solidFill>
                  <a:schemeClr val="bg1"/>
                </a:solidFill>
                <a:latin typeface="Arial" pitchFamily="34" charset="0"/>
                <a:cs typeface="Arial" pitchFamily="34" charset="0"/>
              </a:rPr>
              <a:t>kecurangan</a:t>
            </a:r>
          </a:p>
          <a:p>
            <a:pPr marL="1169988" indent="-1081088">
              <a:buFont typeface="+mj-lt"/>
              <a:buAutoNum type="arabicPeriod" startAt="6"/>
            </a:pPr>
            <a:r>
              <a:rPr lang="id-ID" sz="3600" dirty="0">
                <a:solidFill>
                  <a:schemeClr val="bg1"/>
                </a:solidFill>
                <a:latin typeface="Arial" pitchFamily="34" charset="0"/>
                <a:cs typeface="Arial" pitchFamily="34" charset="0"/>
              </a:rPr>
              <a:t>Teknologi informasi</a:t>
            </a:r>
          </a:p>
          <a:p>
            <a:pPr marL="1169988" indent="-1081088">
              <a:buFont typeface="+mj-lt"/>
              <a:buAutoNum type="arabicPeriod" startAt="6"/>
            </a:pPr>
            <a:r>
              <a:rPr lang="id-ID" sz="3600" dirty="0">
                <a:solidFill>
                  <a:schemeClr val="bg1"/>
                </a:solidFill>
                <a:latin typeface="Arial" pitchFamily="34" charset="0"/>
                <a:cs typeface="Arial" pitchFamily="34" charset="0"/>
              </a:rPr>
              <a:t>SDM yang kompeten</a:t>
            </a:r>
          </a:p>
          <a:p>
            <a:pPr marL="1169988" indent="-1081088">
              <a:buFont typeface="+mj-lt"/>
              <a:buAutoNum type="arabicPeriod" startAt="6"/>
            </a:pPr>
            <a:r>
              <a:rPr lang="id-ID" sz="3600" dirty="0">
                <a:solidFill>
                  <a:schemeClr val="bg1"/>
                </a:solidFill>
                <a:latin typeface="Arial" pitchFamily="34" charset="0"/>
                <a:cs typeface="Arial" pitchFamily="34" charset="0"/>
              </a:rPr>
              <a:t>Pemantauan periodik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1C6C64-DF27-42F4-A59E-1C4115C690BE}"/>
              </a:ext>
            </a:extLst>
          </p:cNvPr>
          <p:cNvSpPr txBox="1"/>
          <p:nvPr/>
        </p:nvSpPr>
        <p:spPr>
          <a:xfrm>
            <a:off x="1271464" y="1196752"/>
            <a:ext cx="4897110" cy="584775"/>
          </a:xfrm>
          <a:prstGeom prst="rect">
            <a:avLst/>
          </a:prstGeom>
          <a:noFill/>
        </p:spPr>
        <p:txBody>
          <a:bodyPr wrap="none" rtlCol="0">
            <a:spAutoFit/>
          </a:bodyPr>
          <a:lstStyle/>
          <a:p>
            <a:r>
              <a:rPr lang="id-ID" sz="3200" b="1" dirty="0">
                <a:solidFill>
                  <a:schemeClr val="bg1"/>
                </a:solidFill>
                <a:latin typeface="Arial" panose="020B0604020202020204" pitchFamily="34" charset="0"/>
                <a:cs typeface="Arial" panose="020B0604020202020204" pitchFamily="34" charset="0"/>
              </a:rPr>
              <a:t>TANGGUNG JAWAB SPI</a:t>
            </a:r>
            <a:endParaRPr lang="en-ID" sz="3200" b="1" dirty="0">
              <a:solidFill>
                <a:schemeClr val="bg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85E9A302-FBDA-4824-90CF-1753ADD371CC}"/>
              </a:ext>
            </a:extLst>
          </p:cNvPr>
          <p:cNvSpPr txBox="1"/>
          <p:nvPr/>
        </p:nvSpPr>
        <p:spPr>
          <a:xfrm>
            <a:off x="1271464" y="1988840"/>
            <a:ext cx="10225136" cy="3046988"/>
          </a:xfrm>
          <a:prstGeom prst="rect">
            <a:avLst/>
          </a:prstGeom>
          <a:noFill/>
        </p:spPr>
        <p:txBody>
          <a:bodyPr wrap="square" rtlCol="0">
            <a:spAutoFit/>
          </a:bodyPr>
          <a:lstStyle/>
          <a:p>
            <a:pPr marL="457200" indent="-457200">
              <a:buFont typeface="Arial" panose="020B0604020202020204" pitchFamily="34" charset="0"/>
              <a:buChar char="•"/>
            </a:pPr>
            <a:r>
              <a:rPr lang="id-ID" sz="3200" dirty="0">
                <a:solidFill>
                  <a:schemeClr val="bg1"/>
                </a:solidFill>
                <a:latin typeface="Arial" panose="020B0604020202020204" pitchFamily="34" charset="0"/>
                <a:cs typeface="Arial" panose="020B0604020202020204" pitchFamily="34" charset="0"/>
              </a:rPr>
              <a:t>Manajemen bertanggungjawab penuh terhadap perancangan dan implementasi SPI, untuk menjamin </a:t>
            </a:r>
            <a:r>
              <a:rPr lang="en-US" sz="3200" dirty="0" err="1">
                <a:solidFill>
                  <a:schemeClr val="bg1"/>
                </a:solidFill>
                <a:latin typeface="Arial" panose="020B0604020202020204" pitchFamily="34" charset="0"/>
                <a:cs typeface="Arial" panose="020B0604020202020204" pitchFamily="34" charset="0"/>
              </a:rPr>
              <a:t>keandalan</a:t>
            </a:r>
            <a:r>
              <a:rPr lang="en-US" sz="3200" dirty="0">
                <a:solidFill>
                  <a:schemeClr val="bg1"/>
                </a:solidFill>
                <a:latin typeface="Arial" panose="020B0604020202020204" pitchFamily="34" charset="0"/>
                <a:cs typeface="Arial" panose="020B0604020202020204" pitchFamily="34" charset="0"/>
              </a:rPr>
              <a:t> proses </a:t>
            </a:r>
            <a:r>
              <a:rPr lang="en-US" sz="3200" dirty="0" err="1">
                <a:solidFill>
                  <a:schemeClr val="bg1"/>
                </a:solidFill>
                <a:latin typeface="Arial" panose="020B0604020202020204" pitchFamily="34" charset="0"/>
                <a:cs typeface="Arial" panose="020B0604020202020204" pitchFamily="34" charset="0"/>
              </a:rPr>
              <a:t>bisnis</a:t>
            </a:r>
            <a:r>
              <a:rPr lang="en-US" sz="3200" dirty="0">
                <a:solidFill>
                  <a:schemeClr val="bg1"/>
                </a:solidFill>
                <a:latin typeface="Arial" panose="020B0604020202020204" pitchFamily="34" charset="0"/>
                <a:cs typeface="Arial" panose="020B0604020202020204" pitchFamily="34" charset="0"/>
              </a:rPr>
              <a:t> dan </a:t>
            </a:r>
            <a:r>
              <a:rPr lang="en-US" sz="3200" dirty="0" err="1">
                <a:solidFill>
                  <a:schemeClr val="bg1"/>
                </a:solidFill>
                <a:latin typeface="Arial" panose="020B0604020202020204" pitchFamily="34" charset="0"/>
                <a:cs typeface="Arial" panose="020B0604020202020204" pitchFamily="34" charset="0"/>
              </a:rPr>
              <a:t>pelaporan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keuangan</a:t>
            </a:r>
            <a:r>
              <a:rPr lang="en-US" sz="3200" dirty="0">
                <a:solidFill>
                  <a:schemeClr val="bg1"/>
                </a:solidFill>
                <a:latin typeface="Arial" panose="020B0604020202020204" pitchFamily="34" charset="0"/>
                <a:cs typeface="Arial" panose="020B0604020202020204" pitchFamily="34" charset="0"/>
              </a:rPr>
              <a:t>.</a:t>
            </a:r>
            <a:r>
              <a:rPr lang="id-ID" sz="3200" dirty="0">
                <a:solidFill>
                  <a:schemeClr val="bg1"/>
                </a:solidFill>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US" sz="3200" dirty="0" err="1">
                <a:solidFill>
                  <a:schemeClr val="bg1"/>
                </a:solidFill>
                <a:latin typeface="Arial" panose="020B0604020202020204" pitchFamily="34" charset="0"/>
                <a:cs typeface="Arial" panose="020B0604020202020204" pitchFamily="34" charset="0"/>
              </a:rPr>
              <a:t>Prinsip</a:t>
            </a:r>
            <a:r>
              <a:rPr lang="en-US" sz="3200" dirty="0">
                <a:solidFill>
                  <a:schemeClr val="bg1"/>
                </a:solidFill>
                <a:latin typeface="Arial" panose="020B0604020202020204" pitchFamily="34" charset="0"/>
                <a:cs typeface="Arial" panose="020B0604020202020204" pitchFamily="34" charset="0"/>
              </a:rPr>
              <a:t> </a:t>
            </a:r>
            <a:r>
              <a:rPr lang="id-ID" sz="3200" dirty="0">
                <a:solidFill>
                  <a:schemeClr val="bg1"/>
                </a:solidFill>
                <a:latin typeface="Arial" panose="020B0604020202020204" pitchFamily="34" charset="0"/>
                <a:cs typeface="Arial" panose="020B0604020202020204" pitchFamily="34" charset="0"/>
              </a:rPr>
              <a:t>auditor </a:t>
            </a:r>
            <a:r>
              <a:rPr lang="en-US" sz="3200" dirty="0" err="1">
                <a:solidFill>
                  <a:schemeClr val="bg1"/>
                </a:solidFill>
                <a:latin typeface="Arial" panose="020B0604020202020204" pitchFamily="34" charset="0"/>
                <a:cs typeface="Arial" panose="020B0604020202020204" pitchFamily="34" charset="0"/>
              </a:rPr>
              <a:t>dalam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mereviu</a:t>
            </a:r>
            <a:r>
              <a:rPr lang="en-US" sz="3200" dirty="0">
                <a:solidFill>
                  <a:schemeClr val="bg1"/>
                </a:solidFill>
                <a:latin typeface="Arial" panose="020B0604020202020204" pitchFamily="34" charset="0"/>
                <a:cs typeface="Arial" panose="020B0604020202020204" pitchFamily="34" charset="0"/>
              </a:rPr>
              <a:t> </a:t>
            </a:r>
            <a:r>
              <a:rPr lang="id-ID" sz="3200" dirty="0">
                <a:solidFill>
                  <a:schemeClr val="bg1"/>
                </a:solidFill>
                <a:latin typeface="Arial" panose="020B0604020202020204" pitchFamily="34" charset="0"/>
                <a:cs typeface="Arial" panose="020B0604020202020204" pitchFamily="34" charset="0"/>
              </a:rPr>
              <a:t>SPI:</a:t>
            </a:r>
          </a:p>
          <a:p>
            <a:pPr marL="1347788" indent="-898525">
              <a:buFont typeface="+mj-lt"/>
              <a:buAutoNum type="arabicPeriod"/>
            </a:pPr>
            <a:r>
              <a:rPr lang="id-ID" sz="3200" dirty="0">
                <a:solidFill>
                  <a:schemeClr val="bg1"/>
                </a:solidFill>
                <a:latin typeface="Arial" panose="020B0604020202020204" pitchFamily="34" charset="0"/>
                <a:cs typeface="Arial" panose="020B0604020202020204" pitchFamily="34" charset="0"/>
              </a:rPr>
              <a:t>Keyakinan memadai (reasonable assurance)</a:t>
            </a:r>
          </a:p>
          <a:p>
            <a:pPr marL="1347788" indent="-898525">
              <a:buFont typeface="+mj-lt"/>
              <a:buAutoNum type="arabicPeriod"/>
            </a:pPr>
            <a:r>
              <a:rPr lang="id-ID" sz="3200" dirty="0">
                <a:solidFill>
                  <a:schemeClr val="bg1"/>
                </a:solidFill>
                <a:latin typeface="Arial" panose="020B0604020202020204" pitchFamily="34" charset="0"/>
                <a:cs typeface="Arial" panose="020B0604020202020204" pitchFamily="34" charset="0"/>
              </a:rPr>
              <a:t>Keterbatasan bawaan (inherent limitation)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B99A797-7F2B-4B46-994B-E108268E1909}"/>
              </a:ext>
            </a:extLst>
          </p:cNvPr>
          <p:cNvSpPr txBox="1"/>
          <p:nvPr/>
        </p:nvSpPr>
        <p:spPr>
          <a:xfrm>
            <a:off x="1127448" y="1268760"/>
            <a:ext cx="10369152" cy="4524315"/>
          </a:xfrm>
          <a:prstGeom prst="rect">
            <a:avLst/>
          </a:prstGeom>
          <a:noFill/>
        </p:spPr>
        <p:txBody>
          <a:bodyPr wrap="square" rtlCol="0">
            <a:spAutoFit/>
          </a:bodyPr>
          <a:lstStyle/>
          <a:p>
            <a:pPr marL="719138" indent="-719138">
              <a:buFont typeface="Arial" panose="020B0604020202020204" pitchFamily="34" charset="0"/>
              <a:buChar char="•"/>
            </a:pPr>
            <a:r>
              <a:rPr lang="id-ID" sz="3200" b="1" dirty="0">
                <a:solidFill>
                  <a:schemeClr val="bg1"/>
                </a:solidFill>
                <a:latin typeface="Arial" panose="020B0604020202020204" pitchFamily="34" charset="0"/>
                <a:cs typeface="Arial" panose="020B0604020202020204" pitchFamily="34" charset="0"/>
              </a:rPr>
              <a:t>Keyakinan memadai (reasonable assurance)</a:t>
            </a:r>
            <a:r>
              <a:rPr lang="en-US" sz="3200" b="1"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dalam</a:t>
            </a:r>
            <a:r>
              <a:rPr lang="en-US" sz="3200" dirty="0">
                <a:solidFill>
                  <a:schemeClr val="bg1"/>
                </a:solidFill>
                <a:latin typeface="Arial" panose="020B0604020202020204" pitchFamily="34" charset="0"/>
                <a:cs typeface="Arial" panose="020B0604020202020204" pitchFamily="34" charset="0"/>
              </a:rPr>
              <a:t> arti </a:t>
            </a:r>
            <a:r>
              <a:rPr lang="en-US" sz="3200" dirty="0" err="1">
                <a:solidFill>
                  <a:schemeClr val="bg1"/>
                </a:solidFill>
                <a:latin typeface="Arial" panose="020B0604020202020204" pitchFamily="34" charset="0"/>
                <a:cs typeface="Arial" panose="020B0604020202020204" pitchFamily="34" charset="0"/>
              </a:rPr>
              <a:t>bahwa</a:t>
            </a:r>
            <a:r>
              <a:rPr lang="en-US" sz="3200" dirty="0">
                <a:solidFill>
                  <a:schemeClr val="bg1"/>
                </a:solidFill>
                <a:latin typeface="Arial" panose="020B0604020202020204" pitchFamily="34" charset="0"/>
                <a:cs typeface="Arial" panose="020B0604020202020204" pitchFamily="34" charset="0"/>
              </a:rPr>
              <a:t> </a:t>
            </a:r>
            <a:r>
              <a:rPr lang="id-ID" sz="3200" dirty="0">
                <a:solidFill>
                  <a:schemeClr val="bg1"/>
                </a:solidFill>
                <a:latin typeface="Arial" panose="020B0604020202020204" pitchFamily="34" charset="0"/>
                <a:cs typeface="Arial" panose="020B0604020202020204" pitchFamily="34" charset="0"/>
              </a:rPr>
              <a:t>SPI dirancang untuk mendapatkan keyakinan memadai, bukan keyakinan mutlak, terhadap kewajaran laporan keuangan.</a:t>
            </a:r>
            <a:endParaRPr lang="en-US" sz="3200" dirty="0">
              <a:solidFill>
                <a:schemeClr val="bg1"/>
              </a:solidFill>
              <a:latin typeface="Arial" panose="020B0604020202020204" pitchFamily="34" charset="0"/>
              <a:cs typeface="Arial" panose="020B0604020202020204" pitchFamily="34" charset="0"/>
            </a:endParaRPr>
          </a:p>
          <a:p>
            <a:pPr marL="719138" indent="-719138">
              <a:buFont typeface="Arial" panose="020B0604020202020204" pitchFamily="34" charset="0"/>
              <a:buChar char="•"/>
            </a:pPr>
            <a:r>
              <a:rPr lang="id-ID" sz="3200" b="1" dirty="0">
                <a:solidFill>
                  <a:schemeClr val="bg1"/>
                </a:solidFill>
                <a:latin typeface="Arial" panose="020B0604020202020204" pitchFamily="34" charset="0"/>
                <a:cs typeface="Arial" panose="020B0604020202020204" pitchFamily="34" charset="0"/>
              </a:rPr>
              <a:t>Keterbatasan bawaan (inherent limitation)</a:t>
            </a:r>
            <a:r>
              <a:rPr lang="en-US" sz="3200" b="1"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dalam</a:t>
            </a:r>
            <a:r>
              <a:rPr lang="en-US" sz="3200" dirty="0">
                <a:solidFill>
                  <a:schemeClr val="bg1"/>
                </a:solidFill>
                <a:latin typeface="Arial" panose="020B0604020202020204" pitchFamily="34" charset="0"/>
                <a:cs typeface="Arial" panose="020B0604020202020204" pitchFamily="34" charset="0"/>
              </a:rPr>
              <a:t> arti </a:t>
            </a:r>
            <a:r>
              <a:rPr lang="en-US" sz="3200" dirty="0" err="1">
                <a:solidFill>
                  <a:schemeClr val="bg1"/>
                </a:solidFill>
                <a:latin typeface="Arial" panose="020B0604020202020204" pitchFamily="34" charset="0"/>
                <a:cs typeface="Arial" panose="020B0604020202020204" pitchFamily="34" charset="0"/>
              </a:rPr>
              <a:t>bahwa</a:t>
            </a:r>
            <a:r>
              <a:rPr lang="en-US" sz="3200" dirty="0">
                <a:solidFill>
                  <a:schemeClr val="bg1"/>
                </a:solidFill>
                <a:latin typeface="Arial" panose="020B0604020202020204" pitchFamily="34" charset="0"/>
                <a:cs typeface="Arial" panose="020B0604020202020204" pitchFamily="34" charset="0"/>
              </a:rPr>
              <a:t> </a:t>
            </a:r>
            <a:r>
              <a:rPr lang="id-ID" sz="3200" dirty="0">
                <a:solidFill>
                  <a:schemeClr val="bg1"/>
                </a:solidFill>
                <a:latin typeface="Arial" panose="020B0604020202020204" pitchFamily="34" charset="0"/>
                <a:cs typeface="Arial" panose="020B0604020202020204" pitchFamily="34" charset="0"/>
              </a:rPr>
              <a:t>SPI tidak bisa 100% efektif</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dalam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mencegah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potensi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kesalahan</a:t>
            </a:r>
            <a:r>
              <a:rPr lang="en-US" sz="3200" dirty="0">
                <a:solidFill>
                  <a:schemeClr val="bg1"/>
                </a:solidFill>
                <a:latin typeface="Arial" panose="020B0604020202020204" pitchFamily="34" charset="0"/>
                <a:cs typeface="Arial" panose="020B0604020202020204" pitchFamily="34" charset="0"/>
              </a:rPr>
              <a:t> dan </a:t>
            </a:r>
            <a:r>
              <a:rPr lang="en-US" sz="3200" dirty="0" err="1">
                <a:solidFill>
                  <a:schemeClr val="bg1"/>
                </a:solidFill>
                <a:latin typeface="Arial" panose="020B0604020202020204" pitchFamily="34" charset="0"/>
                <a:cs typeface="Arial" panose="020B0604020202020204" pitchFamily="34" charset="0"/>
              </a:rPr>
              <a:t>kecurangan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dalam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pelaporan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keuangan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maka</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pengujian</a:t>
            </a:r>
            <a:r>
              <a:rPr lang="en-US" sz="3200" dirty="0">
                <a:solidFill>
                  <a:schemeClr val="bg1"/>
                </a:solidFill>
                <a:latin typeface="Arial" panose="020B0604020202020204" pitchFamily="34" charset="0"/>
                <a:cs typeface="Arial" panose="020B0604020202020204" pitchFamily="34" charset="0"/>
              </a:rPr>
              <a:t> audit </a:t>
            </a:r>
            <a:r>
              <a:rPr lang="en-US" sz="3200" dirty="0" err="1">
                <a:solidFill>
                  <a:schemeClr val="bg1"/>
                </a:solidFill>
                <a:latin typeface="Arial" panose="020B0604020202020204" pitchFamily="34" charset="0"/>
                <a:cs typeface="Arial" panose="020B0604020202020204" pitchFamily="34" charset="0"/>
              </a:rPr>
              <a:t>tetap</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selalu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diperlukan</a:t>
            </a:r>
            <a:r>
              <a:rPr lang="en-US" sz="3200" dirty="0">
                <a:solidFill>
                  <a:schemeClr val="bg1"/>
                </a:solidFill>
                <a:latin typeface="Arial" panose="020B0604020202020204" pitchFamily="34" charset="0"/>
                <a:cs typeface="Arial" panose="020B0604020202020204" pitchFamily="34" charset="0"/>
              </a:rPr>
              <a:t>.</a:t>
            </a:r>
            <a:endParaRPr lang="id-ID" sz="32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127448" y="620688"/>
            <a:ext cx="6154738" cy="695473"/>
          </a:xfrm>
          <a:prstGeom prst="rect">
            <a:avLst/>
          </a:prstGeom>
        </p:spPr>
        <p:txBody>
          <a:bodyPr>
            <a:normAutofit/>
          </a:bodyPr>
          <a:lstStyle/>
          <a:p>
            <a:r>
              <a:rPr lang="id-ID" sz="3200" b="1" dirty="0">
                <a:solidFill>
                  <a:schemeClr val="bg1"/>
                </a:solidFill>
                <a:latin typeface="Arial" panose="020B0604020202020204" pitchFamily="34" charset="0"/>
                <a:cs typeface="Arial" panose="020B0604020202020204" pitchFamily="34" charset="0"/>
              </a:rPr>
              <a:t>KETERBATASAN SPI</a:t>
            </a:r>
          </a:p>
        </p:txBody>
      </p:sp>
      <p:sp>
        <p:nvSpPr>
          <p:cNvPr id="3" name="Subtitle 2"/>
          <p:cNvSpPr>
            <a:spLocks noGrp="1"/>
          </p:cNvSpPr>
          <p:nvPr>
            <p:ph type="subTitle" idx="4294967295"/>
          </p:nvPr>
        </p:nvSpPr>
        <p:spPr>
          <a:xfrm>
            <a:off x="0" y="3843338"/>
            <a:ext cx="4954588" cy="1914525"/>
          </a:xfrm>
          <a:prstGeom prst="rect">
            <a:avLst/>
          </a:prstGeom>
        </p:spPr>
        <p:txBody>
          <a:bodyPr>
            <a:normAutofit/>
          </a:bodyPr>
          <a:lstStyle/>
          <a:p>
            <a:pPr marL="719138" indent="-719138">
              <a:buFont typeface="+mj-lt"/>
              <a:buAutoNum type="arabicPeriod"/>
            </a:pPr>
            <a:endParaRPr lang="id-ID" dirty="0"/>
          </a:p>
          <a:p>
            <a:pPr marL="719138" indent="-719138">
              <a:buFont typeface="+mj-lt"/>
              <a:buAutoNum type="arabicPeriod"/>
            </a:pPr>
            <a:endParaRPr lang="id-ID" dirty="0"/>
          </a:p>
          <a:p>
            <a:pPr marL="719138" indent="-719138">
              <a:buFont typeface="+mj-lt"/>
              <a:buAutoNum type="arabicPeriod"/>
            </a:pPr>
            <a:endParaRPr lang="id-ID" dirty="0"/>
          </a:p>
        </p:txBody>
      </p:sp>
      <p:sp>
        <p:nvSpPr>
          <p:cNvPr id="4" name="TextBox 3">
            <a:extLst>
              <a:ext uri="{FF2B5EF4-FFF2-40B4-BE49-F238E27FC236}">
                <a16:creationId xmlns:a16="http://schemas.microsoft.com/office/drawing/2014/main" id="{873F42C2-8CC9-47BB-A650-C1A3E52D6725}"/>
              </a:ext>
            </a:extLst>
          </p:cNvPr>
          <p:cNvSpPr txBox="1"/>
          <p:nvPr/>
        </p:nvSpPr>
        <p:spPr>
          <a:xfrm>
            <a:off x="1127448" y="1556792"/>
            <a:ext cx="10297144" cy="4385816"/>
          </a:xfrm>
          <a:prstGeom prst="rect">
            <a:avLst/>
          </a:prstGeom>
          <a:noFill/>
        </p:spPr>
        <p:txBody>
          <a:bodyPr wrap="square" rtlCol="0">
            <a:spAutoFit/>
          </a:bodyPr>
          <a:lstStyle/>
          <a:p>
            <a:pPr marL="895350" indent="-895350">
              <a:buFont typeface="+mj-lt"/>
              <a:buAutoNum type="arabicPeriod"/>
            </a:pPr>
            <a:r>
              <a:rPr lang="id-ID" sz="3100" dirty="0">
                <a:solidFill>
                  <a:schemeClr val="bg1"/>
                </a:solidFill>
                <a:latin typeface="Arial" panose="020B0604020202020204" pitchFamily="34" charset="0"/>
                <a:cs typeface="Arial" panose="020B0604020202020204" pitchFamily="34" charset="0"/>
              </a:rPr>
              <a:t>Kesalahan pengoperasian SPI </a:t>
            </a:r>
            <a:r>
              <a:rPr lang="id-ID" sz="3100" i="1" dirty="0">
                <a:solidFill>
                  <a:schemeClr val="bg1"/>
                </a:solidFill>
                <a:latin typeface="Arial" panose="020B0604020202020204" pitchFamily="34" charset="0"/>
                <a:cs typeface="Arial" panose="020B0604020202020204" pitchFamily="34" charset="0"/>
              </a:rPr>
              <a:t>(mistakes in judgment)</a:t>
            </a:r>
            <a:r>
              <a:rPr lang="id-ID" sz="3100" dirty="0">
                <a:solidFill>
                  <a:schemeClr val="bg1"/>
                </a:solidFill>
                <a:latin typeface="Arial" panose="020B0604020202020204" pitchFamily="34" charset="0"/>
                <a:cs typeface="Arial" panose="020B0604020202020204" pitchFamily="34" charset="0"/>
              </a:rPr>
              <a:t>.</a:t>
            </a:r>
          </a:p>
          <a:p>
            <a:pPr marL="895350" indent="-895350">
              <a:buFont typeface="+mj-lt"/>
              <a:buAutoNum type="arabicPeriod"/>
            </a:pPr>
            <a:r>
              <a:rPr lang="id-ID" sz="3100" dirty="0">
                <a:solidFill>
                  <a:schemeClr val="bg1"/>
                </a:solidFill>
                <a:latin typeface="Arial" panose="020B0604020202020204" pitchFamily="34" charset="0"/>
                <a:cs typeface="Arial" panose="020B0604020202020204" pitchFamily="34" charset="0"/>
              </a:rPr>
              <a:t>Kerusakan sistem atau teknologi </a:t>
            </a:r>
            <a:r>
              <a:rPr lang="id-ID" sz="3100" i="1" dirty="0">
                <a:solidFill>
                  <a:schemeClr val="bg1"/>
                </a:solidFill>
                <a:latin typeface="Arial" panose="020B0604020202020204" pitchFamily="34" charset="0"/>
                <a:cs typeface="Arial" panose="020B0604020202020204" pitchFamily="34" charset="0"/>
              </a:rPr>
              <a:t>(systems breakdowns)</a:t>
            </a:r>
            <a:r>
              <a:rPr lang="id-ID" sz="3100" dirty="0">
                <a:solidFill>
                  <a:schemeClr val="bg1"/>
                </a:solidFill>
                <a:latin typeface="Arial" panose="020B0604020202020204" pitchFamily="34" charset="0"/>
                <a:cs typeface="Arial" panose="020B0604020202020204" pitchFamily="34" charset="0"/>
              </a:rPr>
              <a:t>.</a:t>
            </a:r>
          </a:p>
          <a:p>
            <a:pPr marL="895350" indent="-895350">
              <a:buFont typeface="+mj-lt"/>
              <a:buAutoNum type="arabicPeriod"/>
            </a:pPr>
            <a:r>
              <a:rPr lang="id-ID" sz="3100" dirty="0">
                <a:solidFill>
                  <a:schemeClr val="bg1"/>
                </a:solidFill>
                <a:latin typeface="Arial" panose="020B0604020202020204" pitchFamily="34" charset="0"/>
                <a:cs typeface="Arial" panose="020B0604020202020204" pitchFamily="34" charset="0"/>
              </a:rPr>
              <a:t>Kolusi, yang dilakukan oleh unsur manajemen dalam organisasi </a:t>
            </a:r>
            <a:r>
              <a:rPr lang="id-ID" sz="3100" i="1" dirty="0">
                <a:solidFill>
                  <a:schemeClr val="bg1"/>
                </a:solidFill>
                <a:latin typeface="Arial" panose="020B0604020202020204" pitchFamily="34" charset="0"/>
                <a:cs typeface="Arial" panose="020B0604020202020204" pitchFamily="34" charset="0"/>
              </a:rPr>
              <a:t>(collusion)</a:t>
            </a:r>
            <a:r>
              <a:rPr lang="id-ID" sz="3100" dirty="0">
                <a:solidFill>
                  <a:schemeClr val="bg1"/>
                </a:solidFill>
                <a:latin typeface="Arial" panose="020B0604020202020204" pitchFamily="34" charset="0"/>
                <a:cs typeface="Arial" panose="020B0604020202020204" pitchFamily="34" charset="0"/>
              </a:rPr>
              <a:t>.</a:t>
            </a:r>
          </a:p>
          <a:p>
            <a:pPr marL="895350" indent="-895350">
              <a:buFont typeface="+mj-lt"/>
              <a:buAutoNum type="arabicPeriod"/>
            </a:pPr>
            <a:r>
              <a:rPr lang="id-ID" sz="3100" dirty="0">
                <a:solidFill>
                  <a:schemeClr val="bg1"/>
                </a:solidFill>
                <a:latin typeface="Arial" panose="020B0604020202020204" pitchFamily="34" charset="0"/>
                <a:cs typeface="Arial" panose="020B0604020202020204" pitchFamily="34" charset="0"/>
              </a:rPr>
              <a:t>Pelanggaran SPI </a:t>
            </a:r>
            <a:r>
              <a:rPr lang="en-US" sz="3100" dirty="0">
                <a:solidFill>
                  <a:schemeClr val="bg1"/>
                </a:solidFill>
                <a:latin typeface="Arial" panose="020B0604020202020204" pitchFamily="34" charset="0"/>
                <a:cs typeface="Arial" panose="020B0604020202020204" pitchFamily="34" charset="0"/>
              </a:rPr>
              <a:t>yang </a:t>
            </a:r>
            <a:r>
              <a:rPr lang="id-ID" sz="3100" dirty="0">
                <a:solidFill>
                  <a:schemeClr val="bg1"/>
                </a:solidFill>
                <a:latin typeface="Arial" panose="020B0604020202020204" pitchFamily="34" charset="0"/>
                <a:cs typeface="Arial" panose="020B0604020202020204" pitchFamily="34" charset="0"/>
              </a:rPr>
              <a:t>sengaja </a:t>
            </a:r>
            <a:r>
              <a:rPr lang="en-US" sz="3100" dirty="0" err="1">
                <a:solidFill>
                  <a:schemeClr val="bg1"/>
                </a:solidFill>
                <a:latin typeface="Arial" panose="020B0604020202020204" pitchFamily="34" charset="0"/>
                <a:cs typeface="Arial" panose="020B0604020202020204" pitchFamily="34" charset="0"/>
              </a:rPr>
              <a:t>dilakukan</a:t>
            </a:r>
            <a:r>
              <a:rPr lang="en-US" sz="3100" dirty="0">
                <a:solidFill>
                  <a:schemeClr val="bg1"/>
                </a:solidFill>
                <a:latin typeface="Arial" panose="020B0604020202020204" pitchFamily="34" charset="0"/>
                <a:cs typeface="Arial" panose="020B0604020202020204" pitchFamily="34" charset="0"/>
              </a:rPr>
              <a:t> </a:t>
            </a:r>
            <a:r>
              <a:rPr lang="id-ID" sz="3100" dirty="0">
                <a:solidFill>
                  <a:schemeClr val="bg1"/>
                </a:solidFill>
                <a:latin typeface="Arial" panose="020B0604020202020204" pitchFamily="34" charset="0"/>
                <a:cs typeface="Arial" panose="020B0604020202020204" pitchFamily="34" charset="0"/>
              </a:rPr>
              <a:t>oleh manajemen </a:t>
            </a:r>
            <a:r>
              <a:rPr lang="id-ID" sz="3100" i="1" dirty="0">
                <a:solidFill>
                  <a:schemeClr val="bg1"/>
                </a:solidFill>
                <a:latin typeface="Arial" panose="020B0604020202020204" pitchFamily="34" charset="0"/>
                <a:cs typeface="Arial" panose="020B0604020202020204" pitchFamily="34" charset="0"/>
              </a:rPr>
              <a:t>(management override)</a:t>
            </a:r>
            <a:r>
              <a:rPr lang="id-ID" sz="3100" dirty="0">
                <a:solidFill>
                  <a:schemeClr val="bg1"/>
                </a:solidFill>
                <a:latin typeface="Arial" panose="020B0604020202020204" pitchFamily="34" charset="0"/>
                <a:cs typeface="Arial" panose="020B0604020202020204" pitchFamily="34" charset="0"/>
              </a:rPr>
              <a:t>.</a:t>
            </a:r>
          </a:p>
          <a:p>
            <a:pPr marL="895350" indent="-895350">
              <a:buFont typeface="+mj-lt"/>
              <a:buAutoNum type="arabicPeriod"/>
            </a:pPr>
            <a:r>
              <a:rPr lang="id-ID" sz="3100" dirty="0">
                <a:solidFill>
                  <a:schemeClr val="bg1"/>
                </a:solidFill>
                <a:latin typeface="Arial" panose="020B0604020202020204" pitchFamily="34" charset="0"/>
                <a:cs typeface="Arial" panose="020B0604020202020204" pitchFamily="34" charset="0"/>
              </a:rPr>
              <a:t>Pertimbangan biaya-manfaat </a:t>
            </a:r>
            <a:r>
              <a:rPr lang="id-ID" sz="3100" i="1" dirty="0">
                <a:solidFill>
                  <a:schemeClr val="bg1"/>
                </a:solidFill>
                <a:latin typeface="Arial" panose="020B0604020202020204" pitchFamily="34" charset="0"/>
                <a:cs typeface="Arial" panose="020B0604020202020204" pitchFamily="34" charset="0"/>
              </a:rPr>
              <a:t>(cost versus benefit)</a:t>
            </a:r>
            <a:r>
              <a:rPr lang="id-ID" sz="3100" dirty="0">
                <a:solidFill>
                  <a:schemeClr val="bg1"/>
                </a:solidFill>
                <a:latin typeface="Arial" panose="020B0604020202020204" pitchFamily="34" charset="0"/>
                <a:cs typeface="Arial" panose="020B0604020202020204" pitchFamily="34" charset="0"/>
              </a:rPr>
              <a:t>.</a:t>
            </a:r>
            <a:endParaRPr lang="en-ID" sz="31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2837</TotalTime>
  <Words>1993</Words>
  <Application>Microsoft Office PowerPoint</Application>
  <PresentationFormat>Widescreen</PresentationFormat>
  <Paragraphs>230</Paragraphs>
  <Slides>46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46</vt:i4>
      </vt:variant>
    </vt:vector>
  </HeadingPairs>
  <TitlesOfParts>
    <vt:vector size="53" baseType="lpstr">
      <vt:lpstr>Arial</vt:lpstr>
      <vt:lpstr>Arial Rounded MT Bold</vt:lpstr>
      <vt:lpstr>Calibri</vt:lpstr>
      <vt:lpstr>Century Gothic</vt:lpstr>
      <vt:lpstr>Wingdings</vt:lpstr>
      <vt:lpstr>Wingdings 3</vt:lpstr>
      <vt:lpstr>Slice</vt:lpstr>
      <vt:lpstr>BAB 8 SISTEM PENGENDALIAN INTERNAL</vt:lpstr>
      <vt:lpstr>PERAN SISTEM PENGENDALIAN INTERNAL</vt:lpstr>
      <vt:lpstr>SISTEM PENGENDALIAN INTERNAL</vt:lpstr>
      <vt:lpstr>Tujuan SISTEM PENGENDALIAN INTERNAL</vt:lpstr>
      <vt:lpstr>Unsur-unsur SISTEM PENGENDALIAN INTERNAL</vt:lpstr>
      <vt:lpstr>PowerPoint Presentation</vt:lpstr>
      <vt:lpstr>PowerPoint Presentation</vt:lpstr>
      <vt:lpstr>PowerPoint Presentation</vt:lpstr>
      <vt:lpstr>KETERBATASAN SPI</vt:lpstr>
      <vt:lpstr>PIHAK YANG BERPERAN DALAM SPI</vt:lpstr>
      <vt:lpstr>TANGGUNG JAWAB AUDITOR ATAS SPI</vt:lpstr>
      <vt:lpstr>FRAMEWORK SPI menurut COSO</vt:lpstr>
      <vt:lpstr>FRAMEWORK SPI menurut COSO</vt:lpstr>
      <vt:lpstr>FRAMEWORK SPI menurut COSO</vt:lpstr>
      <vt:lpstr>FRAMEWORK SPI menurut COSO</vt:lpstr>
      <vt:lpstr>FRAMEWORK SPI menurut COSO</vt:lpstr>
      <vt:lpstr>FRAMEWORK SPI menurut COSO</vt:lpstr>
      <vt:lpstr>FRAMEWORK SPI menurut COSO</vt:lpstr>
      <vt:lpstr>FRAMEWORK SPI menurut COSO</vt:lpstr>
      <vt:lpstr>FRAMEWORK SPI menurut COSO</vt:lpstr>
      <vt:lpstr>FRAMEWORK SPI menurut COSO</vt:lpstr>
      <vt:lpstr>FRAMEWORK SPI COSO</vt:lpstr>
      <vt:lpstr>FRAMEWORK SPI COSO</vt:lpstr>
      <vt:lpstr>PEMAHAMAN DAN DOKUMENTASI SPI</vt:lpstr>
      <vt:lpstr>PEMAHAMAN DAN DOKUMENTASI SPI</vt:lpstr>
      <vt:lpstr>ASESMEN RISIKO PENGENDALIAN</vt:lpstr>
      <vt:lpstr>ASESMEN RISIKO PENGENDALIAN</vt:lpstr>
      <vt:lpstr>ASESMEN RISIKO PENGENDALIAN</vt:lpstr>
      <vt:lpstr>ASESMEN RISIKO PENGENDALIAN</vt:lpstr>
      <vt:lpstr>ASESMEN RISIKO PENGENDALIAN</vt:lpstr>
      <vt:lpstr>ASESMEN RISIKO PENGENDALIAN</vt:lpstr>
      <vt:lpstr>PowerPoint Presentation</vt:lpstr>
      <vt:lpstr>PowerPoint Presentation</vt:lpstr>
      <vt:lpstr>PowerPoint Presentation</vt:lpstr>
      <vt:lpstr>PowerPoint Presentation</vt:lpstr>
      <vt:lpstr>PENGUJIAN PENGENDALIAN</vt:lpstr>
      <vt:lpstr>PENGUJIAN PENGENDALIAN</vt:lpstr>
      <vt:lpstr>LUAS PENGUJIAN PENGENDALIAN</vt:lpstr>
      <vt:lpstr>LUAS PENGUJIAN PENGENDALIAN</vt:lpstr>
      <vt:lpstr>PENGUJIAN SUBSTANTIF</vt:lpstr>
      <vt:lpstr>PENDEKATAN AUDIT</vt:lpstr>
      <vt:lpstr>PENDEKATAN AUDIT</vt:lpstr>
      <vt:lpstr>PENDEKATAN AUDIT</vt:lpstr>
      <vt:lpstr>PELAPORAN PENGUJIAN PENGENDALIAN</vt:lpstr>
      <vt:lpstr>PELAPORAN PENGUJIAN PENGENDALIAN</vt:lpstr>
      <vt:lpstr>Terimakasih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SURURI</cp:lastModifiedBy>
  <cp:revision>336</cp:revision>
  <dcterms:created xsi:type="dcterms:W3CDTF">2015-02-11T15:01:47Z</dcterms:created>
  <dcterms:modified xsi:type="dcterms:W3CDTF">2021-11-17T03:14:21Z</dcterms:modified>
</cp:coreProperties>
</file>