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6" r:id="rId11"/>
    <p:sldId id="347" r:id="rId12"/>
    <p:sldId id="348" r:id="rId13"/>
    <p:sldId id="349" r:id="rId14"/>
    <p:sldId id="352" r:id="rId15"/>
    <p:sldId id="350" r:id="rId16"/>
    <p:sldId id="351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8" r:id="rId32"/>
    <p:sldId id="367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79" r:id="rId44"/>
    <p:sldId id="381" r:id="rId45"/>
    <p:sldId id="382" r:id="rId46"/>
    <p:sldId id="383" r:id="rId47"/>
    <p:sldId id="384" r:id="rId48"/>
    <p:sldId id="385" r:id="rId49"/>
    <p:sldId id="386" r:id="rId50"/>
    <p:sldId id="38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3BB5-B26B-4005-B58E-D972BD30C8E8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97CE-D4A7-42EB-A2D8-8298147CE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868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669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666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544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718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2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38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19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AC0493-3AE8-4506-B496-248048426508}"/>
              </a:ext>
            </a:extLst>
          </p:cNvPr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47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4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5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97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8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361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76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pi.or.id/" TargetMode="External"/><Relationship Id="rId2" Type="http://schemas.openxmlformats.org/officeDocument/2006/relationships/hyperlink" Target="http://www.iaiglobal.or.id/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44ED9E-973C-4390-A868-2C010889A6FB}"/>
              </a:ext>
            </a:extLst>
          </p:cNvPr>
          <p:cNvSpPr txBox="1">
            <a:spLocks/>
          </p:cNvSpPr>
          <p:nvPr/>
        </p:nvSpPr>
        <p:spPr>
          <a:xfrm>
            <a:off x="935596" y="2420888"/>
            <a:ext cx="7272808" cy="17224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BAGIAN I</a:t>
            </a:r>
            <a:b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AUDITING</a:t>
            </a:r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b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PROFESI AKUNTAN PUBLIK</a:t>
            </a:r>
          </a:p>
        </p:txBody>
      </p:sp>
    </p:spTree>
    <p:extLst>
      <p:ext uri="{BB962C8B-B14F-4D97-AF65-F5344CB8AC3E}">
        <p14:creationId xmlns:p14="http://schemas.microsoft.com/office/powerpoint/2010/main" val="169154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buClrTx/>
              <a:buSzPct val="100000"/>
              <a:buFont typeface="+mj-lt"/>
              <a:buAutoNum type="arabicPeriod" startAt="2"/>
            </a:pPr>
            <a:r>
              <a:rPr lang="id-ID" sz="3300" dirty="0">
                <a:latin typeface="Arial" panose="020B0604020202020204" pitchFamily="34" charset="0"/>
                <a:cs typeface="Arial" panose="020B0604020202020204" pitchFamily="34" charset="0"/>
              </a:rPr>
              <a:t>Secara sistematis dan objektif.</a:t>
            </a:r>
          </a:p>
          <a:p>
            <a:pPr marL="1347788" indent="-719138"/>
            <a:r>
              <a:rPr lang="id-ID" sz="3300" b="1" dirty="0">
                <a:latin typeface="Arial" panose="020B0604020202020204" pitchFamily="34" charset="0"/>
                <a:cs typeface="Arial" panose="020B0604020202020204" pitchFamily="34" charset="0"/>
              </a:rPr>
              <a:t>Sistematis:</a:t>
            </a:r>
            <a:r>
              <a:rPr lang="id-ID" sz="3300" dirty="0">
                <a:latin typeface="Arial" panose="020B0604020202020204" pitchFamily="34" charset="0"/>
                <a:cs typeface="Arial" panose="020B0604020202020204" pitchFamily="34" charset="0"/>
              </a:rPr>
              <a:t> artinya pengumpulan dan pengujian bukti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300" dirty="0">
                <a:latin typeface="Arial" panose="020B0604020202020204" pitchFamily="34" charset="0"/>
                <a:cs typeface="Arial" panose="020B0604020202020204" pitchFamily="34" charset="0"/>
              </a:rPr>
              <a:t>dilakukan dengan urutan langkah yang efektif dan efisien.</a:t>
            </a:r>
          </a:p>
          <a:p>
            <a:pPr marL="1347788" indent="-719138"/>
            <a:r>
              <a:rPr lang="id-ID" sz="3300" b="1" dirty="0">
                <a:latin typeface="Arial" panose="020B0604020202020204" pitchFamily="34" charset="0"/>
                <a:cs typeface="Arial" panose="020B0604020202020204" pitchFamily="34" charset="0"/>
              </a:rPr>
              <a:t>Objektif:</a:t>
            </a:r>
            <a:r>
              <a:rPr lang="id-ID" sz="3300" dirty="0">
                <a:latin typeface="Arial" panose="020B0604020202020204" pitchFamily="34" charset="0"/>
                <a:cs typeface="Arial" panose="020B0604020202020204" pitchFamily="34" charset="0"/>
              </a:rPr>
              <a:t> artinnya apa adanya, tidak memihak pada kepentingan tertentu.</a:t>
            </a:r>
          </a:p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DEFINISI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45D4DF-F23B-4126-A533-2E9F52343103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9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buClrTx/>
              <a:buSzPct val="100000"/>
              <a:buFont typeface="+mj-lt"/>
              <a:buAutoNum type="arabicPeriod" startAt="3"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Kesesuaian objek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dengan kriteria yang berlaku, contoh: SAK, SOP, kebijakan.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buClrTx/>
              <a:buSzPct val="100000"/>
              <a:buFont typeface="+mj-lt"/>
              <a:buAutoNum type="arabicPeriod" startAt="3"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Mengkomunikasikan hasil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, adalah melaporkan hasil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secara tertulis sesuai dengan kaidah pelaporan yang berlaku.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buClrTx/>
              <a:buSzPct val="100000"/>
              <a:buFont typeface="+mj-lt"/>
              <a:buAutoNum type="arabicPeriod" startAt="3"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Pihak yang berkepentingan, adalah 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pengguna langsung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tak langsung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, misalnya: investor, kreditur, pemerintah, masyarakat umum.</a:t>
            </a:r>
          </a:p>
          <a:p>
            <a:pPr marL="628650" indent="-62865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DEFINISI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DE427-D013-4038-808F-0A10F0EB2035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10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6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KOMPONEN LAPORAN KEUANGAN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E3B34-1894-484B-8E3D-68F296173086}"/>
              </a:ext>
            </a:extLst>
          </p:cNvPr>
          <p:cNvSpPr txBox="1"/>
          <p:nvPr/>
        </p:nvSpPr>
        <p:spPr>
          <a:xfrm>
            <a:off x="683568" y="840769"/>
            <a:ext cx="7704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indent="-806450">
              <a:buFont typeface="+mj-lt"/>
              <a:buAutoNum type="arabicPeriod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Laba-Rugi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Neraca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Ekuitas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Kas.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89B9E-61CF-4403-9C45-FE551A493F66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11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2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08E45-2F60-4950-960A-6D9BCBE7E584}"/>
              </a:ext>
            </a:extLst>
          </p:cNvPr>
          <p:cNvSpPr txBox="1"/>
          <p:nvPr/>
        </p:nvSpPr>
        <p:spPr>
          <a:xfrm>
            <a:off x="786215" y="994077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kata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auditing?</a:t>
            </a:r>
          </a:p>
          <a:p>
            <a:pPr marL="628650" indent="-6286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”?</a:t>
            </a:r>
          </a:p>
          <a:p>
            <a:pPr marL="628650" indent="-6286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acuan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acuan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628650" indent="-6286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Jelaskan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SAK, SOP,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auditing.</a:t>
            </a:r>
          </a:p>
          <a:p>
            <a:endParaRPr lang="en-ID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32674-40A5-4B09-918F-66B0E7B4E5FA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12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1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58E38-3133-4A32-A80E-3E439407EE29}"/>
              </a:ext>
            </a:extLst>
          </p:cNvPr>
          <p:cNvSpPr txBox="1"/>
          <p:nvPr/>
        </p:nvSpPr>
        <p:spPr>
          <a:xfrm>
            <a:off x="683568" y="620688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PROSES AKUNTANSI: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indent="-8064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Mencatat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merekam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transaksi ke dalam bukti transaksi.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menganalisis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transaksi.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Mencatat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mengklasifikasi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transaksi ke dalam buku jurnal.</a:t>
            </a:r>
          </a:p>
          <a:p>
            <a:pPr marL="806450" indent="-8064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Mengelompokkan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transaksi ke dalam buku pembantu dan buku besar.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89DE50-C0D7-4D59-A2F6-A5C7296F9D18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13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66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58E38-3133-4A32-A80E-3E439407EE29}"/>
              </a:ext>
            </a:extLst>
          </p:cNvPr>
          <p:cNvSpPr txBox="1"/>
          <p:nvPr/>
        </p:nvSpPr>
        <p:spPr>
          <a:xfrm>
            <a:off x="755576" y="692696"/>
            <a:ext cx="7632848" cy="570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PROSES AKUNTANSI: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id-ID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7175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transaksi dalam bentuk: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laporan manajerial dan laporan keuangan.</a:t>
            </a:r>
          </a:p>
          <a:p>
            <a:pPr marL="717550" indent="-7175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Acuan: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laporan manajerial mengacu pada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kebijakan manajemen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laporan keuangan mengacu pada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Standar Akuntansi Keuangan (SAK)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D7E5A-434C-4EBC-BC1A-DF4BFD5F66E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14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9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7F682-3441-4D4F-ACC5-D5D4A896FB3B}"/>
              </a:ext>
            </a:extLst>
          </p:cNvPr>
          <p:cNvSpPr txBox="1"/>
          <p:nvPr/>
        </p:nvSpPr>
        <p:spPr>
          <a:xfrm>
            <a:off x="827584" y="693666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PROSES AUDITING:</a:t>
            </a:r>
          </a:p>
          <a:p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penugasan audit.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Merencanakan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bukti audit.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hasil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audit.</a:t>
            </a:r>
          </a:p>
          <a:p>
            <a:pPr marL="895350" indent="-895350">
              <a:buFont typeface="+mj-lt"/>
              <a:buAutoNum type="arabicPeriod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Acuan: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SPAP (Standar Profesional Akuntan Publik)</a:t>
            </a:r>
          </a:p>
          <a:p>
            <a:endParaRPr lang="en-ID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1E4A2-B6A7-4E97-8C0E-0CA305FC1717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15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01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8515AE-25B6-4814-8823-C3875E1D5EFC}"/>
              </a:ext>
            </a:extLst>
          </p:cNvPr>
          <p:cNvSpPr txBox="1"/>
          <p:nvPr/>
        </p:nvSpPr>
        <p:spPr>
          <a:xfrm>
            <a:off x="827584" y="836712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Acuan praktik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Akuntansi Keuangan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530225">
              <a:buNone/>
              <a:tabLst>
                <a:tab pos="530225" algn="l"/>
              </a:tabLs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Standar Akuntansi Keuangan (SAK), yang diterbitkan oleh Ikatan Akuntan Indonesia (IAI).</a:t>
            </a:r>
          </a:p>
          <a:p>
            <a:pPr marL="530225" indent="-530225">
              <a:buNone/>
              <a:tabLst>
                <a:tab pos="530225" algn="l"/>
              </a:tabLst>
            </a:pP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530225" algn="l"/>
              </a:tabLs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Acuan praktik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Auditing: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530225" algn="l"/>
              </a:tabLst>
            </a:pP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>
              <a:buNone/>
              <a:tabLst>
                <a:tab pos="530225" algn="l"/>
              </a:tabLs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Standar Profesioan Akuntan Publik (SPAP), yang diterbitkan oleh Ikatan Akuntan Publik Indonesia (IAPI).</a:t>
            </a:r>
            <a:endParaRPr lang="en-ID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C132E-E3C2-43C2-B297-EFDDC16CACFD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16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3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692696"/>
            <a:ext cx="7776864" cy="547260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91D82-A9B4-4D78-BA63-D5F4190A03B1}"/>
              </a:ext>
            </a:extLst>
          </p:cNvPr>
          <p:cNvSpPr/>
          <p:nvPr/>
        </p:nvSpPr>
        <p:spPr>
          <a:xfrm>
            <a:off x="683568" y="901680"/>
            <a:ext cx="180020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F230CD-BCB4-4758-928C-2F9312010EFA}"/>
              </a:ext>
            </a:extLst>
          </p:cNvPr>
          <p:cNvSpPr/>
          <p:nvPr/>
        </p:nvSpPr>
        <p:spPr>
          <a:xfrm>
            <a:off x="2699792" y="891848"/>
            <a:ext cx="180020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8F9600-321C-45EF-AB2E-1626D0EDC9D6}"/>
              </a:ext>
            </a:extLst>
          </p:cNvPr>
          <p:cNvSpPr/>
          <p:nvPr/>
        </p:nvSpPr>
        <p:spPr>
          <a:xfrm>
            <a:off x="4683336" y="901680"/>
            <a:ext cx="180020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 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629A8A-D59A-4A42-96C5-316F7DA2C80B}"/>
              </a:ext>
            </a:extLst>
          </p:cNvPr>
          <p:cNvSpPr/>
          <p:nvPr/>
        </p:nvSpPr>
        <p:spPr>
          <a:xfrm>
            <a:off x="6660234" y="908720"/>
            <a:ext cx="180020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CD84D1-12AE-4D69-867B-8491672EA0A3}"/>
              </a:ext>
            </a:extLst>
          </p:cNvPr>
          <p:cNvSpPr txBox="1"/>
          <p:nvPr/>
        </p:nvSpPr>
        <p:spPr>
          <a:xfrm>
            <a:off x="2586742" y="2514303"/>
            <a:ext cx="3749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Proses Akuntansi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5062B5E-8D20-453A-9461-E94CF6CBA7D1}"/>
              </a:ext>
            </a:extLst>
          </p:cNvPr>
          <p:cNvSpPr/>
          <p:nvPr/>
        </p:nvSpPr>
        <p:spPr>
          <a:xfrm>
            <a:off x="1187624" y="2956945"/>
            <a:ext cx="67687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DE64663-82F4-40BA-A0BE-6FAD4ACE1C41}"/>
              </a:ext>
            </a:extLst>
          </p:cNvPr>
          <p:cNvSpPr/>
          <p:nvPr/>
        </p:nvSpPr>
        <p:spPr>
          <a:xfrm>
            <a:off x="1187624" y="5167896"/>
            <a:ext cx="6768752" cy="67477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</a:t>
            </a:r>
            <a:endParaRPr lang="id-ID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EEEFB4-B645-4BF0-BCC7-DD771DB25CFC}"/>
              </a:ext>
            </a:extLst>
          </p:cNvPr>
          <p:cNvSpPr txBox="1"/>
          <p:nvPr/>
        </p:nvSpPr>
        <p:spPr>
          <a:xfrm>
            <a:off x="2586742" y="3935144"/>
            <a:ext cx="3390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Auditing</a:t>
            </a:r>
            <a:endParaRPr lang="id-ID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EC9F08-3757-4C9C-A344-A2976FF8BD94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17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B4591ACD-4D55-4181-878C-2FE6AE9FF2A1}"/>
              </a:ext>
            </a:extLst>
          </p:cNvPr>
          <p:cNvSpPr/>
          <p:nvPr/>
        </p:nvSpPr>
        <p:spPr>
          <a:xfrm>
            <a:off x="1187622" y="4521565"/>
            <a:ext cx="6696746" cy="646331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</a:t>
            </a:r>
            <a:endParaRPr lang="en-ID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8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AKUNTANSI VS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1AE97-B93F-4DB5-94BE-021DACC4ECC3}"/>
              </a:ext>
            </a:extLst>
          </p:cNvPr>
          <p:cNvSpPr txBox="1"/>
          <p:nvPr/>
        </p:nvSpPr>
        <p:spPr>
          <a:xfrm>
            <a:off x="899592" y="920621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Proses akuntansi berurutan mulai dari bukti transaksi hingga laporan keuangan.</a:t>
            </a:r>
          </a:p>
          <a:p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Proses auditing bisa dilakukan dengan dua arah:</a:t>
            </a:r>
          </a:p>
          <a:p>
            <a:pPr marL="987425" indent="-987425">
              <a:buNone/>
              <a:tabLst>
                <a:tab pos="442913" algn="l"/>
                <a:tab pos="987425" algn="l"/>
              </a:tabLs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1.	Dari laporan keuangan ke bukti transaksi, namanya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Vouching.</a:t>
            </a:r>
          </a:p>
          <a:p>
            <a:pPr marL="987425" indent="-987425">
              <a:buNone/>
              <a:tabLst>
                <a:tab pos="442913" algn="l"/>
                <a:tab pos="987425" algn="l"/>
              </a:tabLs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2.	Dari bukti transaksi ke laporan keuangan, namanya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Tracing.</a:t>
            </a:r>
            <a:endParaRPr lang="en-ID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B7158A-81C6-4D8F-966F-A7734C13409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18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9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827584" y="872716"/>
            <a:ext cx="7416824" cy="511256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17550" indent="-71755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Auditing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engauditan adalah pemeriksaan untuk menguji kesesuaian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objek pemeriksaan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dengan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atau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yang berlaku.</a:t>
            </a:r>
          </a:p>
          <a:p>
            <a:pPr marL="717550" indent="-717550">
              <a:buFont typeface="Arial"/>
              <a:buNone/>
            </a:pP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71755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Auditing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dilakukan dengan cara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pendukung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objek pengauditan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/>
              <a:buNone/>
            </a:pP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MENGENAL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452AD0-E743-4479-A8EF-1A81773FED71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81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3196A5-F506-459B-AFF9-A3C988099894}"/>
              </a:ext>
            </a:extLst>
          </p:cNvPr>
          <p:cNvSpPr txBox="1"/>
          <p:nvPr/>
        </p:nvSpPr>
        <p:spPr>
          <a:xfrm>
            <a:off x="755576" y="73202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Jelaskan perbedaan antara proses akuntansi dengan proses auditing.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Jelaskan perbedaan antara SAK dan SPAP, termasuk badan yang menerbitkannya.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Jelaskan pengertian dari </a:t>
            </a:r>
            <a:r>
              <a:rPr lang="id-ID" sz="2800" b="1" i="1" dirty="0">
                <a:latin typeface="Arial" pitchFamily="34" charset="0"/>
                <a:cs typeface="Arial" pitchFamily="34" charset="0"/>
              </a:rPr>
              <a:t>vouching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 dan </a:t>
            </a:r>
            <a:r>
              <a:rPr lang="id-ID" sz="2800" b="1" i="1" dirty="0">
                <a:latin typeface="Arial" pitchFamily="34" charset="0"/>
                <a:cs typeface="Arial" pitchFamily="34" charset="0"/>
              </a:rPr>
              <a:t>tracing,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dan berikan contoh untuk masing-masing.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Anda mendapatkan bukti audit berupa Laporan Arus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Kas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, bagaimana cara mengauditnya?</a:t>
            </a:r>
            <a:endParaRPr lang="en-ID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91707-4534-42A0-B8DD-5E1E404E402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19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8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72EFAC-E4FA-487D-9CFD-7E1AF80EEFE9}"/>
              </a:ext>
            </a:extLst>
          </p:cNvPr>
          <p:cNvSpPr txBox="1"/>
          <p:nvPr/>
        </p:nvSpPr>
        <p:spPr>
          <a:xfrm>
            <a:off x="791580" y="1268760"/>
            <a:ext cx="7560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Salah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dilupakan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oleh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mahasiswa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jurusan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akuntansi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Arus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Kas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id-ID" sz="3200" dirty="0">
                <a:latin typeface="Arial" pitchFamily="34" charset="0"/>
                <a:cs typeface="Arial" pitchFamily="34" charset="0"/>
              </a:rPr>
              <a:t>Berikan contoh laporan arus kas (soal dan jawabannya)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C5F73C-2A8A-4FCF-BDE6-3909BD35CF5A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20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07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B76C2E-8CDC-4ACB-A7F5-6AC4BC770DD0}"/>
              </a:ext>
            </a:extLst>
          </p:cNvPr>
          <p:cNvSpPr txBox="1"/>
          <p:nvPr/>
        </p:nvSpPr>
        <p:spPr>
          <a:xfrm>
            <a:off x="755576" y="836712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Arial" pitchFamily="34" charset="0"/>
                <a:cs typeface="Arial" pitchFamily="34" charset="0"/>
              </a:rPr>
              <a:t>Audit hanya bisa dilakukan jika terdapat 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kriteria atau standar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 untuk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acuan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audit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r>
              <a:rPr lang="id-ID" sz="3200" b="1" dirty="0">
                <a:latin typeface="Arial" pitchFamily="34" charset="0"/>
                <a:cs typeface="Arial" pitchFamily="34" charset="0"/>
              </a:rPr>
              <a:t>Contoh kriteria adalah: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Standar Akuntansi Keuangan atau SAK,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Kebijakan dan Prosedur,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Standar Profesional Akuntan Publik (SPAP).</a:t>
            </a:r>
          </a:p>
          <a:p>
            <a:endParaRPr lang="en-ID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8D7106-3D40-4A74-8B85-173E253A1B5F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21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1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685A-9566-41C4-BCBF-6E6EA70013C6}"/>
              </a:ext>
            </a:extLst>
          </p:cNvPr>
          <p:cNvSpPr txBox="1"/>
          <p:nvPr/>
        </p:nvSpPr>
        <p:spPr>
          <a:xfrm>
            <a:off x="899592" y="836712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Audit Operasional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Audit Kepatuhan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Audit Laporan Keuangan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Audit SPI.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Forensik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Investigasi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seterusnya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CAE6D-B6EE-493C-A88A-2561059C026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22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53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685A-9566-41C4-BCBF-6E6EA70013C6}"/>
              </a:ext>
            </a:extLst>
          </p:cNvPr>
          <p:cNvSpPr txBox="1"/>
          <p:nvPr/>
        </p:nvSpPr>
        <p:spPr>
          <a:xfrm>
            <a:off x="827584" y="836712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 Operasional,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adalah audit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yang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untuk mengevaluasi efisiensi dan efektifitas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Contoh: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evaluasi efisiensi dan efektifitas sistem penggajian.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Informasi: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jumlah data penggajian yang diproses per bulan, biaya pemrosesan, dan jumlah kesalahan.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1FE80-6B53-46B8-95DD-CFFE24B56468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23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11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B685A-9566-41C4-BCBF-6E6EA70013C6}"/>
              </a:ext>
            </a:extLst>
          </p:cNvPr>
          <p:cNvSpPr txBox="1"/>
          <p:nvPr/>
        </p:nvSpPr>
        <p:spPr>
          <a:xfrm>
            <a:off x="827584" y="836712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Kriteria: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standar efisiensi dan efektivitas pemrosesan data penggajian.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laporan kesalahan data/informasi, data gaji,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pemrosesan gaji.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91B8A-50F7-41FC-B0D8-CECF3C69B4E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24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16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D2011-703C-40D8-A85B-B1BF9142A4D1}"/>
              </a:ext>
            </a:extLst>
          </p:cNvPr>
          <p:cNvSpPr txBox="1"/>
          <p:nvPr/>
        </p:nvSpPr>
        <p:spPr>
          <a:xfrm>
            <a:off x="755576" y="76470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 Kepatuhan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adalah audit untuk menguji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kepatuhan praktik terhadap aturan atau prosedur yang berlaku.</a:t>
            </a:r>
          </a:p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Contoh: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menentukan apakah setiap faktur pembelian dilampiri dokumen permintaan pembelian yang diotorisasi.</a:t>
            </a:r>
          </a:p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Informasi: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praktik pengadaan barang dan jasa.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3F9E7-C942-4570-8763-8B0E8B5F328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25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76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514806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D2011-703C-40D8-A85B-B1BF9142A4D1}"/>
              </a:ext>
            </a:extLst>
          </p:cNvPr>
          <p:cNvSpPr txBox="1"/>
          <p:nvPr/>
        </p:nvSpPr>
        <p:spPr>
          <a:xfrm>
            <a:off x="755576" y="764704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Kriteria: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ketentuan tentang kelengkapan faktur pembelian.</a:t>
            </a:r>
          </a:p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arsip faktur pembelian.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 Laporan Keuangan,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adalah audit untuk menguji kewajaran laporan keuangan.</a:t>
            </a:r>
          </a:p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Contoh: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audit laporan keuangan PT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XYZ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7550" indent="-7175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Informasi: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laporan keuangan PT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XYZ.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F2B06-3F06-48B3-986D-19DFD69CDE6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26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89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D2011-703C-40D8-A85B-B1BF9142A4D1}"/>
              </a:ext>
            </a:extLst>
          </p:cNvPr>
          <p:cNvSpPr txBox="1"/>
          <p:nvPr/>
        </p:nvSpPr>
        <p:spPr>
          <a:xfrm>
            <a:off x="755576" y="76470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Kriteria: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framework pelaporan keuangan (SAK dan peraturan lain yang berlaku)</a:t>
            </a:r>
          </a:p>
          <a:p>
            <a:pPr marL="895350" indent="-895350">
              <a:buFont typeface="Wingdings" pitchFamily="2" charset="2"/>
              <a:buChar char="ü"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dokumen transaksi, dokumen pembukuan, bukti-bukti lain yang relevan.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568325" algn="l"/>
              </a:tabLst>
            </a:pPr>
            <a:endParaRPr lang="en-US" altLang="en-US" sz="32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568325" algn="l"/>
              </a:tabLst>
            </a:pP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Intern</a:t>
            </a:r>
            <a:r>
              <a:rPr lang="id-ID" altLang="en-US" sz="3200" b="1" dirty="0">
                <a:latin typeface="Arial" pitchFamily="34" charset="0"/>
                <a:cs typeface="Arial" pitchFamily="34" charset="0"/>
              </a:rPr>
              <a:t>al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(SPI)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audit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menguji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kecukupan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SPI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keu</a:t>
            </a:r>
            <a:r>
              <a:rPr lang="id-ID" alt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ngan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5B101-A375-4CF9-BB2F-A8AEB198F424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27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87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JENIS-JENIS AUDIT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D2011-703C-40D8-A85B-B1BF9142A4D1}"/>
              </a:ext>
            </a:extLst>
          </p:cNvPr>
          <p:cNvSpPr txBox="1"/>
          <p:nvPr/>
        </p:nvSpPr>
        <p:spPr>
          <a:xfrm>
            <a:off x="755576" y="764704"/>
            <a:ext cx="76328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lvl="1" indent="-895350">
              <a:buFont typeface="Wingdings" panose="05000000000000000000" pitchFamily="2" charset="2"/>
              <a:buChar char="ü"/>
              <a:tabLst>
                <a:tab pos="895350" algn="l"/>
              </a:tabLst>
            </a:pP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audit: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Inter</a:t>
            </a:r>
            <a:r>
              <a:rPr lang="id-ID" altLang="en-US" sz="3200" dirty="0">
                <a:latin typeface="Arial" pitchFamily="34" charset="0"/>
                <a:cs typeface="Arial" pitchFamily="34" charset="0"/>
              </a:rPr>
              <a:t>nal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keuangan</a:t>
            </a:r>
            <a:endParaRPr lang="en-US" altLang="en-US" sz="3200" dirty="0">
              <a:latin typeface="Arial" pitchFamily="34" charset="0"/>
              <a:cs typeface="Arial" pitchFamily="34" charset="0"/>
            </a:endParaRPr>
          </a:p>
          <a:p>
            <a:pPr marL="895350" lvl="1" indent="-895350">
              <a:buFont typeface="Wingdings" panose="05000000000000000000" pitchFamily="2" charset="2"/>
              <a:buChar char="ü"/>
              <a:tabLst>
                <a:tab pos="895350" algn="l"/>
              </a:tabLst>
            </a:pP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 audit: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menguji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efektifitas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SPI –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Keuangan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95350" lvl="1" indent="-895350">
              <a:buFont typeface="Wingdings" panose="05000000000000000000" pitchFamily="2" charset="2"/>
              <a:buChar char="ü"/>
              <a:tabLst>
                <a:tab pos="895350" algn="l"/>
              </a:tabLst>
            </a:pP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Kriteria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id-ID" altLang="en-US" sz="3200" dirty="0">
                <a:latin typeface="Arial" pitchFamily="34" charset="0"/>
                <a:cs typeface="Arial" pitchFamily="34" charset="0"/>
              </a:rPr>
              <a:t>Ketentuan 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SPI</a:t>
            </a:r>
            <a:r>
              <a:rPr lang="id-ID" altLang="en-US" sz="3200" dirty="0">
                <a:latin typeface="Arial" pitchFamily="34" charset="0"/>
                <a:cs typeface="Arial" pitchFamily="34" charset="0"/>
              </a:rPr>
              <a:t>, misalnya framework COSO.</a:t>
            </a:r>
            <a:endParaRPr lang="en-US" altLang="en-US" sz="3200" dirty="0">
              <a:latin typeface="Arial" pitchFamily="34" charset="0"/>
              <a:cs typeface="Arial" pitchFamily="34" charset="0"/>
            </a:endParaRPr>
          </a:p>
          <a:p>
            <a:pPr marL="895350" lvl="1" indent="-895350">
              <a:buFont typeface="Wingdings" panose="05000000000000000000" pitchFamily="2" charset="2"/>
              <a:buChar char="ü"/>
              <a:tabLst>
                <a:tab pos="895350" algn="l"/>
              </a:tabLst>
            </a:pPr>
            <a:r>
              <a:rPr lang="en-US" altLang="en-US" sz="32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altLang="en-US" sz="32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pendapat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auditor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dirty="0" err="1">
                <a:latin typeface="Arial" pitchFamily="34" charset="0"/>
                <a:cs typeface="Arial" pitchFamily="34" charset="0"/>
              </a:rPr>
              <a:t>kecukupan</a:t>
            </a:r>
            <a:r>
              <a:rPr lang="en-US" altLang="en-US" sz="3200" dirty="0">
                <a:latin typeface="Arial" pitchFamily="34" charset="0"/>
                <a:cs typeface="Arial" pitchFamily="34" charset="0"/>
              </a:rPr>
              <a:t> SPI.</a:t>
            </a:r>
          </a:p>
          <a:p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3F8C1-93C7-4E84-A9BE-A2BA43A71101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28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9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683568" y="998730"/>
            <a:ext cx="7704856" cy="486054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Ilustrasi sederhana:</a:t>
            </a:r>
          </a:p>
          <a:p>
            <a:pPr marL="628650" indent="-628650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diperiksa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kebenarannya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dicocokkan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jawaban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628650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kas di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neraca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diperiksa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kebenarannya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 (diaudit)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dicocokkan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kas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juga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bank.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MENGENAL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A0BBD-53D0-439D-B1B4-A95F0A86DC60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88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BENTUK LAPORAN AUDITOR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92CD66-71BC-42E6-ADFE-B6AE6CB2F47F}"/>
              </a:ext>
            </a:extLst>
          </p:cNvPr>
          <p:cNvSpPr txBox="1"/>
          <p:nvPr/>
        </p:nvSpPr>
        <p:spPr>
          <a:xfrm>
            <a:off x="755576" y="764704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Audit laporan keuangan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dalam bentuk laporan opini auditor atas laporan keuangan.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Audit kepatuhan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dalam bentuk laporan tentang tingkat kepatuhan praktik terhadap kebijakan dan peraturan yang berlaku.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Audit operasional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dalam bentuk laporan tentang efektifitas dan efisiensi kegiatan operasional.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Audit sistem informasi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dalam bentuk laporan tentang tingkat kinerja sistem informasi akuntansi.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D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7944C-82BA-49F6-86CF-651A6691E4B2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29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89591E-CE67-40FA-944B-AB1C0540C9B1}"/>
              </a:ext>
            </a:extLst>
          </p:cNvPr>
          <p:cNvSpPr txBox="1"/>
          <p:nvPr/>
        </p:nvSpPr>
        <p:spPr>
          <a:xfrm>
            <a:off x="755576" y="1196752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2663" indent="-982663">
              <a:spcBef>
                <a:spcPts val="0"/>
              </a:spcBef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Apa yang dimaksud dengan audit operasional? Berikan ilustrasi kongkritnya dengan kalimat yang mudah difahami.</a:t>
            </a:r>
          </a:p>
          <a:p>
            <a:pPr marL="982663" indent="-982663">
              <a:spcBef>
                <a:spcPts val="0"/>
              </a:spcBef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Apa yang dimaksud dengan audit kepatuhan? Berikan ilustrasi kongkritnya dengan kalimat yang mudah difahami.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78D8F-A38F-431C-9BDB-74B1762422B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30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58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5162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89591E-CE67-40FA-944B-AB1C0540C9B1}"/>
              </a:ext>
            </a:extLst>
          </p:cNvPr>
          <p:cNvSpPr txBox="1"/>
          <p:nvPr/>
        </p:nvSpPr>
        <p:spPr>
          <a:xfrm>
            <a:off x="899592" y="1052736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spcBef>
                <a:spcPts val="0"/>
              </a:spcBef>
              <a:buFont typeface="+mj-lt"/>
              <a:buAutoNum type="arabicPeriod" startAt="3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Apa yang dimaksud dengan audit sistem informasi akuntansi atau teknologi informasi? Berikan ilustrasi kongkritnya dengan kalimat yang mudah difahami.</a:t>
            </a:r>
          </a:p>
          <a:p>
            <a:pPr marL="717550" indent="-717550">
              <a:spcBef>
                <a:spcPts val="0"/>
              </a:spcBef>
              <a:buFont typeface="+mj-lt"/>
              <a:buAutoNum type="arabicPeriod" startAt="3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Apa yang dimaksud dengan audit laporan keuangan? Berikan ilustrasi kongkritnya dengan kalimat yang mudah difahami.</a:t>
            </a:r>
            <a:endParaRPr lang="en-ID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6E4179-F584-423F-9735-CF120D9237E1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31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43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541553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JENIS-JENIS AUDITOR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F4CF6-D399-4FC4-88CE-0249F66D9CB4}"/>
              </a:ext>
            </a:extLst>
          </p:cNvPr>
          <p:cNvSpPr txBox="1"/>
          <p:nvPr/>
        </p:nvSpPr>
        <p:spPr>
          <a:xfrm>
            <a:off x="827584" y="764704"/>
            <a:ext cx="756084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Auditor Independen,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adalah auditor bersertifikasi akuntan publik (CPA) yang menjalankan praktik profesional secara independen melalui KAP (Kantor Akuntan Publik) atau 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Accounting Firm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Font typeface="+mj-lt"/>
              <a:buAutoNum type="arabicPeriod" startAt="2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Auditor Internal,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adalah auditor dalam suatu entitas yang melakukan praktik profesional bidang audit untuk kepentingan manajemen atau komisaris. </a:t>
            </a:r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12458-71AD-4AE4-9818-F05A279F9B6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32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25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541553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JENIS-JENIS AUDITOR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B52AD2-8D1F-4BB4-A3CE-1CA184A82680}"/>
              </a:ext>
            </a:extLst>
          </p:cNvPr>
          <p:cNvSpPr txBox="1"/>
          <p:nvPr/>
        </p:nvSpPr>
        <p:spPr>
          <a:xfrm>
            <a:off x="755576" y="837113"/>
            <a:ext cx="7632848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 startAt="3"/>
            </a:pPr>
            <a:r>
              <a:rPr lang="id-ID" sz="3100" b="1" dirty="0">
                <a:latin typeface="Arial" panose="020B0604020202020204" pitchFamily="34" charset="0"/>
                <a:cs typeface="Arial" panose="020B0604020202020204" pitchFamily="34" charset="0"/>
              </a:rPr>
              <a:t>Auditor Pemerintah,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 adalah auditor yang dibentuk oleh pemerintah untuk menjalankan praktik profesional audit dalam lingkungan lembaga pemerintahan, misalnya auditor di BPK atau di BPKP.</a:t>
            </a:r>
          </a:p>
          <a:p>
            <a:pPr marL="806450" indent="-806450">
              <a:buFont typeface="+mj-lt"/>
              <a:buAutoNum type="arabicPeriod" startAt="3"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Jenis auditor ditentukan oleh posisi kerja auditor dan objek yang diaudit. Bisa juga ditambahkan misalnya </a:t>
            </a:r>
            <a:r>
              <a:rPr lang="id-ID" sz="3100" b="1" dirty="0">
                <a:latin typeface="Arial" panose="020B0604020202020204" pitchFamily="34" charset="0"/>
                <a:cs typeface="Arial" panose="020B0604020202020204" pitchFamily="34" charset="0"/>
              </a:rPr>
              <a:t>Auditor Teknologi Informasi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, sebagai pecahan dari auditor Internal.</a:t>
            </a:r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AD92C0-1CB9-4881-8E0C-84CD0B86F3C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33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37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ORGANISASI PROFESI AKUNTANSI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B52AD2-8D1F-4BB4-A3CE-1CA184A82680}"/>
              </a:ext>
            </a:extLst>
          </p:cNvPr>
          <p:cNvSpPr txBox="1"/>
          <p:nvPr/>
        </p:nvSpPr>
        <p:spPr>
          <a:xfrm>
            <a:off x="755576" y="837113"/>
            <a:ext cx="763284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IAI = Ikatan Akuntan Indonesia 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www.iaiglobal.or.id</a:t>
            </a:r>
            <a:endParaRPr lang="id-ID" sz="3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42913" indent="-442913">
              <a:buNone/>
              <a:tabLst>
                <a:tab pos="530225" algn="l"/>
              </a:tabLst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	Penyempurnaan Stadar Akuntansi Keuangan menjadi tanggungjawab IAI </a:t>
            </a:r>
          </a:p>
          <a:p>
            <a:endParaRPr lang="id-ID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IAPI = Ikatan Akuntan Publik Indonesia 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www.iapi.or.id</a:t>
            </a:r>
            <a:endParaRPr lang="id-ID" sz="3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42913" indent="-442913">
              <a:buNone/>
              <a:tabLst>
                <a:tab pos="442913" algn="l"/>
              </a:tabLst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	Penyempurnaan standar auditing atau “Standar Profesional Akuntan Publik/SPAP” menjadi tanggungjawab IAPI.</a:t>
            </a:r>
            <a:endParaRPr lang="en-ID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6030F-2E71-4855-BB4B-56C2462D0E31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34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06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SUSUNAN PENGURUS IAI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B1D33-B9D5-417B-9FD5-2D3E90D0E763}"/>
              </a:ext>
            </a:extLst>
          </p:cNvPr>
          <p:cNvSpPr txBox="1"/>
          <p:nvPr/>
        </p:nvSpPr>
        <p:spPr>
          <a:xfrm>
            <a:off x="755576" y="764704"/>
            <a:ext cx="7632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Penasehat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Pengurus Nasional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Majelis Kehormatan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Komite Etika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Konsultatif Standar Akuntansi Keuangan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Standar Akuntansi Syariah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Standar Akuntansi Keuangan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Sertifikasi Akuntan Profesional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Dewan Penegakkan Disiplin Anggota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Tim Implementasi SAK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Wilayah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Kompartemen Akuntan Pendidik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Kompartemen Akuntan Sektor Publik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Kompartemen Akuntan Pajak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Kompartemen Akuntan Syariah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100" dirty="0">
                <a:latin typeface="Arial" panose="020B0604020202020204" pitchFamily="34" charset="0"/>
                <a:cs typeface="Arial" panose="020B0604020202020204" pitchFamily="34" charset="0"/>
              </a:rPr>
              <a:t>Pengurus Kompartemen Akuntan Kantor Jasa Akuntansi</a:t>
            </a:r>
          </a:p>
          <a:p>
            <a:endParaRPr lang="en-ID" sz="2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669738-A8F8-42EE-92D8-8A5701607FC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35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72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SUSUNAN PENGURUS IAPI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692696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Dewan Sertifikasi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Dewan Standar Profesional Akuntan Publik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Forum Akuntan Pasar Modal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Asistensi dan Implementasi Standar Profesi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Disiplin dan Investigasi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Keanggotaan dan Advokasi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Kehormatan Profesi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Organisasi dan Hubungan Kelembagaan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Komite Pendidikan dan Pelatihan Profesi</a:t>
            </a:r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9902D-37C7-4BFB-8FFF-256E855936A7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36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8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KANTOR AKUNTAN PUBLIK (KAP)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797510"/>
            <a:ext cx="77768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900" dirty="0">
                <a:latin typeface="Arial" panose="020B0604020202020204" pitchFamily="34" charset="0"/>
                <a:cs typeface="Arial" panose="020B0604020202020204" pitchFamily="34" charset="0"/>
              </a:rPr>
              <a:t>Kantor Akuntan Publik (KAP) adalah kantor yang didirikan oleh Akuntan bersertifikasi Akuntan Publik, untuk melaksanakan praktik jasa profesionalnya sebagai akuntan publik.</a:t>
            </a:r>
          </a:p>
          <a:p>
            <a:endParaRPr lang="id-ID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900" dirty="0">
                <a:latin typeface="Arial" panose="020B0604020202020204" pitchFamily="34" charset="0"/>
                <a:cs typeface="Arial" panose="020B0604020202020204" pitchFamily="34" charset="0"/>
              </a:rPr>
              <a:t>Tentang perizinan pendirikan Kantor Akuntan Publik (KAP) dapat diakses melalui link sebagai berikut:</a:t>
            </a:r>
          </a:p>
          <a:p>
            <a:pPr>
              <a:tabLst>
                <a:tab pos="442913" algn="l"/>
              </a:tabLst>
            </a:pPr>
            <a:r>
              <a:rPr lang="id-ID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42913" indent="-442913">
              <a:buNone/>
              <a:tabLst>
                <a:tab pos="442913" algn="l"/>
              </a:tabLst>
            </a:pPr>
            <a:r>
              <a:rPr lang="id-ID" sz="2900" b="1" dirty="0">
                <a:latin typeface="Arial" panose="020B0604020202020204" pitchFamily="34" charset="0"/>
                <a:cs typeface="Arial" panose="020B0604020202020204" pitchFamily="34" charset="0"/>
              </a:rPr>
              <a:t>	https://www.kemenkeu.go.id/en/Layanan/perizinan-akuntan-publik</a:t>
            </a:r>
          </a:p>
          <a:p>
            <a:endParaRPr lang="en-ID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B0A604-D1F1-4DD3-A957-CAC5DFBE514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37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38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STRUKTUR JABATAN PADA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612844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Tx/>
              <a:buAutoNum type="arabicPeriod"/>
            </a:pPr>
            <a:r>
              <a:rPr lang="en-US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Partner.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klien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id-ID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auditing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penandatanganan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r>
              <a:rPr lang="id-ID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dan management letter,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penagihan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fee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indent="-806450">
              <a:buFontTx/>
              <a:buNone/>
            </a:pPr>
            <a:r>
              <a:rPr lang="id-ID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US" alt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US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Bertanggungjawan atas manajemen pelaksanaan audit,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senior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merencanakan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menelaah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id-ID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alt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management letter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FAFC9-9100-4BE9-8C2B-C0833116AAE1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38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8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Agar hasil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dapat dipertanggungjawabkan secara hukum, auditor (pemeriksa) harus mendokumentasikan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dilakukannya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isinya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audit dan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Dokumentasi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MENGENAL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3EAA5-DEBD-4805-A82D-813A1A5354AA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1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4236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STRUKTUR JABATAN PADA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612844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>
              <a:buFontTx/>
              <a:buNone/>
              <a:defRPr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3.	Auditor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senior.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mengelola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mengarahkan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menelaah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akuntan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junior.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FontTx/>
              <a:buNone/>
              <a:defRPr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4.	Auditor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junior.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5BAA74-1825-487E-84D6-EA848D55D699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39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72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8556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STANDAR PENGENDALIAN MUTU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134076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Ketentuan tentang Standar Pengendalian Mutu (SPM) dapat diakses melalui link sebagai berikut: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>
              <a:tabLst>
                <a:tab pos="442913" algn="l"/>
              </a:tabLst>
            </a:pPr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	http://iapi.or.id/uploads/doc/SPM%201.pdf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409CA-4396-4808-8BC3-86CAE50A29FB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40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44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68556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STANDAR PENGENDALIAN MUTU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899592" y="1720840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Pengendalian Mutu KAP terdiri dari berbagai metode yang digunakan untuk memastikan KAP mampu memenuhi tanggungjawab profesionalnya kepada klien dan pihak lain yang relevan.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11384B-047D-4C70-9EDB-2EB0A6744C1A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41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92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44074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KOMPONEN SPM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1413063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+mj-lt"/>
              <a:buAutoNum type="arabicPeriod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Tanggungjawab kepemimpinan untuk mutu KAP (leadership responsibilities for quality within the firm)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seperti pengembangan budaya mutu melalui berbagai program pendidikan dan pelatihan serta penetapan kebijakan dan prosedur untuk pengendalian mutu.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35D9B-1BB4-4F70-BFC0-EA8C12019409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42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523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44074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KOMPONEN SPM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112474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 startAt="2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Pemenuhan persyaratan etika profesional (relevant ethical requirement)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, seperti penerapan prinsip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independence in fact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(independensi secara faktual)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dan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independence in appearance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(independensi dalam pandangan publik), serta penerapan prinsip integritas dan objektivitas.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A8BE1-D3C0-4ED4-8CBA-ED32CB0A4CDC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43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3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44074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KOMPONEN SPM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11560" y="797510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+mj-lt"/>
              <a:buAutoNum type="arabicPeriod" startAt="3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Penerimaan penugasan audit </a:t>
            </a:r>
            <a:r>
              <a:rPr lang="id-ID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(acceptance and continuation of clients and engagements),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seperti penetapan kebijakan dan prosedur untuk menerima dan atau melanjutkan hubungan penugasan audit dengan klien.</a:t>
            </a:r>
          </a:p>
          <a:p>
            <a:pPr marL="717550" indent="-717550">
              <a:buFont typeface="+mj-lt"/>
              <a:buAutoNum type="arabicPeriod" startAt="3"/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Sumber daya manusia </a:t>
            </a:r>
            <a:r>
              <a:rPr lang="id-ID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(human resources),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seperti kebijakan dan prosedur untuk menjamin kompetensi SDM, mulai dari rekrutment, pendidikan dan pelatihan, hingga ke pemberian tugas dan tanggungjawab.</a:t>
            </a:r>
            <a:endParaRPr lang="id-ID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704CB-0FA3-4316-8BC7-2E93D654C178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44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9040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44074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KOMPONEN SPM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11560" y="797510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buFont typeface="+mj-lt"/>
              <a:buAutoNum type="arabicPeriod" startAt="5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Kinerja pelaksanaan tugas </a:t>
            </a:r>
            <a:r>
              <a:rPr lang="id-ID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(engagement performance),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seperti penetapan kebijakan dan prosedur untuk memastikan penugasan personel memenuhi standar profesional, persyaratan peraturan, serta standar mutu KAP.</a:t>
            </a:r>
          </a:p>
          <a:p>
            <a:pPr marL="806450" indent="-806450">
              <a:buFont typeface="+mj-lt"/>
              <a:buAutoNum type="arabicPeriod" startAt="5"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seperti evaluasi periodik terhadap relevansi dan efektifitas implementasi kebijakan dan prosedur pengendalian mutu.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D38347-DFE6-4FEA-A08D-5A1D7C29F29F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45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946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50554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JASA PROFESIONAL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11560" y="797510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d-ID" sz="3200" b="1" dirty="0">
                <a:latin typeface="Arial" panose="020B0604020202020204" pitchFamily="34" charset="0"/>
                <a:cs typeface="Arial" pitchFamily="34" charset="0"/>
              </a:rPr>
              <a:t>JASA ASURANSI</a:t>
            </a:r>
            <a:r>
              <a:rPr lang="en-US" sz="3200" b="1" dirty="0">
                <a:latin typeface="Arial" panose="020B0604020202020204" pitchFamily="34" charset="0"/>
                <a:cs typeface="Arial" pitchFamily="34" charset="0"/>
              </a:rPr>
              <a:t>/PENJAMINAN/</a:t>
            </a:r>
            <a:r>
              <a:rPr lang="id-ID" sz="3200" b="1" dirty="0">
                <a:latin typeface="Arial" panose="020B0604020202020204" pitchFamily="34" charset="0"/>
                <a:cs typeface="Arial" pitchFamily="34" charset="0"/>
              </a:rPr>
              <a:t> PENGUJIAN</a:t>
            </a:r>
            <a:r>
              <a:rPr lang="en-US" sz="3200" b="1" dirty="0">
                <a:latin typeface="Arial" panose="020B0604020202020204" pitchFamily="34" charset="0"/>
                <a:cs typeface="Arial" pitchFamily="34" charset="0"/>
              </a:rPr>
              <a:t>.</a:t>
            </a:r>
          </a:p>
          <a:p>
            <a:pPr marL="0" lvl="1"/>
            <a:endParaRPr lang="id-ID" sz="3200" b="1" dirty="0">
              <a:latin typeface="Arial" panose="020B0604020202020204" pitchFamily="34" charset="0"/>
              <a:cs typeface="Arial" pitchFamily="34" charset="0"/>
            </a:endParaRPr>
          </a:p>
          <a:p>
            <a:pPr marL="1428750" lvl="3" indent="-9715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Audit laporan keungan</a:t>
            </a:r>
          </a:p>
          <a:p>
            <a:pPr marL="1428750" lvl="3" indent="-9715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Audit sistem pengendalian internal</a:t>
            </a:r>
          </a:p>
          <a:p>
            <a:pPr marL="1428750" lvl="3" indent="-9715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Audit teknologi informasi</a:t>
            </a:r>
          </a:p>
          <a:p>
            <a:pPr marL="1428750" lvl="3" indent="-9715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Audit operasional</a:t>
            </a:r>
          </a:p>
          <a:p>
            <a:pPr marL="1428750" lvl="3" indent="-9715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Investigasi khusus atau audit forensik.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C914D-A2B7-432D-B354-10C8D3EDF7F5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46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68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50554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JASA PROFESIONAL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4A066-0A4B-4277-8874-E7079F9C6EFC}"/>
              </a:ext>
            </a:extLst>
          </p:cNvPr>
          <p:cNvSpPr txBox="1"/>
          <p:nvPr/>
        </p:nvSpPr>
        <p:spPr>
          <a:xfrm>
            <a:off x="683568" y="1052736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d-ID" sz="3200" b="1" dirty="0">
                <a:latin typeface="Arial" panose="020B0604020202020204" pitchFamily="34" charset="0"/>
                <a:cs typeface="Arial" pitchFamily="34" charset="0"/>
              </a:rPr>
              <a:t>JASA NON ASURANSI (JASA NON PENGUJIAN)</a:t>
            </a:r>
            <a:endParaRPr lang="en-US" sz="3200" b="1" dirty="0">
              <a:latin typeface="Arial" panose="020B0604020202020204" pitchFamily="34" charset="0"/>
              <a:cs typeface="Arial" pitchFamily="34" charset="0"/>
            </a:endParaRPr>
          </a:p>
          <a:p>
            <a:pPr marL="0" lvl="1"/>
            <a:endParaRPr lang="id-ID" sz="3200" b="1" dirty="0">
              <a:latin typeface="Arial" panose="020B0604020202020204" pitchFamily="34" charset="0"/>
              <a:cs typeface="Arial" pitchFamily="34" charset="0"/>
            </a:endParaRPr>
          </a:p>
          <a:p>
            <a:pPr marL="989013" lvl="1" indent="-5397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Jasa penyusunan laporan keuangan</a:t>
            </a:r>
          </a:p>
          <a:p>
            <a:pPr marL="989013" lvl="1" indent="-5397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Jasa bidang perpajakan</a:t>
            </a:r>
          </a:p>
          <a:p>
            <a:pPr marL="989013" lvl="1" indent="-5397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Jasa konsultasi manajemen</a:t>
            </a:r>
          </a:p>
          <a:p>
            <a:pPr marL="989013" lvl="1" indent="-539750">
              <a:buFont typeface="+mj-lt"/>
              <a:buAutoNum type="arabicPeriod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Jasa penyusunan Sistem Informasi Akuntansi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DF435F-101D-4A9C-83DB-0494C689B56E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47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22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20561" y="0"/>
            <a:ext cx="50554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JASA PROFESIONAL KAP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807BB8-3BDC-420E-A7CA-99307F0F1A0C}"/>
              </a:ext>
            </a:extLst>
          </p:cNvPr>
          <p:cNvSpPr/>
          <p:nvPr/>
        </p:nvSpPr>
        <p:spPr>
          <a:xfrm>
            <a:off x="3214678" y="1428736"/>
            <a:ext cx="2286016" cy="13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Auditor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20058F6-5880-48D3-B29B-65030BA020A0}"/>
              </a:ext>
            </a:extLst>
          </p:cNvPr>
          <p:cNvSpPr/>
          <p:nvPr/>
        </p:nvSpPr>
        <p:spPr>
          <a:xfrm>
            <a:off x="714348" y="3857628"/>
            <a:ext cx="2286016" cy="13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Klien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5633F8-7CF6-4847-A018-F2CDBA1E1366}"/>
              </a:ext>
            </a:extLst>
          </p:cNvPr>
          <p:cNvSpPr/>
          <p:nvPr/>
        </p:nvSpPr>
        <p:spPr>
          <a:xfrm>
            <a:off x="6000760" y="3929066"/>
            <a:ext cx="2428892" cy="13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Kreditur/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Investor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D30B2A-B67D-465A-8CBB-741A869B7FF5}"/>
              </a:ext>
            </a:extLst>
          </p:cNvPr>
          <p:cNvCxnSpPr/>
          <p:nvPr/>
        </p:nvCxnSpPr>
        <p:spPr>
          <a:xfrm rot="10800000">
            <a:off x="3143240" y="4572008"/>
            <a:ext cx="27146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69B85E0-D672-4568-949C-5DD25DB00310}"/>
              </a:ext>
            </a:extLst>
          </p:cNvPr>
          <p:cNvSpPr txBox="1"/>
          <p:nvPr/>
        </p:nvSpPr>
        <p:spPr>
          <a:xfrm>
            <a:off x="3428992" y="4000504"/>
            <a:ext cx="230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latin typeface="Arial" pitchFamily="34" charset="0"/>
                <a:cs typeface="Arial" pitchFamily="34" charset="0"/>
              </a:rPr>
              <a:t>Memberi Modal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3EABDE-0D1A-4054-B2DF-5FF836A1854B}"/>
              </a:ext>
            </a:extLst>
          </p:cNvPr>
          <p:cNvCxnSpPr/>
          <p:nvPr/>
        </p:nvCxnSpPr>
        <p:spPr>
          <a:xfrm>
            <a:off x="3286116" y="4929198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0314617-A86A-4026-9A58-E10F4A901286}"/>
              </a:ext>
            </a:extLst>
          </p:cNvPr>
          <p:cNvSpPr txBox="1"/>
          <p:nvPr/>
        </p:nvSpPr>
        <p:spPr>
          <a:xfrm>
            <a:off x="3214678" y="5072074"/>
            <a:ext cx="2807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latin typeface="Arial" pitchFamily="34" charset="0"/>
                <a:cs typeface="Arial" pitchFamily="34" charset="0"/>
              </a:rPr>
              <a:t>Menyajikan</a:t>
            </a:r>
          </a:p>
          <a:p>
            <a:pPr algn="ctr"/>
            <a:r>
              <a:rPr lang="id-ID" sz="2400" dirty="0">
                <a:latin typeface="Arial" pitchFamily="34" charset="0"/>
                <a:cs typeface="Arial" pitchFamily="34" charset="0"/>
              </a:rPr>
              <a:t>Laporan Keuangan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EA72304-44DA-486C-A3BE-CC369F56DEB0}"/>
              </a:ext>
            </a:extLst>
          </p:cNvPr>
          <p:cNvCxnSpPr/>
          <p:nvPr/>
        </p:nvCxnSpPr>
        <p:spPr>
          <a:xfrm rot="5400000" flipH="1" flipV="1">
            <a:off x="1857356" y="2428868"/>
            <a:ext cx="1428760" cy="12858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E92109-0B60-4ADE-80AA-CA688ED6C2C8}"/>
              </a:ext>
            </a:extLst>
          </p:cNvPr>
          <p:cNvCxnSpPr/>
          <p:nvPr/>
        </p:nvCxnSpPr>
        <p:spPr>
          <a:xfrm rot="16200000" flipH="1">
            <a:off x="5536413" y="239314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FA6AE62-8D78-45F7-AC8E-B26707F92555}"/>
              </a:ext>
            </a:extLst>
          </p:cNvPr>
          <p:cNvSpPr txBox="1"/>
          <p:nvPr/>
        </p:nvSpPr>
        <p:spPr>
          <a:xfrm>
            <a:off x="912140" y="1659992"/>
            <a:ext cx="16244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>
                <a:latin typeface="Arial" pitchFamily="34" charset="0"/>
                <a:cs typeface="Arial" pitchFamily="34" charset="0"/>
              </a:rPr>
              <a:t>Klien atau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Komite Audit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Merekrut 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Auditor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5A51DC-39EB-4C38-99F2-6BA0C64F6391}"/>
              </a:ext>
            </a:extLst>
          </p:cNvPr>
          <p:cNvSpPr txBox="1"/>
          <p:nvPr/>
        </p:nvSpPr>
        <p:spPr>
          <a:xfrm>
            <a:off x="6420769" y="1643049"/>
            <a:ext cx="2008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>
                <a:latin typeface="Arial" pitchFamily="34" charset="0"/>
                <a:cs typeface="Arial" pitchFamily="34" charset="0"/>
              </a:rPr>
              <a:t>Auditor 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Menerbitkan 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Laporan Untuk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Menurunkan</a:t>
            </a:r>
          </a:p>
          <a:p>
            <a:r>
              <a:rPr lang="id-ID" sz="2000" dirty="0">
                <a:latin typeface="Arial" pitchFamily="34" charset="0"/>
                <a:cs typeface="Arial" pitchFamily="34" charset="0"/>
              </a:rPr>
              <a:t>Risiko Informasi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1CCFB6-D306-426E-AC82-DBC554BD480C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48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0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MENGENAL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9A4A3-BD75-426D-9D66-84D9E4068ED1}"/>
              </a:ext>
            </a:extLst>
          </p:cNvPr>
          <p:cNvSpPr txBox="1"/>
          <p:nvPr/>
        </p:nvSpPr>
        <p:spPr>
          <a:xfrm>
            <a:off x="767773" y="674400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Mengapa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auditing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penting untuk dilakukan?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Karena ada potensi 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atau </a:t>
            </a: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penyimpangan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pada objek audit.</a:t>
            </a:r>
          </a:p>
          <a:p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Ada dua kemungkinan kesalahan atau penyimpangan: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7175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Tidak disengaja (disebut error)</a:t>
            </a:r>
          </a:p>
          <a:p>
            <a:pPr marL="717550" indent="-717550"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Disengaja (disebut kecurangan/fraud/irregularity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62B48-37CF-463F-B1A1-217A1E044B44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4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014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55E878-2A9E-4ACD-BBD7-01A6CD8B4F02}"/>
              </a:ext>
            </a:extLst>
          </p:cNvPr>
          <p:cNvSpPr txBox="1"/>
          <p:nvPr/>
        </p:nvSpPr>
        <p:spPr>
          <a:xfrm>
            <a:off x="1115616" y="2780928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Terimakasih</a:t>
            </a: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(Bagian Terpenting Dalam Hidup)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9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615617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REVIU CAPAIAN KOMPETENSI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4B3155-2C55-4884-BFE2-F21F4440C75A}"/>
              </a:ext>
            </a:extLst>
          </p:cNvPr>
          <p:cNvSpPr txBox="1"/>
          <p:nvPr/>
        </p:nvSpPr>
        <p:spPr>
          <a:xfrm>
            <a:off x="755576" y="1052736"/>
            <a:ext cx="7601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disengaja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mengauditnya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disengaja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mengauditnya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dokumentasi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audit. 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7088B-0114-44AD-955E-6C3A41D4180C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5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0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DEFINISI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7F8FF-4CC0-495D-9A63-2EF7DBBF9074}"/>
              </a:ext>
            </a:extLst>
          </p:cNvPr>
          <p:cNvSpPr txBox="1"/>
          <p:nvPr/>
        </p:nvSpPr>
        <p:spPr>
          <a:xfrm>
            <a:off x="755576" y="850642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Auditing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adalah proses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pengumpulan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pengujian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secara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objektif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tentang objek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, untuk menentukan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tingkat kesesuaian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objek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dengan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yang berlaku,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mengkomunikasikan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hasil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kepada para </a:t>
            </a:r>
            <a:r>
              <a:rPr lang="id-ID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pihak yang berkepentingan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Contoh objek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adalah: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 (1) laporan keuangan, (2) laporan pelaksanaan kegiatan, (3)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impelementasi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sistem dan prosedur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FDD1D-3B16-4540-844A-CB7BC84DC8E7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6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8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DEFINISI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4D6A0-FCBB-4F2D-8EA3-147DEC7BEC54}"/>
              </a:ext>
            </a:extLst>
          </p:cNvPr>
          <p:cNvSpPr txBox="1"/>
          <p:nvPr/>
        </p:nvSpPr>
        <p:spPr>
          <a:xfrm>
            <a:off x="827584" y="764704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Kata kunci definisi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auditing</a:t>
            </a:r>
            <a:r>
              <a:rPr 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Pengumpulan dan pengujian bukti.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Sistematis dan objektif.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Kesesuaian objek pengauditan dengan kriteria yang berlaku.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Mengkomunikasikan hasil pengauditan.</a:t>
            </a:r>
          </a:p>
          <a:p>
            <a:pPr marL="806450" indent="-806450">
              <a:buFont typeface="+mj-lt"/>
              <a:buAutoNum type="arabicPeriod"/>
            </a:pPr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Pihak yang berkepentingan.</a:t>
            </a:r>
            <a:endParaRPr lang="en-ID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1C066-EEED-4735-AE12-0AECE5793A78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7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28A89B1-0254-4F0D-A269-DA868E4204B7}"/>
              </a:ext>
            </a:extLst>
          </p:cNvPr>
          <p:cNvSpPr txBox="1">
            <a:spLocks/>
          </p:cNvSpPr>
          <p:nvPr/>
        </p:nvSpPr>
        <p:spPr>
          <a:xfrm>
            <a:off x="755576" y="764704"/>
            <a:ext cx="7632848" cy="52565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2968-4F0E-42E2-B3BA-92AAA2CECF5C}"/>
              </a:ext>
            </a:extLst>
          </p:cNvPr>
          <p:cNvSpPr txBox="1"/>
          <p:nvPr/>
        </p:nvSpPr>
        <p:spPr>
          <a:xfrm>
            <a:off x="0" y="0"/>
            <a:ext cx="471601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DEFINISI AUDITING</a:t>
            </a:r>
            <a:endParaRPr lang="en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C92A1-1048-4F56-A263-44541DDD763B}"/>
              </a:ext>
            </a:extLst>
          </p:cNvPr>
          <p:cNvSpPr txBox="1"/>
          <p:nvPr/>
        </p:nvSpPr>
        <p:spPr>
          <a:xfrm>
            <a:off x="899592" y="764704"/>
            <a:ext cx="727280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628650" indent="-628650">
              <a:buFont typeface="+mj-lt"/>
              <a:buAutoNum type="arabicPeriod"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Pengumpulan dan pengujian bukti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Pengumpulan bukti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ditujukan untuk membuktikan kesesuaian objek audit dengan bukti pendukungnya.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Pengujian bukti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ditujukan untuk menguji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100" b="1" dirty="0">
                <a:latin typeface="Arial" panose="020B0604020202020204" pitchFamily="34" charset="0"/>
                <a:cs typeface="Arial" panose="020B0604020202020204" pitchFamily="34" charset="0"/>
              </a:rPr>
              <a:t>(a) eksistensi bukti, (b) validitas bukti, dan (c) ketepatan perlakuan akuntansi.</a:t>
            </a:r>
          </a:p>
          <a:p>
            <a:endParaRPr lang="en-ID" sz="3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A8D2C-D5FB-4070-BA91-FF13BA8EBA92}"/>
              </a:ext>
            </a:extLst>
          </p:cNvPr>
          <p:cNvSpPr txBox="1"/>
          <p:nvPr/>
        </p:nvSpPr>
        <p:spPr>
          <a:xfrm>
            <a:off x="8172400" y="5991671"/>
            <a:ext cx="5760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Rounded MT Bold" panose="020F0704030504030204" pitchFamily="34" charset="0"/>
              </a:rPr>
              <a:t>8</a:t>
            </a:r>
            <a:endParaRPr lang="en-ID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41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1685</TotalTime>
  <Words>2143</Words>
  <Application>Microsoft Office PowerPoint</Application>
  <PresentationFormat>On-screen Show (4:3)</PresentationFormat>
  <Paragraphs>325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Arial Rounded MT Bold</vt:lpstr>
      <vt:lpstr>Calibri</vt:lpstr>
      <vt:lpstr>Garamond</vt:lpstr>
      <vt:lpstr>Wingdings</vt:lpstr>
      <vt:lpstr>Organic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135</cp:revision>
  <dcterms:created xsi:type="dcterms:W3CDTF">2015-02-11T15:01:47Z</dcterms:created>
  <dcterms:modified xsi:type="dcterms:W3CDTF">2021-09-06T14:41:16Z</dcterms:modified>
</cp:coreProperties>
</file>