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8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8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7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7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17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0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1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992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7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4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3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362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03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679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2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4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67397C-6F8F-4AFB-A078-AEFF9B93D703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47365E-2E13-4BB9-BA83-AA1515ACB8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720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/index.php?title=Dewan_Standar_Profesional_Akuntan_Publik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d.wikipedia.org/wiki/Institut_Akuntan_Publik_Indonesi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114D4A-585A-4379-8063-F3D699349ED4}"/>
              </a:ext>
            </a:extLst>
          </p:cNvPr>
          <p:cNvSpPr txBox="1"/>
          <p:nvPr/>
        </p:nvSpPr>
        <p:spPr>
          <a:xfrm>
            <a:off x="1538027" y="2521059"/>
            <a:ext cx="8923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BAGIAN 2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STANDAR AKUNTANSI KEUANGAN (SAK)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STANDAR PROFESIONAL AKUNTAN PUBLIK (SPAP)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4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2974110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EMKM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715818"/>
            <a:ext cx="104925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Kecil dan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Usaha Kecil.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berdiri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cabang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2)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kekayaan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50.000.000,00  -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500.000.000,00,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300.000.000,00 -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2.500.000.000,00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DDDB5007-6856-4223-AA5A-B75E97982987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57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9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2974110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EMKM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715818"/>
            <a:ext cx="104925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Kecil dan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442913">
              <a:buFont typeface="Arial" panose="020B0604020202020204" pitchFamily="34" charset="0"/>
              <a:buChar char="•"/>
            </a:pPr>
            <a:endParaRPr lang="en-US" b="1" dirty="0"/>
          </a:p>
          <a:p>
            <a:pPr marL="442913" indent="-442913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Usaha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cabang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2)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kekayaan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500.000.000,00 -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10.000.000.000,00,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2.500.000.000,00 -50.000.000.000,00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2B943108-A8B6-437C-95C3-AF3D7EBA38F6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58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5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7906328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 AKUNTANSI SYARIAH (SAS)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729672" y="759038"/>
            <a:ext cx="1049250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Syariah (SAS)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ditujukan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Syariah,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syariah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syariah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syariah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bank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perkreditan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rakyat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syariah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syariah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syariah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mengacu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fatwa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Majelis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Ulama Indonesia (MUI),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PSAK 100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PSAK 106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mencakup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konseptual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penyajian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syariah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murabahah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musyarakah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mudharabah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salam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istishna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154A180-FF5C-4C97-9924-681C931FFBAD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59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8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369454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KOMPILASI SAK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298B9-D8CC-421A-87D4-5EDA5AFF2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3" y="797082"/>
            <a:ext cx="9829039" cy="4892517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995D22E7-0DDD-49FB-B92B-64B912192FAF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60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0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285403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ACUAN LAIN 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1029854" y="1183911"/>
            <a:ext cx="10132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samping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mengacu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pada SAK,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penyusun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memperhatikan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acuan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lain,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sifatnya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melengkapi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Bulettin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Praktik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5E60B00-72CD-44E0-9BFD-00D7B9A07C98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61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0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285403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ACUAN LAIN 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35891" y="768275"/>
            <a:ext cx="105248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Buletin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memuat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ketentuan-ketentuan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diserahkan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praktisi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pertimbangan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profesionalnya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Buletin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petunjuk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penyusun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otoritas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beranggotakan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praktisi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EAC096B-7B1C-4CD3-BD65-9C394384A56C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62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4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285403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ACUAN LAIN 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632691" y="1091547"/>
            <a:ext cx="10524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bahkan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725" indent="-720725"/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A0A7209E-204D-4CE8-9CE9-CFF855E91D69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63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4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285403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ACUAN LAIN 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632691" y="962238"/>
            <a:ext cx="10524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Praktik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industri-industri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dijelaskan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rinci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regulator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perbankan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Bank Indonesia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perbankan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Perbankan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Indonesia (PAPI),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Perbankan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Syariah Indonesia (PAPSI),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Perkreditan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Rakyat.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25496B10-1DA0-420B-ADDA-B97906D468B9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64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95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1505527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SPAP 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1497947"/>
            <a:ext cx="10492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SPAP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praktik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 Indonesia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Dewan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Profesional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Institut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Publik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Indonesia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DSPAP IAPI).</a:t>
            </a:r>
            <a:endParaRPr lang="en-ID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6434DCDB-904D-46F0-9485-00D2FC4C0F72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65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6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1505527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SPAP 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832929"/>
            <a:ext cx="104925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UU No.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(SPAP)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acuan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dipatuhi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jasanya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reviu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asurans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asurans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auditor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mengacu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SPAP.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17A04DE0-9BCA-4C9F-A04A-E7F840190616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66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7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539403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DAN SPAP</a:t>
            </a:r>
            <a:endParaRPr lang="en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C943C-876B-4E32-A1E8-4E2CAAEEAF4C}"/>
              </a:ext>
            </a:extLst>
          </p:cNvPr>
          <p:cNvSpPr txBox="1"/>
          <p:nvPr/>
        </p:nvSpPr>
        <p:spPr>
          <a:xfrm>
            <a:off x="1043709" y="914404"/>
            <a:ext cx="105756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Auditor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menilai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wajar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tidaknya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SPAP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Auditor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SPAP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731CCFB6-D306-426E-AC82-DBC554BD480C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49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9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1505527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SPAP 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832929"/>
            <a:ext cx="10335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SPAP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mengadopsi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Handbook of International Quality Control, Auditing, Review, Other Assurance, and Related Services Pronouncements yang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diterbitkan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oleh International Auditing and Assurance Standards Board (IAASB)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 Federation  of Accountants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(IAPI, 2020).</a:t>
            </a:r>
          </a:p>
          <a:p>
            <a:pPr marL="720725" indent="-720725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SPAP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ID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536575">
              <a:buFont typeface="+mj-lt"/>
              <a:buAutoNum type="arabicPeriod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Audit (SA)</a:t>
            </a:r>
            <a:endParaRPr lang="en-ID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536575">
              <a:buFont typeface="+mj-lt"/>
              <a:buAutoNum type="arabicPeriod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Perikatan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Reviu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(SPR)</a:t>
            </a:r>
            <a:endParaRPr lang="en-ID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536575">
              <a:buFont typeface="+mj-lt"/>
              <a:buAutoNum type="arabicPeriod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Perikatan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Asurans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Lain (SPA)</a:t>
            </a:r>
            <a:endParaRPr lang="en-ID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536575">
              <a:buFont typeface="+mj-lt"/>
              <a:buAutoNum type="arabicPeriod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(SJT)</a:t>
            </a:r>
            <a:endParaRPr lang="en-ID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720725">
              <a:buFont typeface="Arial" panose="020B0604020202020204" pitchFamily="34" charset="0"/>
              <a:buChar char="•"/>
            </a:pPr>
            <a:endParaRPr lang="en-ID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31BB9A4-5D0A-4D65-9B02-27A57DA83AA8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67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15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1505527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SPAP 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E4EF7-64BB-4C69-AE34-79905270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2" y="1452856"/>
            <a:ext cx="9929091" cy="465276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19966-659D-4A55-8DB5-1F10CCBA5F4C}"/>
              </a:ext>
            </a:extLst>
          </p:cNvPr>
          <p:cNvSpPr txBox="1"/>
          <p:nvPr/>
        </p:nvSpPr>
        <p:spPr>
          <a:xfrm>
            <a:off x="4309333" y="752375"/>
            <a:ext cx="3168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STRUKTUR SPAP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E3C3DB0-0B27-400D-9E4C-1E20D76E20BA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68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56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4451927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 AUDITING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832929"/>
            <a:ext cx="103354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 (SA)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memuat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lima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Pendahuluan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lingkup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 (SA),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subyek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dibahas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auditor dan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penempatan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 (SA) 200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tanggungjawab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independen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A0F01F-7BA6-4FDD-916A-AFAF90F6E85E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69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4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4451927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 AUDITING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832929"/>
            <a:ext cx="10335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Font typeface="Arial" panose="020B0604020202020204" pitchFamily="34" charset="0"/>
              <a:buChar char="•"/>
              <a:tabLst>
                <a:tab pos="442913" algn="l"/>
              </a:tabLs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dicapai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mencerminkan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kepatuhan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ketentuan-ketentuan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SA.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 200.11,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tertuang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terlihat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kalimat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....”</a:t>
            </a:r>
          </a:p>
          <a:p>
            <a:pPr marL="534988" indent="-534988">
              <a:buFont typeface="Arial" panose="020B0604020202020204" pitchFamily="34" charset="0"/>
              <a:buChar char="•"/>
              <a:tabLst>
                <a:tab pos="442913" algn="l"/>
              </a:tabLs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deskripsi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makna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melekat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istilah-istilah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SA.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 200.13 (b),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kalimat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Audit: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yang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oleh  auditor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kesimpulan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mendasari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auditor.”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A9AC4F95-BD70-421E-8107-48CADE3D28B5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70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4451927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 AUDITING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0508" y="1100784"/>
            <a:ext cx="103354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Font typeface="Arial" panose="020B0604020202020204" pitchFamily="34" charset="0"/>
              <a:buChar char="•"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serangkaian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oleh auditor.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kata “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ID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 200.17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keyakinan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memadai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auditor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auid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menurunkan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dan oleh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auditor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kesimpulan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wajar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mendasari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opini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auditorl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ID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10A5A49D-7727-4C1C-B70D-CA45552116F4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77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0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4451927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 AUDITING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12799" y="1008421"/>
            <a:ext cx="10335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ketentuan-ketentuan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panduan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ketentuan-ketentuan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5004473E-3E97-4BB6-9538-BC98793F608F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72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09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0" y="0"/>
            <a:ext cx="5643418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STANDAR AUDITING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C6B40-118D-4502-A101-F85B90D78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26" y="785092"/>
            <a:ext cx="9898346" cy="5137136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8F23FA8D-1AFE-4199-ACA0-F2533D094DF3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73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1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DB403-1027-492D-9929-C0C4A1B97405}"/>
              </a:ext>
            </a:extLst>
          </p:cNvPr>
          <p:cNvSpPr txBox="1"/>
          <p:nvPr/>
        </p:nvSpPr>
        <p:spPr>
          <a:xfrm>
            <a:off x="4128655" y="2900218"/>
            <a:ext cx="341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ID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4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714894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 AKUNTANSI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C943C-876B-4E32-A1E8-4E2CAAEEAF4C}"/>
              </a:ext>
            </a:extLst>
          </p:cNvPr>
          <p:cNvSpPr txBox="1"/>
          <p:nvPr/>
        </p:nvSpPr>
        <p:spPr>
          <a:xfrm>
            <a:off x="1052945" y="2050476"/>
            <a:ext cx="10575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SAK:</a:t>
            </a:r>
          </a:p>
          <a:p>
            <a:pPr marL="803275" indent="-803275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/IFRS</a:t>
            </a:r>
          </a:p>
          <a:p>
            <a:pPr marL="803275" indent="-803275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ETAP</a:t>
            </a:r>
          </a:p>
          <a:p>
            <a:pPr marL="803275" indent="-803275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EMKM</a:t>
            </a:r>
          </a:p>
          <a:p>
            <a:pPr marL="803275" indent="-803275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Syariah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1F3DE6B7-5ED9-4FD6-9A2C-258560068266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50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3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714894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UMUM/IFRS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C943C-876B-4E32-A1E8-4E2CAAEEAF4C}"/>
              </a:ext>
            </a:extLst>
          </p:cNvPr>
          <p:cNvSpPr txBox="1"/>
          <p:nvPr/>
        </p:nvSpPr>
        <p:spPr>
          <a:xfrm>
            <a:off x="835892" y="883677"/>
            <a:ext cx="105756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diterbitkan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Dewan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Indonesia (DSAK IAI), 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mencakup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(PSAK)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Interpretasi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(ISAK)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klarifikasi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uraian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PSAK.</a:t>
            </a:r>
            <a:endParaRPr lang="en-ID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50CFEDA3-5110-4A3F-AFA1-18167AC34E16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51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7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7148946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UMUM/IFRS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C943C-876B-4E32-A1E8-4E2CAAEEAF4C}"/>
              </a:ext>
            </a:extLst>
          </p:cNvPr>
          <p:cNvSpPr txBox="1"/>
          <p:nvPr/>
        </p:nvSpPr>
        <p:spPr>
          <a:xfrm>
            <a:off x="835892" y="883677"/>
            <a:ext cx="105756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konvergen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diselaraslkan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Financial Reporting Standards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(IFRS) oleh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IFRS.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IFRS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signifikan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mengajukan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 pasar modal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fidusia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menguasai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pengumpulan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D897144-2C3F-4A56-A6E1-57FCE1A2C638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52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9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2327565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ETAP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E601C-3677-40D2-A5DB-909D7B2CEC87}"/>
              </a:ext>
            </a:extLst>
          </p:cNvPr>
          <p:cNvSpPr txBox="1"/>
          <p:nvPr/>
        </p:nvSpPr>
        <p:spPr>
          <a:xfrm>
            <a:off x="858982" y="868218"/>
            <a:ext cx="104740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ETAP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SAK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signifikan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signifikan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431925" lvl="2" indent="-803275"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Perusahaan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 pasar modal</a:t>
            </a:r>
          </a:p>
          <a:p>
            <a:pPr marL="1431925" lvl="2" indent="-803275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bank</a:t>
            </a:r>
          </a:p>
          <a:p>
            <a:pPr marL="1431925" lvl="2" indent="-803275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asuransi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925" lvl="2" indent="-803275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pialang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pedagang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efek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925" lvl="2" indent="-803275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</a:p>
          <a:p>
            <a:pPr marL="1431925" lvl="2" indent="-803275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reksa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dana.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65236151-EBF0-437F-A62C-43D98EC3D35F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53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5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2327565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ETAP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920621"/>
            <a:ext cx="104925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signifikan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ETAP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diijinkan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regulator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berwenang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menerbitkan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pada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Bank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Perkreditan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Rakyat  (BPR),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meskipun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syarat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fidusia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BPR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diterbitkan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oleh Bank Indonesia,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ETAP.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94BA82E-D05C-4850-B5E5-453A90841B69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54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2974110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EMKM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902148"/>
            <a:ext cx="10492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SAK EMKM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Kecil,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dirancang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ETAP,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syarat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ETAP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SAK ETAP.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268573-EE0E-4AB8-8416-FD77C6BBB458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55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4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345F-AFB6-4EE8-9F15-DAF16025F05D}"/>
              </a:ext>
            </a:extLst>
          </p:cNvPr>
          <p:cNvSpPr/>
          <p:nvPr/>
        </p:nvSpPr>
        <p:spPr>
          <a:xfrm>
            <a:off x="-1" y="0"/>
            <a:ext cx="2974110" cy="60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EMKM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80A3-5526-49B7-A804-6BD9C81F8CEF}"/>
              </a:ext>
            </a:extLst>
          </p:cNvPr>
          <p:cNvSpPr txBox="1"/>
          <p:nvPr/>
        </p:nvSpPr>
        <p:spPr>
          <a:xfrm>
            <a:off x="849745" y="902148"/>
            <a:ext cx="104925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Entitas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Kecil dan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Usaha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1)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orang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perorangan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dan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badan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perorangan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2)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kekayaan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paling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50.000.000,00 - lima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puluh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rupiah,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paling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Rp300.000.000,00.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3B9D439-8BEC-4128-A167-33A81787BF42}"/>
              </a:ext>
            </a:extLst>
          </p:cNvPr>
          <p:cNvSpPr txBox="1"/>
          <p:nvPr/>
        </p:nvSpPr>
        <p:spPr>
          <a:xfrm>
            <a:off x="11229713" y="5943596"/>
            <a:ext cx="576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56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06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1365</Words>
  <Application>Microsoft Office PowerPoint</Application>
  <PresentationFormat>Widescreen</PresentationFormat>
  <Paragraphs>123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19</cp:revision>
  <dcterms:created xsi:type="dcterms:W3CDTF">2020-10-13T02:07:03Z</dcterms:created>
  <dcterms:modified xsi:type="dcterms:W3CDTF">2021-09-06T15:16:56Z</dcterms:modified>
</cp:coreProperties>
</file>