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9" r:id="rId3"/>
    <p:sldId id="280" r:id="rId4"/>
    <p:sldId id="281" r:id="rId5"/>
    <p:sldId id="282" r:id="rId6"/>
    <p:sldId id="283" r:id="rId7"/>
    <p:sldId id="284" r:id="rId8"/>
    <p:sldId id="286" r:id="rId9"/>
    <p:sldId id="287" r:id="rId10"/>
    <p:sldId id="288" r:id="rId11"/>
    <p:sldId id="289" r:id="rId12"/>
    <p:sldId id="290" r:id="rId13"/>
    <p:sldId id="291" r:id="rId14"/>
    <p:sldId id="292" r:id="rId15"/>
    <p:sldId id="293" r:id="rId16"/>
    <p:sldId id="294" r:id="rId17"/>
    <p:sldId id="278"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20/05/2015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306"/>
            <a:ext cx="9144000" cy="2071702"/>
          </a:xfrm>
        </p:spPr>
        <p:txBody>
          <a:bodyPr>
            <a:normAutofit/>
          </a:bodyPr>
          <a:lstStyle/>
          <a:p>
            <a:r>
              <a:rPr lang="id-ID" b="1" dirty="0" smtClean="0"/>
              <a:t>BAGIAN 10</a:t>
            </a:r>
            <a:br>
              <a:rPr lang="id-ID" b="1" dirty="0" smtClean="0"/>
            </a:br>
            <a:r>
              <a:rPr lang="id-ID" b="1" dirty="0" smtClean="0"/>
              <a:t>MATERIALITAS DAN RISIKO AUDIT</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143536"/>
          </a:xfrm>
        </p:spPr>
        <p:txBody>
          <a:bodyPr>
            <a:noAutofit/>
          </a:bodyPr>
          <a:lstStyle/>
          <a:p>
            <a:pPr marL="0" indent="0">
              <a:spcBef>
                <a:spcPts val="0"/>
              </a:spcBef>
              <a:buNone/>
            </a:pPr>
            <a:r>
              <a:rPr lang="id-ID" sz="2700" b="1" u="sng" dirty="0" smtClean="0">
                <a:latin typeface="Arial" pitchFamily="34" charset="0"/>
                <a:cs typeface="Arial" pitchFamily="34" charset="0"/>
              </a:rPr>
              <a:t>Estimasi salah saji:</a:t>
            </a:r>
            <a:endParaRPr lang="id-ID" sz="2700" b="1" dirty="0" smtClean="0">
              <a:latin typeface="Arial" pitchFamily="34" charset="0"/>
              <a:cs typeface="Arial" pitchFamily="34" charset="0"/>
            </a:endParaRPr>
          </a:p>
          <a:p>
            <a:pPr marL="539750" indent="-539750">
              <a:spcBef>
                <a:spcPts val="0"/>
              </a:spcBef>
            </a:pPr>
            <a:r>
              <a:rPr lang="id-ID" sz="2700" dirty="0" smtClean="0">
                <a:latin typeface="Arial" pitchFamily="34" charset="0"/>
                <a:cs typeface="Arial" pitchFamily="34" charset="0"/>
              </a:rPr>
              <a:t>Temuan salah saji dalam suatu akun dapat diklasifikasi menjadi dua, yaitu </a:t>
            </a:r>
            <a:r>
              <a:rPr lang="id-ID" sz="2700" b="1" dirty="0" smtClean="0">
                <a:latin typeface="Arial" pitchFamily="34" charset="0"/>
                <a:cs typeface="Arial" pitchFamily="34" charset="0"/>
              </a:rPr>
              <a:t>salah saji terdeteksi </a:t>
            </a:r>
            <a:r>
              <a:rPr lang="id-ID" sz="2700" b="1" i="1" dirty="0" smtClean="0">
                <a:latin typeface="Arial" pitchFamily="34" charset="0"/>
                <a:cs typeface="Arial" pitchFamily="34" charset="0"/>
              </a:rPr>
              <a:t>(known misstatements), </a:t>
            </a:r>
            <a:r>
              <a:rPr lang="id-ID" sz="2700" dirty="0" smtClean="0">
                <a:latin typeface="Arial" pitchFamily="34" charset="0"/>
                <a:cs typeface="Arial" pitchFamily="34" charset="0"/>
              </a:rPr>
              <a:t>dan </a:t>
            </a:r>
            <a:r>
              <a:rPr lang="id-ID" sz="2700" b="1" dirty="0" smtClean="0">
                <a:latin typeface="Arial" pitchFamily="34" charset="0"/>
                <a:cs typeface="Arial" pitchFamily="34" charset="0"/>
              </a:rPr>
              <a:t>potensi salah saji </a:t>
            </a:r>
            <a:r>
              <a:rPr lang="id-ID" sz="2700" b="1" i="1" dirty="0" smtClean="0">
                <a:latin typeface="Arial" pitchFamily="34" charset="0"/>
                <a:cs typeface="Arial" pitchFamily="34" charset="0"/>
              </a:rPr>
              <a:t>(likely misstatement).</a:t>
            </a:r>
          </a:p>
          <a:p>
            <a:pPr marL="539750" indent="-539750">
              <a:spcBef>
                <a:spcPts val="0"/>
              </a:spcBef>
            </a:pPr>
            <a:r>
              <a:rPr lang="id-ID" sz="2700" dirty="0" smtClean="0">
                <a:latin typeface="Arial" pitchFamily="34" charset="0"/>
                <a:cs typeface="Arial" pitchFamily="34" charset="0"/>
              </a:rPr>
              <a:t>Salah saji terdeteksi adalah salah saji yang ditemukan oleh auditor, sedangkan potensi salah saji adalah:</a:t>
            </a:r>
          </a:p>
          <a:p>
            <a:pPr marL="1258888" indent="-719138">
              <a:spcBef>
                <a:spcPts val="0"/>
              </a:spcBef>
              <a:buFont typeface="+mj-lt"/>
              <a:buAutoNum type="arabicPeriod"/>
            </a:pPr>
            <a:r>
              <a:rPr lang="id-ID" sz="2700" dirty="0" smtClean="0">
                <a:latin typeface="Arial" pitchFamily="34" charset="0"/>
                <a:cs typeface="Arial" pitchFamily="34" charset="0"/>
              </a:rPr>
              <a:t>Salah saji karena perbedaan estimasi klien dengan estimasi auditor.</a:t>
            </a:r>
          </a:p>
          <a:p>
            <a:pPr marL="1258888" indent="-719138">
              <a:spcBef>
                <a:spcPts val="0"/>
              </a:spcBef>
              <a:buFont typeface="+mj-lt"/>
              <a:buAutoNum type="arabicPeriod"/>
            </a:pPr>
            <a:r>
              <a:rPr lang="id-ID" sz="2700" dirty="0" smtClean="0">
                <a:latin typeface="Arial" pitchFamily="34" charset="0"/>
                <a:cs typeface="Arial" pitchFamily="34" charset="0"/>
              </a:rPr>
              <a:t>Estimasi salah saji berdasarkan hasil pengujian sampel bukti audit.</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RISIKO DALAM AUDIT</a:t>
            </a:r>
            <a:endParaRPr lang="id-ID" b="1"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pPr marL="0" indent="0">
              <a:buNone/>
            </a:pPr>
            <a:r>
              <a:rPr lang="id-ID" dirty="0" smtClean="0"/>
              <a:t>Tujuan audit adalah untuk memastikan bahwa laporan keuangan bebas dari salah saji material. Ada kemungkinan tujuan ini tidak tercapai karena adanya risiko salah saji tidak ditemukan.</a:t>
            </a:r>
          </a:p>
          <a:p>
            <a:pPr marL="0" indent="0">
              <a:buNone/>
            </a:pPr>
            <a:r>
              <a:rPr lang="id-ID" b="1" u="sng" dirty="0" smtClean="0"/>
              <a:t>Dari sisi klien</a:t>
            </a:r>
            <a:r>
              <a:rPr lang="id-ID" dirty="0" smtClean="0"/>
              <a:t>, terdapat dua macam risiko, yaitu:</a:t>
            </a:r>
          </a:p>
          <a:p>
            <a:pPr marL="514350" indent="-514350">
              <a:buFont typeface="+mj-lt"/>
              <a:buAutoNum type="arabicPeriod"/>
            </a:pPr>
            <a:r>
              <a:rPr lang="id-ID" b="1" dirty="0" smtClean="0"/>
              <a:t>Risiko bawaan (inherent risk)</a:t>
            </a:r>
            <a:r>
              <a:rPr lang="id-ID" dirty="0" smtClean="0"/>
              <a:t>, yaitu risiko salah saji dalam laporan keuangan yang tidak disebabkan oleh faktor SPI. </a:t>
            </a:r>
          </a:p>
          <a:p>
            <a:pPr marL="514350" indent="-514350">
              <a:buFont typeface="+mj-lt"/>
              <a:buAutoNum type="arabicPeriod"/>
            </a:pPr>
            <a:r>
              <a:rPr lang="id-ID" b="1" dirty="0" smtClean="0"/>
              <a:t>Risiko pengendalian (control risk), </a:t>
            </a:r>
            <a:r>
              <a:rPr lang="id-ID" dirty="0" smtClean="0"/>
              <a:t>yaitu risiko SPI tidak mampu mencegah dan mendeteksi salah saji </a:t>
            </a:r>
            <a:r>
              <a:rPr lang="id-ID" b="1" u="sng" dirty="0" smtClean="0"/>
              <a:t>dengan segera</a:t>
            </a:r>
            <a:r>
              <a:rPr lang="id-ID" dirty="0" smtClean="0"/>
              <a:t>.</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RISIKO DALAM AUDIT</a:t>
            </a:r>
            <a:endParaRPr lang="id-ID"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marL="0" indent="0">
              <a:buNone/>
            </a:pPr>
            <a:r>
              <a:rPr lang="id-ID" b="1" u="sng" dirty="0" smtClean="0"/>
              <a:t>Catatan khusus:</a:t>
            </a:r>
          </a:p>
          <a:p>
            <a:pPr marL="539750" indent="-539750"/>
            <a:r>
              <a:rPr lang="id-ID" dirty="0" smtClean="0"/>
              <a:t>Risiko bawaan akan berubah menjadi risiko pengendalian pada saat risiko bawaan sudah dicoba diatasi dengan sistem pengendalian tetapi kesalahan tetap terjadi.</a:t>
            </a:r>
          </a:p>
          <a:p>
            <a:pPr marL="539750" indent="-539750"/>
            <a:r>
              <a:rPr lang="id-ID" dirty="0" smtClean="0"/>
              <a:t>SPI harus mampu mencegah dan mendeteksi salah saji </a:t>
            </a:r>
            <a:r>
              <a:rPr lang="id-ID" b="1" u="sng" dirty="0" smtClean="0"/>
              <a:t>dengan segera</a:t>
            </a:r>
            <a:r>
              <a:rPr lang="id-ID" dirty="0" smtClean="0"/>
              <a:t>, karena jika tidak segera bisa jadi kesalahan sudah berdampak fatal terhadap pengguna laporan keuangan.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RISIKO DALAM AUDIT</a:t>
            </a:r>
            <a:endParaRPr lang="id-ID" b="1" dirty="0">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10000"/>
          </a:bodyPr>
          <a:lstStyle/>
          <a:p>
            <a:pPr marL="0" indent="0">
              <a:buNone/>
            </a:pPr>
            <a:r>
              <a:rPr lang="id-ID" b="1" dirty="0" smtClean="0"/>
              <a:t>Dari sisi auditor, risiko terdiri dari:</a:t>
            </a:r>
          </a:p>
          <a:p>
            <a:pPr marL="514350" indent="-514350">
              <a:buFont typeface="+mj-lt"/>
              <a:buAutoNum type="arabicPeriod"/>
            </a:pPr>
            <a:r>
              <a:rPr lang="id-ID" b="1" u="sng" dirty="0" smtClean="0"/>
              <a:t>Risiko deteksi</a:t>
            </a:r>
            <a:r>
              <a:rPr lang="id-ID" dirty="0" smtClean="0"/>
              <a:t>, yaitu risiko auditor gagal mendeteksi salah saji material, pada saat audit sudah direncanakan dan dilaksanakan dengan cermat dan hati-hati, sesuai dengan standar audit yang berlaku.</a:t>
            </a:r>
          </a:p>
          <a:p>
            <a:pPr marL="514350" indent="-514350">
              <a:buFont typeface="+mj-lt"/>
              <a:buAutoNum type="arabicPeriod"/>
            </a:pPr>
            <a:r>
              <a:rPr lang="id-ID" b="1" u="sng" dirty="0" smtClean="0"/>
              <a:t>Risiko audit,</a:t>
            </a:r>
            <a:r>
              <a:rPr lang="id-ID" dirty="0" smtClean="0"/>
              <a:t> yaitu risiko auditor salah dalam memberikan opini atas laporan keuangan, disebabkan karena salah saji material dalam laporan keuangan tidak terdeteksi atau tidak diketahui </a:t>
            </a:r>
            <a:r>
              <a:rPr lang="id-ID" smtClean="0"/>
              <a:t>oleh </a:t>
            </a:r>
            <a:r>
              <a:rPr lang="id-ID" smtClean="0"/>
              <a:t>auditor, setelah audit dilaksanakan sesuai dengan standar audit.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RISIKO DALAM AUDIT</a:t>
            </a:r>
            <a:endParaRPr lang="id-ID" b="1" dirty="0">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10000"/>
          </a:bodyPr>
          <a:lstStyle/>
          <a:p>
            <a:pPr marL="449263" indent="-449263"/>
            <a:r>
              <a:rPr lang="id-ID" dirty="0" smtClean="0"/>
              <a:t>Istilah </a:t>
            </a:r>
            <a:r>
              <a:rPr lang="id-ID" b="1" u="sng" dirty="0" smtClean="0"/>
              <a:t>“risiko”</a:t>
            </a:r>
            <a:r>
              <a:rPr lang="id-ID" b="1" dirty="0" smtClean="0"/>
              <a:t>  </a:t>
            </a:r>
            <a:r>
              <a:rPr lang="id-ID" dirty="0" smtClean="0"/>
              <a:t>hanya berlaku pada saat upaya pencegahan risiko telah dilakukan dengan baik. Jika upaya pencegahan belum dilakukan dengan baik, maka istilah yang tepat bukan </a:t>
            </a:r>
            <a:r>
              <a:rPr lang="id-ID" b="1" dirty="0" smtClean="0"/>
              <a:t>“risiko” </a:t>
            </a:r>
            <a:r>
              <a:rPr lang="id-ID" dirty="0" smtClean="0"/>
              <a:t>tetapi “</a:t>
            </a:r>
            <a:r>
              <a:rPr lang="id-ID" b="1" dirty="0" smtClean="0"/>
              <a:t>kegagalan/failure”</a:t>
            </a:r>
          </a:p>
          <a:p>
            <a:pPr marL="449263" indent="-449263"/>
            <a:r>
              <a:rPr lang="id-ID" b="1" dirty="0" smtClean="0"/>
              <a:t>Risiko, Materialitas, dan bukti audit.</a:t>
            </a:r>
          </a:p>
          <a:p>
            <a:pPr marL="1169988" indent="-720725">
              <a:buFont typeface="+mj-lt"/>
              <a:buAutoNum type="arabicPeriod"/>
            </a:pPr>
            <a:r>
              <a:rPr lang="id-ID" dirty="0" smtClean="0"/>
              <a:t>SPI Kuat = </a:t>
            </a:r>
            <a:r>
              <a:rPr lang="id-ID" dirty="0" smtClean="0">
                <a:sym typeface="Wingdings" pitchFamily="2" charset="2"/>
              </a:rPr>
              <a:t>Risiko pengendalian rendah   Risiko bawaan rendah  Potensi salah saji kecil  Materialitas besar  Risiko deteksi besar   Risiko Audit besar  Bukti audit sedikit</a:t>
            </a:r>
            <a:endParaRPr lang="id-ID" dirty="0" smtClean="0"/>
          </a:p>
          <a:p>
            <a:pPr marL="1169988" indent="-720725">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d-ID" b="1" dirty="0" smtClean="0">
                <a:latin typeface="Arial" pitchFamily="34" charset="0"/>
                <a:cs typeface="Arial" pitchFamily="34" charset="0"/>
              </a:rPr>
              <a:t>RISIKO DALAM AUDIT</a:t>
            </a:r>
            <a:endParaRPr lang="id-ID" dirty="0"/>
          </a:p>
        </p:txBody>
      </p:sp>
      <p:sp>
        <p:nvSpPr>
          <p:cNvPr id="6" name="Content Placeholder 5"/>
          <p:cNvSpPr>
            <a:spLocks noGrp="1"/>
          </p:cNvSpPr>
          <p:nvPr>
            <p:ph idx="1"/>
          </p:nvPr>
        </p:nvSpPr>
        <p:spPr/>
        <p:txBody>
          <a:bodyPr>
            <a:normAutofit fontScale="92500"/>
          </a:bodyPr>
          <a:lstStyle/>
          <a:p>
            <a:r>
              <a:rPr lang="id-ID" dirty="0" smtClean="0"/>
              <a:t>SPI Lemah </a:t>
            </a:r>
            <a:r>
              <a:rPr lang="id-ID" dirty="0" smtClean="0">
                <a:sym typeface="Wingdings" pitchFamily="2" charset="2"/>
              </a:rPr>
              <a:t>= Risiko pengendalian tinggi   Risiko bawaan tinggi  Potensi salah saji besar  Materialitas kecil  Risiko deteksi kecil  Risiko Audit Kecil  Bukti audit banyak.</a:t>
            </a:r>
          </a:p>
          <a:p>
            <a:pPr>
              <a:buNone/>
            </a:pPr>
            <a:r>
              <a:rPr lang="id-ID" b="1" dirty="0" smtClean="0">
                <a:sym typeface="Wingdings" pitchFamily="2" charset="2"/>
              </a:rPr>
              <a:t>Risiko Deteksi dan Risiko Audit</a:t>
            </a:r>
            <a:endParaRPr lang="id-ID" dirty="0" smtClean="0">
              <a:sym typeface="Wingdings" pitchFamily="2" charset="2"/>
            </a:endParaRPr>
          </a:p>
          <a:p>
            <a:pPr>
              <a:buNone/>
            </a:pPr>
            <a:r>
              <a:rPr lang="id-ID" b="1" dirty="0" smtClean="0">
                <a:sym typeface="Wingdings" pitchFamily="2" charset="2"/>
              </a:rPr>
              <a:t>	</a:t>
            </a:r>
            <a:r>
              <a:rPr lang="id-ID" dirty="0" smtClean="0">
                <a:sym typeface="Wingdings" pitchFamily="2" charset="2"/>
              </a:rPr>
              <a:t>Risiko deteksi dan risiko audit adalah dalam kontek </a:t>
            </a:r>
            <a:r>
              <a:rPr lang="id-ID" i="1" dirty="0" smtClean="0">
                <a:sym typeface="Wingdings" pitchFamily="2" charset="2"/>
              </a:rPr>
              <a:t>acceptable risk </a:t>
            </a:r>
            <a:r>
              <a:rPr lang="id-ID" dirty="0" smtClean="0">
                <a:sym typeface="Wingdings" pitchFamily="2" charset="2"/>
              </a:rPr>
              <a:t>atau tingkat keberanian auditor untuk mengambil risiko. Maka jika SPI kuat, potensi salah saji kecil, maka risiko deteksi dan risiko audit menjadi besar.</a:t>
            </a:r>
            <a:endParaRPr lang="id-ID" i="1" dirty="0" smtClean="0">
              <a:sym typeface="Wingdings" pitchFamily="2" charset="2"/>
            </a:endParaRPr>
          </a:p>
          <a:p>
            <a:pPr>
              <a:buNone/>
            </a:pPr>
            <a:endParaRPr lang="id-ID" dirty="0" smtClean="0"/>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15</a:t>
            </a:fld>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d-ID" b="1" dirty="0" smtClean="0">
                <a:latin typeface="Arial" pitchFamily="34" charset="0"/>
                <a:cs typeface="Arial" pitchFamily="34" charset="0"/>
              </a:rPr>
              <a:t>RISIKO DALAM AUDIT</a:t>
            </a:r>
            <a:endParaRPr lang="id-ID" dirty="0"/>
          </a:p>
        </p:txBody>
      </p:sp>
      <p:sp>
        <p:nvSpPr>
          <p:cNvPr id="6" name="Content Placeholder 5"/>
          <p:cNvSpPr>
            <a:spLocks noGrp="1"/>
          </p:cNvSpPr>
          <p:nvPr>
            <p:ph idx="1"/>
          </p:nvPr>
        </p:nvSpPr>
        <p:spPr/>
        <p:txBody>
          <a:bodyPr>
            <a:normAutofit fontScale="92500" lnSpcReduction="20000"/>
          </a:bodyPr>
          <a:lstStyle/>
          <a:p>
            <a:r>
              <a:rPr lang="id-ID" dirty="0" smtClean="0"/>
              <a:t>Kuat dan lemahnya SPI disimpulkan melalui hasil pemahaman dan pengujian SPI.</a:t>
            </a:r>
          </a:p>
          <a:p>
            <a:r>
              <a:rPr lang="id-ID" b="1" dirty="0" smtClean="0">
                <a:sym typeface="Wingdings" pitchFamily="2" charset="2"/>
              </a:rPr>
              <a:t>Risiko perikatan audit </a:t>
            </a:r>
            <a:r>
              <a:rPr lang="id-ID" b="1" i="1" dirty="0" smtClean="0">
                <a:sym typeface="Wingdings" pitchFamily="2" charset="2"/>
              </a:rPr>
              <a:t>(engagement risk), </a:t>
            </a:r>
            <a:r>
              <a:rPr lang="id-ID" dirty="0" smtClean="0">
                <a:sym typeface="Wingdings" pitchFamily="2" charset="2"/>
              </a:rPr>
              <a:t>adalah risiko kerugian yang dihadapi oleh auditor dalam melaksanakan tugas audit, meskipun pelaksanaan audit dan laporan audit telah dibuat dengan benar.</a:t>
            </a:r>
          </a:p>
          <a:p>
            <a:r>
              <a:rPr lang="id-ID" dirty="0" smtClean="0">
                <a:sym typeface="Wingdings" pitchFamily="2" charset="2"/>
              </a:rPr>
              <a:t>Risiko perikatan berhubungan dengan risiko bisnis atau kegagalan bisnis yang berimbas pada tuntutan hukum kepada auditor, meskipun dalam kasus semacam ini auditor pada dasarnya tidak bisa dituntut, karena risiko bisnis tidak ada hubungannya dengan pelaksanaan audit.</a:t>
            </a:r>
          </a:p>
          <a:p>
            <a:pPr>
              <a:buNone/>
            </a:pPr>
            <a:endParaRPr lang="id-ID" dirty="0" smtClean="0"/>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16</a:t>
            </a:fld>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17</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MATERIALITAS SALAH SAJI</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lnSpcReduction="10000"/>
          </a:bodyPr>
          <a:lstStyle/>
          <a:p>
            <a:r>
              <a:rPr lang="id-ID" dirty="0" smtClean="0">
                <a:latin typeface="Arial" pitchFamily="34" charset="0"/>
                <a:cs typeface="Arial" pitchFamily="34" charset="0"/>
              </a:rPr>
              <a:t>Materialitas salah saji adalah tingkat salah saji yang dapat mempengaruhi pertimbangan pengguna laporan keuangan.</a:t>
            </a:r>
          </a:p>
          <a:p>
            <a:r>
              <a:rPr lang="id-ID" dirty="0" smtClean="0">
                <a:latin typeface="Arial" pitchFamily="34" charset="0"/>
                <a:cs typeface="Arial" pitchFamily="34" charset="0"/>
              </a:rPr>
              <a:t>Materialitas salah saji bersifat relatif, lain perusahaan lain ukuran, serta ditentukan berdasarkan pertimbangan profesional auditor. Pertimbangan profesional adalah pertimbangan objektif yang dilatarbelakangi oleh pendidikan, pelatihan, dan pengalaman akuntan.</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MATERIALITAS SALAH SAJI</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lnSpcReduction="10000"/>
          </a:bodyPr>
          <a:lstStyle/>
          <a:p>
            <a:r>
              <a:rPr lang="id-ID" dirty="0" smtClean="0">
                <a:latin typeface="Arial" pitchFamily="34" charset="0"/>
                <a:cs typeface="Arial" pitchFamily="34" charset="0"/>
              </a:rPr>
              <a:t>Materialitas salah saji ditentukan pada dua tingkat, yaitu:</a:t>
            </a:r>
          </a:p>
          <a:p>
            <a:pPr marL="1169988" indent="-720725">
              <a:buFont typeface="+mj-lt"/>
              <a:buAutoNum type="arabicPeriod"/>
            </a:pPr>
            <a:r>
              <a:rPr lang="id-ID" dirty="0" smtClean="0">
                <a:latin typeface="Arial" pitchFamily="34" charset="0"/>
                <a:cs typeface="Arial" pitchFamily="34" charset="0"/>
              </a:rPr>
              <a:t>Tingkat laporan keuangan secara keseluruhan.</a:t>
            </a:r>
          </a:p>
          <a:p>
            <a:pPr marL="1169988" indent="-720725">
              <a:buFont typeface="+mj-lt"/>
              <a:buAutoNum type="arabicPeriod"/>
            </a:pPr>
            <a:r>
              <a:rPr lang="id-ID" dirty="0" smtClean="0">
                <a:latin typeface="Arial" pitchFamily="34" charset="0"/>
                <a:cs typeface="Arial" pitchFamily="34" charset="0"/>
              </a:rPr>
              <a:t>Tingkat segmen audit (transaksi, saldo akun, dan  pengungkapan), dikenal dengan istilah performance materiality.</a:t>
            </a:r>
          </a:p>
          <a:p>
            <a:pPr marL="449263" indent="-449263"/>
            <a:r>
              <a:rPr lang="id-ID" dirty="0" smtClean="0">
                <a:latin typeface="Arial" pitchFamily="34" charset="0"/>
                <a:cs typeface="Arial" pitchFamily="34" charset="0"/>
              </a:rPr>
              <a:t>Materialitas juga ditentukan pada tahap </a:t>
            </a:r>
            <a:r>
              <a:rPr lang="id-ID" b="1" dirty="0" smtClean="0">
                <a:latin typeface="Arial" pitchFamily="34" charset="0"/>
                <a:cs typeface="Arial" pitchFamily="34" charset="0"/>
              </a:rPr>
              <a:t>perencanaan audit</a:t>
            </a:r>
            <a:r>
              <a:rPr lang="id-ID" dirty="0" smtClean="0">
                <a:latin typeface="Arial" pitchFamily="34" charset="0"/>
                <a:cs typeface="Arial" pitchFamily="34" charset="0"/>
              </a:rPr>
              <a:t> dan pada tahap </a:t>
            </a:r>
            <a:r>
              <a:rPr lang="id-ID" b="1" dirty="0" smtClean="0">
                <a:latin typeface="Arial" pitchFamily="34" charset="0"/>
                <a:cs typeface="Arial" pitchFamily="34" charset="0"/>
              </a:rPr>
              <a:t>kesimpulan audit (evaluasi hasil audit).</a:t>
            </a:r>
            <a:endParaRPr lang="id-ID"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lnSpcReduction="10000"/>
          </a:bodyPr>
          <a:lstStyle/>
          <a:p>
            <a:r>
              <a:rPr lang="id-ID" b="1" u="sng" dirty="0" smtClean="0">
                <a:latin typeface="Arial" pitchFamily="34" charset="0"/>
                <a:cs typeface="Arial" pitchFamily="34" charset="0"/>
              </a:rPr>
              <a:t>Pada tahap perencanaan audit:</a:t>
            </a:r>
          </a:p>
          <a:p>
            <a:pPr marL="1079500" indent="-630238">
              <a:buFont typeface="+mj-lt"/>
              <a:buAutoNum type="arabicPeriod"/>
            </a:pPr>
            <a:r>
              <a:rPr lang="id-ID" dirty="0" smtClean="0">
                <a:latin typeface="Arial" pitchFamily="34" charset="0"/>
                <a:cs typeface="Arial" pitchFamily="34" charset="0"/>
              </a:rPr>
              <a:t>Menentukan materialitas pada tingkat laporan keuangan secara keseluruhan (utamanya laporan posisi keuangan dan laporan laba rugi komprehensif).</a:t>
            </a:r>
          </a:p>
          <a:p>
            <a:pPr marL="1079500" indent="-630238">
              <a:buFont typeface="+mj-lt"/>
              <a:buAutoNum type="arabicPeriod"/>
            </a:pPr>
            <a:r>
              <a:rPr lang="id-ID" dirty="0" smtClean="0">
                <a:latin typeface="Arial" pitchFamily="34" charset="0"/>
                <a:cs typeface="Arial" pitchFamily="34" charset="0"/>
              </a:rPr>
              <a:t>Menentukan materialitas pada tingkat saldo akun (performance materiality).</a:t>
            </a:r>
          </a:p>
          <a:p>
            <a:pPr marL="449263" indent="0">
              <a:buNone/>
            </a:pPr>
            <a:r>
              <a:rPr lang="id-ID" dirty="0" smtClean="0">
                <a:latin typeface="Arial" pitchFamily="34" charset="0"/>
                <a:cs typeface="Arial" pitchFamily="34" charset="0"/>
              </a:rPr>
              <a:t>Materialitas tingkat saldo akun penting untuk ditetapkan, karena audit laporan keuangan pada dasarnya adalah audit untuk elemen-elemen laporan keuangan.</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fontScale="92500"/>
          </a:bodyPr>
          <a:lstStyle/>
          <a:p>
            <a:r>
              <a:rPr lang="id-ID" b="1" u="sng" dirty="0" smtClean="0">
                <a:latin typeface="Arial" pitchFamily="34" charset="0"/>
                <a:cs typeface="Arial" pitchFamily="34" charset="0"/>
              </a:rPr>
              <a:t>Pada tahap kesimpulan audit</a:t>
            </a:r>
            <a:endParaRPr lang="id-ID" b="1" dirty="0" smtClean="0">
              <a:latin typeface="Arial" pitchFamily="34" charset="0"/>
              <a:cs typeface="Arial" pitchFamily="34" charset="0"/>
            </a:endParaRPr>
          </a:p>
          <a:p>
            <a:pPr marL="1169988" indent="-720725">
              <a:buFont typeface="+mj-lt"/>
              <a:buAutoNum type="arabicPeriod"/>
            </a:pPr>
            <a:r>
              <a:rPr lang="id-ID" dirty="0" smtClean="0">
                <a:latin typeface="Arial" pitchFamily="34" charset="0"/>
                <a:cs typeface="Arial" pitchFamily="34" charset="0"/>
              </a:rPr>
              <a:t>Membuat estimasi total salah saji segmen atau elemen laporan keuangan.</a:t>
            </a:r>
          </a:p>
          <a:p>
            <a:pPr marL="1169988" indent="-720725">
              <a:buFont typeface="+mj-lt"/>
              <a:buAutoNum type="arabicPeriod"/>
            </a:pPr>
            <a:r>
              <a:rPr lang="id-ID" dirty="0" smtClean="0">
                <a:latin typeface="Arial" pitchFamily="34" charset="0"/>
                <a:cs typeface="Arial" pitchFamily="34" charset="0"/>
              </a:rPr>
              <a:t>Membandingan estimasi kombinasi salah saji dengan estimasi awal materialitas atau revisi asesmen materialitas (revised judgment about materiality). Revisi asesmen materialitas adalah perubahan angka materialitas dari yang telah ditetapkan pada saat perencanaan audit.</a:t>
            </a:r>
          </a:p>
          <a:p>
            <a:pPr marL="1169988" indent="-720725">
              <a:buNone/>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fontScale="92500" lnSpcReduction="10000"/>
          </a:bodyPr>
          <a:lstStyle/>
          <a:p>
            <a:r>
              <a:rPr lang="id-ID" b="1" u="sng" dirty="0" smtClean="0">
                <a:latin typeface="Arial" pitchFamily="34" charset="0"/>
                <a:cs typeface="Arial" pitchFamily="34" charset="0"/>
              </a:rPr>
              <a:t>Faktor-faktor yang mempengaruhi asesmen materialitas</a:t>
            </a:r>
            <a:endParaRPr lang="id-ID" b="1" dirty="0" smtClean="0">
              <a:latin typeface="Arial" pitchFamily="34" charset="0"/>
              <a:cs typeface="Arial" pitchFamily="34" charset="0"/>
            </a:endParaRPr>
          </a:p>
          <a:p>
            <a:pPr marL="1169988" indent="-720725">
              <a:buFont typeface="+mj-lt"/>
              <a:buAutoNum type="arabicPeriod"/>
            </a:pPr>
            <a:r>
              <a:rPr lang="id-ID" dirty="0" smtClean="0">
                <a:latin typeface="Arial" pitchFamily="34" charset="0"/>
                <a:cs typeface="Arial" pitchFamily="34" charset="0"/>
              </a:rPr>
              <a:t>Materialitas adalah asesmen yang bersifat relatif, bukan bersifat absolut atau mutlak.</a:t>
            </a:r>
          </a:p>
          <a:p>
            <a:pPr marL="1169988" indent="-720725">
              <a:buFont typeface="+mj-lt"/>
              <a:buAutoNum type="arabicPeriod"/>
            </a:pPr>
            <a:r>
              <a:rPr lang="id-ID" dirty="0" smtClean="0">
                <a:latin typeface="Arial" pitchFamily="34" charset="0"/>
                <a:cs typeface="Arial" pitchFamily="34" charset="0"/>
              </a:rPr>
              <a:t>Dalam melakukan asesmen materialitas memerlukan angka pembanding.</a:t>
            </a:r>
          </a:p>
          <a:p>
            <a:pPr marL="1169988" indent="-720725">
              <a:buFont typeface="+mj-lt"/>
              <a:buAutoNum type="arabicPeriod"/>
            </a:pPr>
            <a:r>
              <a:rPr lang="id-ID" dirty="0" smtClean="0">
                <a:latin typeface="Arial" pitchFamily="34" charset="0"/>
                <a:cs typeface="Arial" pitchFamily="34" charset="0"/>
              </a:rPr>
              <a:t>Materialitas bisa dipengaruhi oleh faktor kualitatif, dalam arti salah saji secara kuantitatif tidak material tetapi secara kualitatif material, misalnya salah saji yang disengaja dan terpola.</a:t>
            </a:r>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fontScale="92500"/>
          </a:bodyPr>
          <a:lstStyle/>
          <a:p>
            <a:r>
              <a:rPr lang="id-ID" b="1" u="sng" dirty="0" smtClean="0">
                <a:latin typeface="Arial" pitchFamily="34" charset="0"/>
                <a:cs typeface="Arial" pitchFamily="34" charset="0"/>
              </a:rPr>
              <a:t>Alokasi materialitas tingkat laporan keuangan ke tingkat saldo akun (performance materiality)</a:t>
            </a:r>
          </a:p>
          <a:p>
            <a:pPr marL="1258888" indent="-809625">
              <a:buFont typeface="+mj-lt"/>
              <a:buAutoNum type="arabicPeriod"/>
            </a:pPr>
            <a:r>
              <a:rPr lang="id-ID" dirty="0" smtClean="0">
                <a:latin typeface="Arial" pitchFamily="34" charset="0"/>
                <a:cs typeface="Arial" pitchFamily="34" charset="0"/>
              </a:rPr>
              <a:t>Audit dilakukan dengan cara menguji kewajaran elemen-elemen laporan keuangan, oleh sebab itu untuk keperluan audit, materialitas tingkat laporan keuangan harus dialokasikan ke tingkat saldo akun. Materialitas saldo akun disebut dengan materialitas kinerja (performance materiality). </a:t>
            </a:r>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lnSpcReduction="10000"/>
          </a:bodyPr>
          <a:lstStyle/>
          <a:p>
            <a:pPr marL="539750" indent="-539750">
              <a:buFont typeface="+mj-lt"/>
              <a:buAutoNum type="arabicPeriod" startAt="2"/>
            </a:pPr>
            <a:r>
              <a:rPr lang="id-ID" b="1" dirty="0" smtClean="0">
                <a:latin typeface="Arial" pitchFamily="34" charset="0"/>
                <a:cs typeface="Arial" pitchFamily="34" charset="0"/>
              </a:rPr>
              <a:t>Dasar alokasi materialitas:</a:t>
            </a:r>
          </a:p>
          <a:p>
            <a:pPr marL="1169988" lvl="1" indent="-630238" algn="l">
              <a:buFont typeface="+mj-lt"/>
              <a:buAutoNum type="alphaLcPeriod"/>
            </a:pPr>
            <a:r>
              <a:rPr lang="id-ID" b="1" dirty="0" smtClean="0">
                <a:solidFill>
                  <a:schemeClr val="tx1"/>
                </a:solidFill>
                <a:latin typeface="Arial" pitchFamily="34" charset="0"/>
                <a:cs typeface="Arial" pitchFamily="34" charset="0"/>
              </a:rPr>
              <a:t>Potensi salah saji</a:t>
            </a:r>
            <a:r>
              <a:rPr lang="id-ID" dirty="0" smtClean="0">
                <a:solidFill>
                  <a:schemeClr val="tx1"/>
                </a:solidFill>
                <a:latin typeface="Arial" pitchFamily="34" charset="0"/>
                <a:cs typeface="Arial" pitchFamily="34" charset="0"/>
              </a:rPr>
              <a:t>, semakin kecil potensi salah salah, semakin besar alokasi materialitas, artinya semakin besar toleransi terhadap temuan salah saji, begitu pula sebaliknya.</a:t>
            </a:r>
          </a:p>
          <a:p>
            <a:pPr marL="1169988" lvl="1" indent="-630238" algn="l">
              <a:buFont typeface="+mj-lt"/>
              <a:buAutoNum type="alphaLcPeriod"/>
            </a:pPr>
            <a:r>
              <a:rPr lang="id-ID" b="1" dirty="0" smtClean="0">
                <a:solidFill>
                  <a:schemeClr val="tx1"/>
                </a:solidFill>
                <a:latin typeface="Arial" pitchFamily="34" charset="0"/>
                <a:cs typeface="Arial" pitchFamily="34" charset="0"/>
              </a:rPr>
              <a:t>Potensi biaya audit</a:t>
            </a:r>
            <a:r>
              <a:rPr lang="id-ID" dirty="0" smtClean="0">
                <a:solidFill>
                  <a:schemeClr val="tx1"/>
                </a:solidFill>
                <a:latin typeface="Arial" pitchFamily="34" charset="0"/>
                <a:cs typeface="Arial" pitchFamily="34" charset="0"/>
              </a:rPr>
              <a:t>, semakin besar potensi biaya audit, semakin besar materialitas. </a:t>
            </a:r>
            <a:r>
              <a:rPr lang="id-ID" b="1" i="1" dirty="0" smtClean="0">
                <a:solidFill>
                  <a:schemeClr val="tx1"/>
                </a:solidFill>
                <a:latin typeface="Arial" pitchFamily="34" charset="0"/>
                <a:cs typeface="Arial" pitchFamily="34" charset="0"/>
              </a:rPr>
              <a:t>Meskipun demikian, efektifitas audit tetap tidak bisa dikorbankan dengan pertimbangan biaya audit.</a:t>
            </a:r>
          </a:p>
          <a:p>
            <a:pPr marL="539750" indent="-539750">
              <a:buFont typeface="+mj-lt"/>
              <a:buAutoNum type="arabicPeriod" startAt="2"/>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PENERAPAN MATERIALITAS</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143536"/>
          </a:xfrm>
        </p:spPr>
        <p:txBody>
          <a:bodyPr>
            <a:noAutofit/>
          </a:bodyPr>
          <a:lstStyle/>
          <a:p>
            <a:pPr marL="0" indent="0">
              <a:spcBef>
                <a:spcPts val="0"/>
              </a:spcBef>
              <a:buNone/>
            </a:pPr>
            <a:r>
              <a:rPr lang="id-ID" sz="3000" b="1" dirty="0" smtClean="0">
                <a:latin typeface="Arial" pitchFamily="34" charset="0"/>
                <a:cs typeface="Arial" pitchFamily="34" charset="0"/>
              </a:rPr>
              <a:t>Hubungan SPI, materialitas, dan bukti audit:</a:t>
            </a:r>
          </a:p>
          <a:p>
            <a:pPr marL="0" indent="0">
              <a:spcBef>
                <a:spcPts val="0"/>
              </a:spcBef>
              <a:buNone/>
            </a:pPr>
            <a:endParaRPr lang="id-ID" sz="3000" b="1" dirty="0" smtClean="0">
              <a:latin typeface="Arial" pitchFamily="34" charset="0"/>
              <a:cs typeface="Arial" pitchFamily="34" charset="0"/>
            </a:endParaRPr>
          </a:p>
          <a:p>
            <a:pPr marL="539750" indent="-539750">
              <a:spcBef>
                <a:spcPts val="0"/>
              </a:spcBef>
              <a:buFont typeface="+mj-lt"/>
              <a:buAutoNum type="arabicPeriod"/>
            </a:pPr>
            <a:r>
              <a:rPr lang="id-ID" sz="3000" dirty="0" smtClean="0">
                <a:latin typeface="Arial" pitchFamily="34" charset="0"/>
                <a:cs typeface="Arial" pitchFamily="34" charset="0"/>
              </a:rPr>
              <a:t>SPI kuat </a:t>
            </a:r>
            <a:r>
              <a:rPr lang="id-ID" sz="3000" dirty="0" smtClean="0">
                <a:latin typeface="Arial" pitchFamily="34" charset="0"/>
                <a:cs typeface="Arial" pitchFamily="34" charset="0"/>
                <a:sym typeface="Wingdings" pitchFamily="2" charset="2"/>
              </a:rPr>
              <a:t> potensi salah saji kecil  materialitas besar (toleransi terhadap salah saji besar)  bukti audit relatif sedikit.</a:t>
            </a:r>
          </a:p>
          <a:p>
            <a:pPr marL="539750" indent="-539750">
              <a:spcBef>
                <a:spcPts val="0"/>
              </a:spcBef>
              <a:buFont typeface="+mj-lt"/>
              <a:buAutoNum type="arabicPeriod"/>
            </a:pPr>
            <a:r>
              <a:rPr lang="id-ID" sz="3000" dirty="0" smtClean="0">
                <a:latin typeface="Arial" pitchFamily="34" charset="0"/>
                <a:cs typeface="Arial" pitchFamily="34" charset="0"/>
                <a:sym typeface="Wingdings" pitchFamily="2" charset="2"/>
              </a:rPr>
              <a:t>SPI lemah  potensi salah saji besar  materialitas kecil (toleransi terhadap salah saji kecil)  bukti audit relatif banyak.</a:t>
            </a:r>
          </a:p>
          <a:p>
            <a:pPr marL="0" indent="0">
              <a:spcBef>
                <a:spcPts val="0"/>
              </a:spcBef>
              <a:buNone/>
            </a:pPr>
            <a:endParaRPr lang="id-ID" sz="3000" dirty="0" smtClean="0">
              <a:latin typeface="Arial" pitchFamily="34" charset="0"/>
              <a:cs typeface="Arial" pitchFamily="34" charset="0"/>
              <a:sym typeface="Wingdings" pitchFamily="2" charset="2"/>
            </a:endParaRPr>
          </a:p>
          <a:p>
            <a:pPr marL="0" indent="0">
              <a:spcBef>
                <a:spcPts val="0"/>
              </a:spcBef>
              <a:buNone/>
            </a:pPr>
            <a:r>
              <a:rPr lang="id-ID" sz="3000" dirty="0" smtClean="0">
                <a:latin typeface="Arial" pitchFamily="34" charset="0"/>
                <a:cs typeface="Arial" pitchFamily="34" charset="0"/>
                <a:sym typeface="Wingdings" pitchFamily="2" charset="2"/>
              </a:rPr>
              <a:t>Kekuatan dan kelemahan SPI didasarkan pada hasil pemahaman dan pengujian pengendalian.</a:t>
            </a:r>
            <a:endParaRPr lang="id-ID" sz="3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TotalTime>
  <Words>961</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BAGIAN 10 MATERIALITAS DAN RISIKO AUDIT</vt:lpstr>
      <vt:lpstr>MATERIALITAS SALAH SAJI</vt:lpstr>
      <vt:lpstr>MATERIALITAS SALAH SAJI</vt:lpstr>
      <vt:lpstr>PENERAPAN MATERIALITAS</vt:lpstr>
      <vt:lpstr>PENERAPAN MATERIALITAS</vt:lpstr>
      <vt:lpstr>PENERAPAN MATERIALITAS</vt:lpstr>
      <vt:lpstr>PENERAPAN MATERIALITAS</vt:lpstr>
      <vt:lpstr>PENERAPAN MATERIALITAS</vt:lpstr>
      <vt:lpstr>PENERAPAN MATERIALITAS</vt:lpstr>
      <vt:lpstr>PENERAPAN MATERIALITAS</vt:lpstr>
      <vt:lpstr>RISIKO DALAM AUDIT</vt:lpstr>
      <vt:lpstr>RISIKO DALAM AUDIT</vt:lpstr>
      <vt:lpstr>RISIKO DALAM AUDIT</vt:lpstr>
      <vt:lpstr>RISIKO DALAM AUDIT</vt:lpstr>
      <vt:lpstr>RISIKO DALAM AUDIT</vt:lpstr>
      <vt:lpstr>RISIKO DALAM AUDIT</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SAMSUNG</cp:lastModifiedBy>
  <cp:revision>364</cp:revision>
  <dcterms:created xsi:type="dcterms:W3CDTF">2015-02-11T15:01:47Z</dcterms:created>
  <dcterms:modified xsi:type="dcterms:W3CDTF">2015-05-19T22:33:41Z</dcterms:modified>
</cp:coreProperties>
</file>