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78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3BB5-B26B-4005-B58E-D972BD30C8E8}" type="datetimeFigureOut">
              <a:rPr lang="id-ID" smtClean="0"/>
              <a:pPr/>
              <a:t>20/05/2015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497CE-D4A7-42EB-A2D8-8298147CE5D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0720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5380" y="6356350"/>
            <a:ext cx="471462" cy="365125"/>
          </a:xfrm>
        </p:spPr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214974"/>
          </a:xfrm>
        </p:spPr>
        <p:txBody>
          <a:bodyPr/>
          <a:lstStyle>
            <a:lvl1pPr marL="450850" indent="-450850" algn="l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 marL="457200" indent="0" algn="ctr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 smtClean="0"/>
          </a:p>
          <a:p>
            <a:pPr lvl="0"/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90582" y="642146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Auditing I - Sururi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07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214" y="6356350"/>
            <a:ext cx="428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7E25F0D-EA1A-4233-97B3-2FDC60145AF4}" type="slidenum">
              <a:rPr lang="id-ID" smtClean="0"/>
              <a:pPr/>
              <a:t>‹#›</a:t>
            </a:fld>
            <a:endParaRPr lang="id-ID" dirty="0"/>
          </a:p>
        </p:txBody>
      </p:sp>
      <p:pic>
        <p:nvPicPr>
          <p:cNvPr id="7" name="Picture 6" descr="Logo AAYKPN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034" y="6407198"/>
            <a:ext cx="428628" cy="3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7508301" y="6393723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Halaman</a:t>
            </a:r>
            <a:endParaRPr lang="id-ID" sz="1400" b="1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00034" y="6286520"/>
            <a:ext cx="828680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895200" y="6451513"/>
            <a:ext cx="182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dirty="0" smtClean="0"/>
              <a:t>Pengauditan I - Sururi</a:t>
            </a:r>
            <a:endParaRPr lang="id-ID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442913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0306"/>
            <a:ext cx="9144000" cy="2071702"/>
          </a:xfrm>
        </p:spPr>
        <p:txBody>
          <a:bodyPr>
            <a:normAutofit/>
          </a:bodyPr>
          <a:lstStyle/>
          <a:p>
            <a:r>
              <a:rPr lang="id-ID" b="1" dirty="0" smtClean="0"/>
              <a:t>BAGIAN 11</a:t>
            </a:r>
            <a:br>
              <a:rPr lang="id-ID" b="1" dirty="0" smtClean="0"/>
            </a:br>
            <a:r>
              <a:rPr lang="id-ID" b="1" dirty="0" smtClean="0"/>
              <a:t>RISIKO KECURANGAN (FRAUD)</a:t>
            </a:r>
            <a:endParaRPr lang="id-ID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RESPON ATAS RISIKO FRAUD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1169988" indent="-630238">
              <a:buFont typeface="Wingdings" pitchFamily="2" charset="2"/>
              <a:buChar char="ü"/>
            </a:pPr>
            <a:r>
              <a:rPr lang="id-ID" dirty="0" smtClean="0"/>
              <a:t>Evaluasi terhadap transaksi tidak lazim yang signifikan.</a:t>
            </a:r>
          </a:p>
          <a:p>
            <a:pPr marL="0" indent="0">
              <a:buNone/>
            </a:pPr>
            <a:r>
              <a:rPr lang="id-ID" b="1" dirty="0" smtClean="0"/>
              <a:t>Area Khusus Risiko Fraud </a:t>
            </a:r>
          </a:p>
          <a:p>
            <a:pPr marL="539750" indent="-539750">
              <a:buFont typeface="+mj-lt"/>
              <a:buAutoNum type="arabicPeriod"/>
            </a:pPr>
            <a:r>
              <a:rPr lang="id-ID" dirty="0" smtClean="0"/>
              <a:t>Risiko pelaporan pendapatan yang menyesatkan, yang bisa mencakup:</a:t>
            </a:r>
          </a:p>
          <a:p>
            <a:pPr marL="1258888" indent="-719138">
              <a:buFont typeface="+mj-lt"/>
              <a:buAutoNum type="alphaLcPeriod"/>
            </a:pPr>
            <a:r>
              <a:rPr lang="id-ID" dirty="0" smtClean="0"/>
              <a:t>Pelaporan pendapatan fiktif.</a:t>
            </a:r>
          </a:p>
          <a:p>
            <a:pPr marL="1258888" indent="-719138">
              <a:buFont typeface="+mj-lt"/>
              <a:buAutoNum type="alphaLcPeriod"/>
            </a:pPr>
            <a:r>
              <a:rPr lang="id-ID" dirty="0" smtClean="0"/>
              <a:t>Mempercepat pelaporan pendapatan, dengan menggeser ke depan pisah batas transaksi. </a:t>
            </a:r>
          </a:p>
          <a:p>
            <a:pPr marL="1258888" indent="-719138">
              <a:buFont typeface="+mj-lt"/>
              <a:buAutoNum type="alphaLcPeriod"/>
            </a:pPr>
            <a:r>
              <a:rPr lang="id-ID" dirty="0" smtClean="0"/>
              <a:t>Manipulasi penyesuaian pendapatan.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RESPON ATAS RISIKO FRAUD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630238" indent="-630238">
              <a:buFont typeface="+mj-lt"/>
              <a:buAutoNum type="arabicPeriod" startAt="2"/>
            </a:pPr>
            <a:r>
              <a:rPr lang="id-ID" dirty="0" smtClean="0"/>
              <a:t>Sinyal fraud pada pendapatan</a:t>
            </a:r>
          </a:p>
          <a:p>
            <a:pPr marL="1349375" indent="-719138">
              <a:buFont typeface="+mj-lt"/>
              <a:buAutoNum type="alphaLcPeriod"/>
            </a:pPr>
            <a:r>
              <a:rPr lang="id-ID" dirty="0" smtClean="0"/>
              <a:t>Dari prosedur analitis, adanya persentase laba kotor (gross margin) dan perputaran piutang yang menyimpang jauh dari data pembanding.</a:t>
            </a:r>
          </a:p>
          <a:p>
            <a:pPr marL="1349375" indent="-719138">
              <a:buFont typeface="+mj-lt"/>
              <a:buAutoNum type="alphaLcPeriod"/>
            </a:pPr>
            <a:r>
              <a:rPr lang="id-ID" dirty="0" smtClean="0"/>
              <a:t>Ketidaklengkapan dokumen (documentary discrepancies).</a:t>
            </a:r>
          </a:p>
          <a:p>
            <a:pPr marL="1349375" indent="-719138">
              <a:buFont typeface="+mj-lt"/>
              <a:buAutoNum type="alphaLcPeriod"/>
            </a:pPr>
            <a:r>
              <a:rPr lang="id-ID" dirty="0" smtClean="0"/>
              <a:t>Penyalahgunaan penerimaan kas dari pendapatan.</a:t>
            </a:r>
          </a:p>
          <a:p>
            <a:pPr marL="1349375" indent="-719138">
              <a:buFont typeface="+mj-lt"/>
              <a:buAutoNum type="alphaLcPeriod"/>
            </a:pPr>
            <a:r>
              <a:rPr lang="id-ID" dirty="0" smtClean="0"/>
              <a:t>Penyimpangan pencatatan penjualan.</a:t>
            </a:r>
          </a:p>
          <a:p>
            <a:pPr marL="1349375" indent="-719138">
              <a:buFont typeface="+mj-lt"/>
              <a:buAutoNum type="alphaLcPeriod"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RESPON ATAS RISIKO FRAUD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630238" indent="-630238">
              <a:buFont typeface="+mj-lt"/>
              <a:buAutoNum type="arabicPeriod" startAt="3"/>
            </a:pPr>
            <a:r>
              <a:rPr lang="id-ID" dirty="0" smtClean="0"/>
              <a:t>Area fraud yang lain:</a:t>
            </a:r>
          </a:p>
          <a:p>
            <a:pPr marL="1258888" indent="-628650">
              <a:buFont typeface="Wingdings" pitchFamily="2" charset="2"/>
              <a:buChar char="ü"/>
            </a:pPr>
            <a:r>
              <a:rPr lang="id-ID" dirty="0" smtClean="0"/>
              <a:t>Risiko fraud pada persediaan, misalnya pelaporan persediaan fiktif, terutama pada saat persediaan disimpan di gudang yang lokasinya tersebar.</a:t>
            </a:r>
          </a:p>
          <a:p>
            <a:pPr marL="1258888" indent="-628650">
              <a:buFont typeface="Wingdings" pitchFamily="2" charset="2"/>
              <a:buChar char="ü"/>
            </a:pPr>
            <a:r>
              <a:rPr lang="id-ID" dirty="0" smtClean="0"/>
              <a:t>Risiko fraud pada pembelian dan utang dagang.</a:t>
            </a:r>
          </a:p>
          <a:p>
            <a:pPr marL="1258888" indent="-628650">
              <a:buFont typeface="Wingdings" pitchFamily="2" charset="2"/>
              <a:buChar char="ü"/>
            </a:pPr>
            <a:r>
              <a:rPr lang="id-ID" dirty="0" smtClean="0"/>
              <a:t>Risiko fraud pada aset tetap.</a:t>
            </a:r>
          </a:p>
          <a:p>
            <a:pPr marL="1258888" indent="-628650">
              <a:buFont typeface="Wingdings" pitchFamily="2" charset="2"/>
              <a:buChar char="ü"/>
            </a:pPr>
            <a:r>
              <a:rPr lang="id-ID" dirty="0" smtClean="0"/>
              <a:t>Risiko fraud pada penggajian.</a:t>
            </a:r>
          </a:p>
          <a:p>
            <a:pPr marL="1258888" indent="-628650">
              <a:buFont typeface="Wingdings" pitchFamily="2" charset="2"/>
              <a:buChar char="ü"/>
            </a:pPr>
            <a:endParaRPr lang="id-ID" dirty="0" smtClean="0"/>
          </a:p>
          <a:p>
            <a:pPr marL="1258888" indent="-628650">
              <a:buFont typeface="Wingdings" pitchFamily="2" charset="2"/>
              <a:buChar char="ü"/>
            </a:pPr>
            <a:endParaRPr lang="id-ID" dirty="0" smtClean="0"/>
          </a:p>
          <a:p>
            <a:pPr marL="1349375" indent="-719138">
              <a:buNone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RESPON ATAS RISIKO FRAUD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Tanggungjawab pada saat ditemukan dugaan pelaku fraud: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Melakukan wawancara kritis dan analitis, yang mencakup: </a:t>
            </a:r>
          </a:p>
          <a:p>
            <a:pPr marL="1169988" indent="-630238">
              <a:buFont typeface="Wingdings" pitchFamily="2" charset="2"/>
              <a:buChar char="ü"/>
            </a:pPr>
            <a:r>
              <a:rPr lang="id-ID" dirty="0" smtClean="0"/>
              <a:t>Wawancara informasi (informational inquiry), dengan tujuan hanya mengumpulkan fakta.</a:t>
            </a:r>
          </a:p>
          <a:p>
            <a:pPr marL="1169988" indent="-630238">
              <a:buFont typeface="Wingdings" pitchFamily="2" charset="2"/>
              <a:buChar char="ü"/>
            </a:pPr>
            <a:r>
              <a:rPr lang="id-ID" dirty="0" smtClean="0"/>
              <a:t>Wawancara asesmen (assessment inquiry), yaitu wawancara yang bersifat analitis dengan cara mengkontraskan berbagai informasi yang telah didapat.</a:t>
            </a:r>
          </a:p>
          <a:p>
            <a:pPr marL="1169988" indent="-630238">
              <a:buFont typeface="Wingdings" pitchFamily="2" charset="2"/>
              <a:buChar char="ü"/>
            </a:pPr>
            <a:r>
              <a:rPr lang="id-ID" dirty="0" smtClean="0"/>
              <a:t>Wawancara introgasi (interrogative inquiry)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1258888" indent="-628650">
              <a:buFont typeface="Wingdings" pitchFamily="2" charset="2"/>
              <a:buChar char="ü"/>
            </a:pPr>
            <a:endParaRPr lang="id-ID" dirty="0" smtClean="0"/>
          </a:p>
          <a:p>
            <a:pPr marL="1349375" indent="-719138">
              <a:buNone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RESPON ATAS RISIKO FRAUD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Evaluasi hasil wawancara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Menerapkan teknik mendengar (listening skill) disepanjang proses wawancara.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Melakukan observasi perilaku terduga pelaku fraud (observing behavioral cues).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Memberdayakan software untuk analisis data.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Memperluas pengujian substantif.</a:t>
            </a:r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1258888" indent="-628650">
              <a:buFont typeface="Wingdings" pitchFamily="2" charset="2"/>
              <a:buChar char="ü"/>
            </a:pPr>
            <a:endParaRPr lang="id-ID" dirty="0" smtClean="0"/>
          </a:p>
          <a:p>
            <a:pPr marL="1349375" indent="-719138">
              <a:buNone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643074"/>
          </a:xfrm>
        </p:spPr>
        <p:txBody>
          <a:bodyPr>
            <a:normAutofit/>
          </a:bodyPr>
          <a:lstStyle/>
          <a:p>
            <a:r>
              <a:rPr lang="id-ID" dirty="0" smtClean="0"/>
              <a:t>Terimakasih</a:t>
            </a:r>
            <a:br>
              <a:rPr lang="id-ID" dirty="0" smtClean="0"/>
            </a:br>
            <a:r>
              <a:rPr lang="id-ID" dirty="0" smtClean="0"/>
              <a:t>(Bagian Terpenting Dalam Hidup)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KECURANGAN (FRAUD)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id-ID" dirty="0" smtClean="0">
                <a:latin typeface="Arial" pitchFamily="34" charset="0"/>
                <a:cs typeface="Arial" pitchFamily="34" charset="0"/>
              </a:rPr>
              <a:t>Tujuan audit adalah memastikan bahwa laporan keuangan bebas dari salah saji material, baik karena kesalahan yang tidak disengaja (error) maupun karena kesalahan yang disengaja (fraud).</a:t>
            </a:r>
          </a:p>
          <a:p>
            <a:pPr marL="514350" indent="-514350"/>
            <a:r>
              <a:rPr lang="id-ID" dirty="0" smtClean="0">
                <a:latin typeface="Arial" pitchFamily="34" charset="0"/>
                <a:cs typeface="Arial" pitchFamily="34" charset="0"/>
              </a:rPr>
              <a:t>Fraud dapat dilakukan dalam dua bentuk, yaitu: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Menyajikan laporan keuangan yang menyesatkan (fraudulent financial reporting), dengan cara memanipulasi pelaporan aset, pendapatan, dan beban.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Penyalahgunaan assets (misappropriation of assets).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FAKTOR PEMICU FRAUD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00066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id-ID" dirty="0" smtClean="0">
                <a:latin typeface="Arial" pitchFamily="34" charset="0"/>
                <a:cs typeface="Arial" pitchFamily="34" charset="0"/>
              </a:rPr>
              <a:t>Faktor-faktor yang mendorong praktik curang (fraud) adalah: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Menguntungkan/tekanan (insentives/pressures), curang dilakukan karena menguntungkan atau bisa juga karena tekanan.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Peluang (opportunities), curang dilakukan karena terbuka kesempatan untuk berbuat curang.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Mentalitas/rasionalisasi, curang dilakukan karena faktor mentalitas atau pembenaran atas tindakan yang salah.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ASESMEN FRAUD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00066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id-ID" dirty="0" smtClean="0">
                <a:latin typeface="Arial" pitchFamily="34" charset="0"/>
                <a:cs typeface="Arial" pitchFamily="34" charset="0"/>
              </a:rPr>
              <a:t>Potensi risiko fraud diukur melalui: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Menerapkan prinsip skeptisme profesional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(professional skepticism)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atau sikap selalu mempertanyakan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(questioning mind).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Melakukan evaluasi kritis terhadap bukti audit.</a:t>
            </a:r>
          </a:p>
          <a:p>
            <a:pPr marL="539750" indent="-539750"/>
            <a:r>
              <a:rPr lang="id-ID" dirty="0" smtClean="0">
                <a:latin typeface="Arial" pitchFamily="34" charset="0"/>
                <a:cs typeface="Arial" pitchFamily="34" charset="0"/>
              </a:rPr>
              <a:t>Sumber informasi asesmen risiko fraud: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Hasil diskusi dengan tim audit</a:t>
            </a:r>
          </a:p>
          <a:p>
            <a:pPr marL="1169988" indent="-630238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Hasil wawancara dengan manajemen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ASESMEN FRAUD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000660"/>
          </a:xfrm>
        </p:spPr>
        <p:txBody>
          <a:bodyPr>
            <a:normAutofit lnSpcReduction="10000"/>
          </a:bodyPr>
          <a:lstStyle/>
          <a:p>
            <a:pPr marL="1169988" indent="-630238">
              <a:buFont typeface="+mj-lt"/>
              <a:buAutoNum type="arabicPeriod" startAt="3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Hasil identifikasi faktor-faktor pemicu fraud.</a:t>
            </a:r>
          </a:p>
          <a:p>
            <a:pPr marL="1169988" indent="-630238">
              <a:buFont typeface="+mj-lt"/>
              <a:buAutoNum type="arabicPeriod" startAt="3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Hasil uji analitis terhadap data dan informasi yang tersedia.</a:t>
            </a:r>
          </a:p>
          <a:p>
            <a:pPr marL="1169988" indent="-630238">
              <a:buFont typeface="+mj-lt"/>
              <a:buAutoNum type="arabicPeriod" startAt="3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Sumber informasi lain.</a:t>
            </a:r>
          </a:p>
          <a:p>
            <a:pPr marL="1169988" indent="-630238">
              <a:buNone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marL="539750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Auditor harus mendokumentasikan prosedur, data, dan informasi yang digunakan untuk melakukan asesmen terhadap potensi fraud.</a:t>
            </a:r>
          </a:p>
          <a:p>
            <a:pPr marL="1169988" indent="-630238">
              <a:buFont typeface="+mj-lt"/>
              <a:buAutoNum type="arabicPeriod" startAt="3"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ASESMEN FRAUD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143536"/>
          </a:xfrm>
        </p:spPr>
        <p:txBody>
          <a:bodyPr>
            <a:normAutofit fontScale="85000" lnSpcReduction="20000"/>
          </a:bodyPr>
          <a:lstStyle/>
          <a:p>
            <a:pPr marL="449263" indent="-449263"/>
            <a:r>
              <a:rPr lang="id-ID" dirty="0" smtClean="0">
                <a:latin typeface="Arial" pitchFamily="34" charset="0"/>
                <a:cs typeface="Arial" pitchFamily="34" charset="0"/>
              </a:rPr>
              <a:t>AICPA memberikan tiga pedoman untuk mencegah dan mendeteksi fraud: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Mengembangkan budaya kejujuran dan etika yang tinggi.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Manajemen bertanggungjawab dalam mengevaluasi risiko kecurangan.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Pemantauan oleh komite audit.</a:t>
            </a:r>
          </a:p>
          <a:p>
            <a:pPr marL="449263" indent="-449263"/>
            <a:r>
              <a:rPr lang="id-ID" dirty="0" smtClean="0">
                <a:latin typeface="Arial" pitchFamily="34" charset="0"/>
                <a:cs typeface="Arial" pitchFamily="34" charset="0"/>
              </a:rPr>
              <a:t>Budaya kejujuran dan etika dikembangkan melalui: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Contoh perilaku dari top menajemen.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Menciptakan lingkungan kerja yang positif.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Merekrut dan mempromosikan SDM secara tepat.</a:t>
            </a:r>
          </a:p>
          <a:p>
            <a:pPr marL="1169988" indent="-720725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marL="1169988" indent="-720725">
              <a:buFont typeface="+mj-lt"/>
              <a:buAutoNum type="arabicPeriod"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ASESMEN FRAUD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143536"/>
          </a:xfrm>
        </p:spPr>
        <p:txBody>
          <a:bodyPr>
            <a:normAutofit fontScale="85000" lnSpcReduction="20000"/>
          </a:bodyPr>
          <a:lstStyle/>
          <a:p>
            <a:pPr marL="1169988" indent="-720725">
              <a:buFont typeface="+mj-lt"/>
              <a:buAutoNum type="arabicPeriod" startAt="4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Pelatihan, untuk memahamkan ekspektasi manajemen.</a:t>
            </a:r>
          </a:p>
          <a:p>
            <a:pPr marL="1169988" indent="-720725">
              <a:buFont typeface="+mj-lt"/>
              <a:buAutoNum type="arabicPeriod" startAt="4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Konfirmasi,  konfirmasi dari  SDM tentang pelaksanaan tanggungjawab masalah kejujuran dan etika.</a:t>
            </a:r>
          </a:p>
          <a:p>
            <a:pPr marL="1169988" indent="-720725">
              <a:buFont typeface="+mj-lt"/>
              <a:buAutoNum type="arabicPeriod" startAt="4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Penanaman disiplin</a:t>
            </a:r>
          </a:p>
          <a:p>
            <a:pPr marL="449263" indent="-449263"/>
            <a:r>
              <a:rPr lang="id-ID" b="1" dirty="0" smtClean="0">
                <a:latin typeface="Arial" pitchFamily="34" charset="0"/>
                <a:cs typeface="Arial" pitchFamily="34" charset="0"/>
              </a:rPr>
              <a:t>Tanggungjawab manajemen terhadap risiko fraud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Mengidentifikasi dan mengukur potensi fraud.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Mencegah risiko fraud.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Memonitor program pencegahan dan pengendalian fraud.</a:t>
            </a:r>
          </a:p>
          <a:p>
            <a:pPr marL="1169988" indent="-720725">
              <a:buFont typeface="+mj-lt"/>
              <a:buAutoNum type="arabicPeriod"/>
            </a:pP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latin typeface="Arial" pitchFamily="34" charset="0"/>
                <a:cs typeface="Arial" pitchFamily="34" charset="0"/>
              </a:rPr>
              <a:t>ASESMEN FRAUD</a:t>
            </a:r>
            <a:endParaRPr lang="id-ID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215370" cy="5143536"/>
          </a:xfrm>
        </p:spPr>
        <p:txBody>
          <a:bodyPr>
            <a:normAutofit lnSpcReduction="10000"/>
          </a:bodyPr>
          <a:lstStyle/>
          <a:p>
            <a:pPr marL="449263" indent="-449263"/>
            <a:r>
              <a:rPr lang="id-ID" dirty="0" smtClean="0">
                <a:latin typeface="Arial" pitchFamily="34" charset="0"/>
                <a:cs typeface="Arial" pitchFamily="34" charset="0"/>
              </a:rPr>
              <a:t>Pengawasan fraud oleh komite audit, mencakup: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Pelaporan langsung ke komite audit atas temuan penting dalam internal audit.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Laporan periodik oleh divisi etika tentang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whistleblowing,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yaitu “peluit” untuk fraud.</a:t>
            </a:r>
          </a:p>
          <a:p>
            <a:pPr marL="1169988" indent="-720725">
              <a:buFont typeface="+mj-lt"/>
              <a:buAutoNum type="arabicPeriod"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Laporan lain tentang pelanggaran etika atau tersangka fraud.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latin typeface="Arial" pitchFamily="34" charset="0"/>
                <a:cs typeface="Arial" pitchFamily="34" charset="0"/>
              </a:rPr>
              <a:t>RESPON ATAS RISIKO FRAUD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Respon auditor atas risiko fraud mencakup: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Perubahan keseluruhan prosedur audit.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Perancangan dan penerapan prosedur audit untuk </a:t>
            </a:r>
            <a:r>
              <a:rPr lang="id-ID" dirty="0" smtClean="0"/>
              <a:t>mendeteksi </a:t>
            </a:r>
            <a:r>
              <a:rPr lang="id-ID" dirty="0" smtClean="0"/>
              <a:t>risiko fraud.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Perancangan dan penerapan prosedur audit untuk </a:t>
            </a:r>
            <a:r>
              <a:rPr lang="id-ID" dirty="0" smtClean="0"/>
              <a:t>mendeteksi </a:t>
            </a:r>
            <a:r>
              <a:rPr lang="id-ID" dirty="0" smtClean="0"/>
              <a:t>pelanggaran prosedur pengendalian oleh manajemen, yang mencakup:</a:t>
            </a:r>
          </a:p>
          <a:p>
            <a:pPr marL="1169988" indent="-630238">
              <a:buFont typeface="Wingdings" pitchFamily="2" charset="2"/>
              <a:buChar char="ü"/>
            </a:pPr>
            <a:r>
              <a:rPr lang="id-ID" dirty="0" smtClean="0"/>
              <a:t>Pemeriksaan jurnal dan penyesuaian sebagai bukti potensi salah saji karena fraud.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5F0D-EA1A-4233-97B3-2FDC60145AF4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</TotalTime>
  <Words>672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BAGIAN 11 RISIKO KECURANGAN (FRAUD)</vt:lpstr>
      <vt:lpstr>KECURANGAN (FRAUD)</vt:lpstr>
      <vt:lpstr>FAKTOR PEMICU FRAUD</vt:lpstr>
      <vt:lpstr>ASESMEN FRAUD</vt:lpstr>
      <vt:lpstr>ASESMEN FRAUD</vt:lpstr>
      <vt:lpstr>ASESMEN FRAUD</vt:lpstr>
      <vt:lpstr>ASESMEN FRAUD</vt:lpstr>
      <vt:lpstr>ASESMEN FRAUD</vt:lpstr>
      <vt:lpstr>RESPON ATAS RISIKO FRAUD</vt:lpstr>
      <vt:lpstr>RESPON ATAS RISIKO FRAUD</vt:lpstr>
      <vt:lpstr>RESPON ATAS RISIKO FRAUD</vt:lpstr>
      <vt:lpstr>RESPON ATAS RISIKO FRAUD</vt:lpstr>
      <vt:lpstr>RESPON ATAS RISIKO FRAUD</vt:lpstr>
      <vt:lpstr>RESPON ATAS RISIKO FRAUD</vt:lpstr>
      <vt:lpstr>Terimakasih (Bagian Terpenting Dalam Hidup)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349</cp:revision>
  <dcterms:created xsi:type="dcterms:W3CDTF">2015-02-11T15:01:47Z</dcterms:created>
  <dcterms:modified xsi:type="dcterms:W3CDTF">2015-05-20T00:47:45Z</dcterms:modified>
</cp:coreProperties>
</file>