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80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2" r:id="rId13"/>
    <p:sldId id="291" r:id="rId14"/>
    <p:sldId id="293" r:id="rId15"/>
    <p:sldId id="294" r:id="rId16"/>
    <p:sldId id="295" r:id="rId17"/>
    <p:sldId id="296" r:id="rId18"/>
    <p:sldId id="297" r:id="rId19"/>
    <p:sldId id="281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E3BB5-B26B-4005-B58E-D972BD30C8E8}" type="datetimeFigureOut">
              <a:rPr lang="id-ID" smtClean="0"/>
              <a:pPr/>
              <a:t>19/05/2015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497CE-D4A7-42EB-A2D8-8298147CE5D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497CE-D4A7-42EB-A2D8-8298147CE5DA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58204" cy="50720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5380" y="6356350"/>
            <a:ext cx="471462" cy="365125"/>
          </a:xfrm>
        </p:spPr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00034" y="6286520"/>
            <a:ext cx="828680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90582" y="642146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Auditing I - Sururi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90582" y="642146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Auditing I - Sururi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71435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215370" cy="5214974"/>
          </a:xfrm>
        </p:spPr>
        <p:txBody>
          <a:bodyPr/>
          <a:lstStyle>
            <a:lvl1pPr marL="450850" indent="-450850" algn="l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 marL="457200" indent="0" algn="ctr"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id-ID" dirty="0" smtClean="0"/>
          </a:p>
          <a:p>
            <a:pPr lvl="0"/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90582" y="642146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Auditing I - Sururi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90582" y="642146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Auditing I - Sururi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90582" y="642146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Auditing I - Sururi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90582" y="642146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Auditing I - Sururi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90582" y="642146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Auditing I - Sururi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00108"/>
            <a:ext cx="8229600" cy="5072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58214" y="6356350"/>
            <a:ext cx="4286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7E25F0D-EA1A-4233-97B3-2FDC60145AF4}" type="slidenum">
              <a:rPr lang="id-ID" smtClean="0"/>
              <a:pPr/>
              <a:t>‹#›</a:t>
            </a:fld>
            <a:endParaRPr lang="id-ID" dirty="0"/>
          </a:p>
        </p:txBody>
      </p:sp>
      <p:pic>
        <p:nvPicPr>
          <p:cNvPr id="7" name="Picture 6" descr="Logo AAYKPN"/>
          <p:cNvPicPr/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00034" y="6407198"/>
            <a:ext cx="428628" cy="3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7508301" y="6393723"/>
            <a:ext cx="8499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dirty="0" smtClean="0"/>
              <a:t>Halaman</a:t>
            </a:r>
            <a:endParaRPr lang="id-ID" sz="1400" b="1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00034" y="6286520"/>
            <a:ext cx="828680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895200" y="6451513"/>
            <a:ext cx="1829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dirty="0" smtClean="0"/>
              <a:t>Pengauditan I - Sururi</a:t>
            </a:r>
            <a:endParaRPr lang="id-ID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00113" indent="-442913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00306"/>
            <a:ext cx="9144000" cy="2071702"/>
          </a:xfrm>
        </p:spPr>
        <p:txBody>
          <a:bodyPr>
            <a:normAutofit/>
          </a:bodyPr>
          <a:lstStyle/>
          <a:p>
            <a:r>
              <a:rPr lang="id-ID" b="1" dirty="0" smtClean="0"/>
              <a:t>BAGIAN </a:t>
            </a:r>
            <a:r>
              <a:rPr lang="id-ID" b="1" dirty="0" smtClean="0"/>
              <a:t>13</a:t>
            </a:r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>AUDIT SAMPLING</a:t>
            </a:r>
            <a:endParaRPr lang="id-ID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>
                <a:latin typeface="Arial" pitchFamily="34" charset="0"/>
                <a:cs typeface="Arial" pitchFamily="34" charset="0"/>
              </a:rPr>
              <a:t>RISIKO NON SAMPLING</a:t>
            </a:r>
            <a:endParaRPr lang="id-ID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dalam pengujian sampel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disebabkan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kesalahan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pengambilan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sampel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non-sampling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lain:</a:t>
            </a:r>
            <a:endParaRPr lang="en-US" sz="2800" i="1" dirty="0" smtClean="0">
              <a:latin typeface="Arial" pitchFamily="34" charset="0"/>
              <a:cs typeface="Arial" pitchFamily="34" charset="0"/>
            </a:endParaRPr>
          </a:p>
          <a:p>
            <a:pPr marL="914400" lvl="1" indent="-522288" algn="l">
              <a:lnSpc>
                <a:spcPct val="90000"/>
              </a:lnSpc>
              <a:buFont typeface="+mj-lt"/>
              <a:buAutoNum type="arabicPeriod"/>
            </a:pPr>
            <a:r>
              <a:rPr lang="en-US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Human mistakes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kegagalan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mendeteksi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kesalahan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dokumen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914400" lvl="1" indent="-522288" algn="l">
              <a:lnSpc>
                <a:spcPct val="9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Penerapan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prosedur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audit yang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sesuai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audit.</a:t>
            </a:r>
          </a:p>
          <a:p>
            <a:pPr marL="914400" lvl="1" indent="-522288" algn="l">
              <a:lnSpc>
                <a:spcPct val="9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Kesalahan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interpretasi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hasil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sampel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914400" lvl="1" indent="-522288" algn="l">
              <a:lnSpc>
                <a:spcPct val="9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Mengandalkan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kepada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salah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fihak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lain,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kesalahan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jawaban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konfirmasi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>
                <a:latin typeface="Arial" pitchFamily="34" charset="0"/>
                <a:cs typeface="Arial" pitchFamily="34" charset="0"/>
              </a:rPr>
              <a:t>ATTRIBUTE SAMPLING</a:t>
            </a:r>
            <a:endParaRPr lang="id-ID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b="1" i="1" dirty="0" smtClean="0">
                <a:latin typeface="Arial" pitchFamily="34" charset="0"/>
                <a:cs typeface="Arial" pitchFamily="34" charset="0"/>
              </a:rPr>
              <a:t>Attribute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sampling</a:t>
            </a:r>
            <a:r>
              <a:rPr lang="id-ID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adalah pengujian sampling untuk SPI. Pengujian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bukti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dokumenter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pelaksanaan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prosedur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prosedur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otorisasi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dokumen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catatan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prosedur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pemeriksaan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independen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b="1" i="1" dirty="0" smtClean="0">
                <a:latin typeface="Arial" pitchFamily="34" charset="0"/>
                <a:cs typeface="Arial" pitchFamily="34" charset="0"/>
              </a:rPr>
              <a:t>Attribute sampling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umumnya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pengujian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tambahan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mendukung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Lower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Assesed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Level of Control Risk.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2800" b="1" dirty="0" smtClean="0">
                <a:latin typeface="Arial" pitchFamily="34" charset="0"/>
                <a:cs typeface="Arial" pitchFamily="34" charset="0"/>
              </a:rPr>
              <a:t>TABEL  PILIHAN JUMLAH SAMPEL</a:t>
            </a:r>
            <a:endParaRPr lang="id-ID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12</a:t>
            </a:fld>
            <a:endParaRPr lang="id-ID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066800"/>
            <a:ext cx="8077200" cy="502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2800" b="1" dirty="0" smtClean="0">
                <a:latin typeface="Arial" pitchFamily="34" charset="0"/>
                <a:cs typeface="Arial" pitchFamily="34" charset="0"/>
              </a:rPr>
              <a:t>TABEL  PILIHAN JUMLAH SAMPEL</a:t>
            </a:r>
            <a:endParaRPr lang="id-ID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13</a:t>
            </a:fld>
            <a:endParaRPr lang="id-ID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71600"/>
            <a:ext cx="8382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>
                <a:latin typeface="Arial" pitchFamily="34" charset="0"/>
                <a:cs typeface="Arial" pitchFamily="34" charset="0"/>
              </a:rPr>
              <a:t>METODE PENGAMBILAN SAMPEL</a:t>
            </a:r>
            <a:endParaRPr lang="id-ID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215370" cy="5286412"/>
          </a:xfrm>
        </p:spPr>
        <p:txBody>
          <a:bodyPr>
            <a:normAutofit fontScale="92500" lnSpcReduction="20000"/>
          </a:bodyPr>
          <a:lstStyle/>
          <a:p>
            <a:pPr marL="609600" indent="-609600"/>
            <a:r>
              <a:rPr lang="en-US" i="1" dirty="0" smtClean="0">
                <a:latin typeface="Arial" pitchFamily="34" charset="0"/>
                <a:cs typeface="Arial" pitchFamily="34" charset="0"/>
              </a:rPr>
              <a:t>Random number sampling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pengambilan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sampel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tabel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angka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random.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pengambilan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sampel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1371600" lvl="2" indent="-457200" algn="l">
              <a:buFont typeface="Wingdings" pitchFamily="2" charset="2"/>
              <a:buChar char="ü"/>
            </a:pP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Sampling without 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replacement</a:t>
            </a:r>
            <a:r>
              <a:rPr lang="id-ID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angka yang sama tidak akan diganti dengan angka lain dalam tabel angka random.</a:t>
            </a:r>
            <a:endParaRPr lang="en-US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371600" lvl="2" indent="-457200" algn="l">
              <a:buFont typeface="Wingdings" pitchFamily="2" charset="2"/>
              <a:buChar char="ü"/>
            </a:pP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Sampling with 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replacement</a:t>
            </a:r>
            <a:r>
              <a:rPr lang="id-ID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d-ID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angka yang sama </a:t>
            </a:r>
            <a:r>
              <a:rPr lang="id-ID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akan </a:t>
            </a:r>
            <a:r>
              <a:rPr lang="id-ID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diganti dengan angka lain dalam tabel angka random.</a:t>
            </a:r>
            <a:endParaRPr lang="en-US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371600" lvl="2" indent="-457200" algn="l">
              <a:buFont typeface="Wingdings" pitchFamily="2" charset="2"/>
              <a:buChar char="ü"/>
            </a:pPr>
            <a:endParaRPr lang="en-US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>
                <a:latin typeface="Arial" pitchFamily="34" charset="0"/>
                <a:cs typeface="Arial" pitchFamily="34" charset="0"/>
              </a:rPr>
              <a:t>RANDOM SAMPLING</a:t>
            </a:r>
            <a:endParaRPr lang="id-ID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215370" cy="4643470"/>
          </a:xfrm>
        </p:spPr>
        <p:txBody>
          <a:bodyPr/>
          <a:lstStyle/>
          <a:p>
            <a:pPr>
              <a:buNone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Auditor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mengambil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10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sampel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populasi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faktur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bernomor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0001 s/d 4000.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Pengambilan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sampel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angka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random,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empat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angka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pertama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dimulai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baris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enam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Nomor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faktur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terpilih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tampak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tabel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berikut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>
                <a:latin typeface="Arial" pitchFamily="34" charset="0"/>
                <a:cs typeface="Arial" pitchFamily="34" charset="0"/>
              </a:rPr>
              <a:t>PENGGUNAAN TABEL ANGKA RANDOM</a:t>
            </a:r>
            <a:endParaRPr lang="id-ID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16</a:t>
            </a:fld>
            <a:endParaRPr lang="id-ID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 l="3572" b="5164"/>
          <a:stretch>
            <a:fillRect/>
          </a:stretch>
        </p:blipFill>
        <p:spPr bwMode="auto">
          <a:xfrm>
            <a:off x="311702" y="1357298"/>
            <a:ext cx="8618016" cy="3910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>
                <a:latin typeface="Arial" pitchFamily="34" charset="0"/>
                <a:cs typeface="Arial" pitchFamily="34" charset="0"/>
              </a:rPr>
              <a:t>SYSTEMATIC  SAMPLING</a:t>
            </a:r>
            <a:endParaRPr lang="id-ID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714356"/>
            <a:ext cx="8215370" cy="5572164"/>
          </a:xfrm>
        </p:spPr>
        <p:txBody>
          <a:bodyPr>
            <a:noAutofit/>
          </a:bodyPr>
          <a:lstStyle/>
          <a:p>
            <a:pPr marL="609600" indent="-609600">
              <a:lnSpc>
                <a:spcPct val="120000"/>
              </a:lnSpc>
              <a:spcBef>
                <a:spcPts val="0"/>
              </a:spcBef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Systematic Sampling,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pengambilan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sampel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sistematis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kelipatan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interval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angka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misalnya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kelipatan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10, 20, 30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dst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609600" indent="-609600">
              <a:lnSpc>
                <a:spcPct val="120000"/>
              </a:lnSpc>
              <a:spcBef>
                <a:spcPts val="0"/>
              </a:spcBef>
            </a:pP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Angka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interval yang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dilewati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i="1" dirty="0" smtClean="0">
                <a:latin typeface="Arial" pitchFamily="34" charset="0"/>
                <a:cs typeface="Arial" pitchFamily="34" charset="0"/>
              </a:rPr>
              <a:t>skip interval</a:t>
            </a:r>
            <a:r>
              <a:rPr lang="en-US" sz="2500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Angka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interval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dihitung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membagi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populasi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sampel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sampel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sebanyak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40 unit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diambil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populasi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sebanyak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2000 unit,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i="1" dirty="0" smtClean="0">
                <a:latin typeface="Arial" pitchFamily="34" charset="0"/>
                <a:cs typeface="Arial" pitchFamily="34" charset="0"/>
              </a:rPr>
              <a:t>skip interval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50 unit (2000 unit : 40 unit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>
                <a:latin typeface="Arial" pitchFamily="34" charset="0"/>
                <a:cs typeface="Arial" pitchFamily="34" charset="0"/>
              </a:rPr>
              <a:t>SYSTEMATIC SAMPLING</a:t>
            </a:r>
            <a:endParaRPr lang="id-ID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215370" cy="5214974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Selanjutnya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titik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awal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pemilihan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sampel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nomor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sampling unit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jatuh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range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1 – 50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tabel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angka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random</a:t>
            </a:r>
            <a:endParaRPr lang="id-ID" sz="2800" dirty="0" smtClean="0"/>
          </a:p>
          <a:p>
            <a:pPr marL="0" indent="0">
              <a:buNone/>
            </a:pPr>
            <a:endParaRPr lang="id-ID" sz="1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Pertimbangan Kualitatif Dalam Pengujian Sampel</a:t>
            </a:r>
          </a:p>
          <a:p>
            <a:endParaRPr lang="id-ID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Penyimpangan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dianalisis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penyebabnya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termasuk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pengaruhnya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keandalan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berkaitan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Penyimpangan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bersifat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sistematik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berpengaruh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obyek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pemeriksaan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id-ID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18</a:t>
            </a:fld>
            <a:endParaRPr lang="id-ID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00306"/>
            <a:ext cx="9144000" cy="1643074"/>
          </a:xfrm>
        </p:spPr>
        <p:txBody>
          <a:bodyPr>
            <a:normAutofit/>
          </a:bodyPr>
          <a:lstStyle/>
          <a:p>
            <a:r>
              <a:rPr lang="id-ID" dirty="0" smtClean="0"/>
              <a:t>Terimakasih</a:t>
            </a:r>
            <a:br>
              <a:rPr lang="id-ID" dirty="0" smtClean="0"/>
            </a:br>
            <a:r>
              <a:rPr lang="id-ID" dirty="0" smtClean="0"/>
              <a:t>(Bagian Terpenting Dalam Hidup)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19</a:t>
            </a:fld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>
                <a:latin typeface="Arial" pitchFamily="34" charset="0"/>
                <a:cs typeface="Arial" pitchFamily="34" charset="0"/>
              </a:rPr>
              <a:t>AUDIT SAMPLING</a:t>
            </a:r>
            <a:endParaRPr lang="id-ID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215370" cy="107157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Audit sampling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pengujian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audit 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yang dilakukan atas sampel dari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populasi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bukti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audit.</a:t>
            </a:r>
          </a:p>
          <a:p>
            <a:pPr marL="514350" indent="-514350">
              <a:buFont typeface="+mj-lt"/>
              <a:buAutoNum type="arabicPeriod"/>
            </a:pP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2</a:t>
            </a:fld>
            <a:endParaRPr lang="id-ID"/>
          </a:p>
        </p:txBody>
      </p:sp>
      <p:grpSp>
        <p:nvGrpSpPr>
          <p:cNvPr id="5" name="Group 4"/>
          <p:cNvGrpSpPr/>
          <p:nvPr/>
        </p:nvGrpSpPr>
        <p:grpSpPr>
          <a:xfrm>
            <a:off x="1214414" y="2428868"/>
            <a:ext cx="6324600" cy="2895600"/>
            <a:chOff x="1143000" y="3276600"/>
            <a:chExt cx="6324600" cy="2895600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143000" y="3276600"/>
              <a:ext cx="3505200" cy="28956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/>
                <a:t>Populasi </a:t>
              </a:r>
            </a:p>
            <a:p>
              <a:pPr algn="ctr"/>
              <a:r>
                <a:rPr lang="en-US" sz="3600"/>
                <a:t>Bukti Audit</a:t>
              </a: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2590800" y="3657600"/>
              <a:ext cx="381000" cy="381000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3886200" y="4267200"/>
              <a:ext cx="381000" cy="381000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2667000" y="5410200"/>
              <a:ext cx="381000" cy="381000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2971800" y="3810000"/>
              <a:ext cx="30480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4343400" y="4495800"/>
              <a:ext cx="152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3124200" y="4648200"/>
              <a:ext cx="289560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6142038" y="3937000"/>
              <a:ext cx="1325562" cy="1244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/>
                <a:t>Sampel</a:t>
              </a:r>
            </a:p>
            <a:p>
              <a:r>
                <a:rPr lang="en-US" sz="2400" b="1"/>
                <a:t>Bukti </a:t>
              </a:r>
            </a:p>
            <a:p>
              <a:r>
                <a:rPr lang="en-US" sz="2400" b="1"/>
                <a:t>Audit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>
                <a:latin typeface="Arial" pitchFamily="34" charset="0"/>
                <a:cs typeface="Arial" pitchFamily="34" charset="0"/>
              </a:rPr>
              <a:t>ALASAN PENGUJIAN SAMPEL</a:t>
            </a:r>
            <a:endParaRPr lang="id-ID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857232"/>
            <a:ext cx="8215370" cy="5214974"/>
          </a:xfrm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Clr>
                <a:schemeClr val="bg2">
                  <a:lumMod val="25000"/>
                </a:schemeClr>
              </a:buClr>
              <a:buFontTx/>
              <a:buAutoNum type="arabicPeriod"/>
            </a:pP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3100" dirty="0" smtClean="0">
                <a:latin typeface="Arial" pitchFamily="34" charset="0"/>
                <a:cs typeface="Arial" pitchFamily="34" charset="0"/>
              </a:rPr>
              <a:t>keterbatasan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tenaga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id-ID" sz="3100" dirty="0" smtClean="0">
                <a:latin typeface="Arial" pitchFamily="34" charset="0"/>
                <a:cs typeface="Arial" pitchFamily="34" charset="0"/>
              </a:rPr>
              <a:t>, yang dimiliki oleh auditor.</a:t>
            </a:r>
            <a:endParaRPr lang="en-US" sz="3100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  <a:buClr>
                <a:schemeClr val="bg2">
                  <a:lumMod val="25000"/>
                </a:schemeClr>
              </a:buClr>
              <a:buFontTx/>
              <a:buAutoNum type="arabicPeriod"/>
            </a:pP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hasil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pengujian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sampel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berbeda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pengujian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3100" dirty="0" smtClean="0">
                <a:latin typeface="Arial" pitchFamily="34" charset="0"/>
                <a:cs typeface="Arial" pitchFamily="34" charset="0"/>
              </a:rPr>
              <a:t>atas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populasi</a:t>
            </a:r>
            <a:r>
              <a:rPr lang="id-ID" sz="31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100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  <a:buClr>
                <a:schemeClr val="bg2">
                  <a:lumMod val="25000"/>
                </a:schemeClr>
              </a:buClr>
              <a:buFontTx/>
              <a:buAutoNum type="arabicPeriod"/>
            </a:pP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Validitas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pengujian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sampel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diuji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ilmiah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diterima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umum</a:t>
            </a:r>
            <a:endParaRPr lang="en-US" sz="3100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  <a:buClr>
                <a:schemeClr val="bg2">
                  <a:lumMod val="25000"/>
                </a:schemeClr>
              </a:buClr>
              <a:buFontTx/>
              <a:buAutoNum type="arabicPeriod"/>
            </a:pPr>
            <a:r>
              <a:rPr lang="id-ID" sz="3100" dirty="0" smtClean="0">
                <a:latin typeface="Arial" pitchFamily="34" charset="0"/>
                <a:cs typeface="Arial" pitchFamily="34" charset="0"/>
              </a:rPr>
              <a:t>Praktik pengujian sampel telah berlaku umum, dipraktikkan pada s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ebagian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keputusan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ekonomi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bisnis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politik</a:t>
            </a:r>
            <a:r>
              <a:rPr lang="id-ID" sz="31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100" dirty="0" smtClean="0">
              <a:latin typeface="Arial" pitchFamily="34" charset="0"/>
              <a:cs typeface="Arial" pitchFamily="34" charset="0"/>
            </a:endParaRPr>
          </a:p>
          <a:p>
            <a:endParaRPr lang="id-ID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>
                <a:latin typeface="Arial" pitchFamily="34" charset="0"/>
                <a:cs typeface="Arial" pitchFamily="34" charset="0"/>
              </a:rPr>
              <a:t>PENERAPAN PENGUJIAN SAMPEL</a:t>
            </a:r>
            <a:endParaRPr lang="id-ID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Audit sampling diterapkan pada kedua macam pengujian audit, yaitu:</a:t>
            </a:r>
          </a:p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Pengujian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interen</a:t>
            </a:r>
            <a:r>
              <a:rPr lang="id-ID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b="1" i="1" dirty="0" smtClean="0">
                <a:latin typeface="Arial" pitchFamily="34" charset="0"/>
                <a:cs typeface="Arial" pitchFamily="34" charset="0"/>
              </a:rPr>
              <a:t>(test of control)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pengujian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efektifitas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standar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prosedur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bisnis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, disebut dengan </a:t>
            </a:r>
            <a:r>
              <a:rPr lang="id-ID" b="1" i="1" u="sng" dirty="0" smtClean="0">
                <a:latin typeface="Arial" pitchFamily="34" charset="0"/>
                <a:cs typeface="Arial" pitchFamily="34" charset="0"/>
              </a:rPr>
              <a:t>attribute sampling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Pengujian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substantif</a:t>
            </a:r>
            <a:r>
              <a:rPr lang="id-ID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b="1" i="1" dirty="0" smtClean="0">
                <a:latin typeface="Arial" pitchFamily="34" charset="0"/>
                <a:cs typeface="Arial" pitchFamily="34" charset="0"/>
              </a:rPr>
              <a:t>(substantive test)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pengujian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kewajaran akun-akun dalam laporan keuangan, disebut dengan </a:t>
            </a:r>
            <a:r>
              <a:rPr lang="id-ID" b="1" i="1" u="sng" dirty="0" smtClean="0">
                <a:latin typeface="Arial" pitchFamily="34" charset="0"/>
                <a:cs typeface="Arial" pitchFamily="34" charset="0"/>
              </a:rPr>
              <a:t>variable sampling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>
                <a:latin typeface="Arial" pitchFamily="34" charset="0"/>
                <a:cs typeface="Arial" pitchFamily="34" charset="0"/>
              </a:rPr>
              <a:t>METODE AUDIT SAMPLING</a:t>
            </a:r>
            <a:endParaRPr lang="id-ID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857232"/>
            <a:ext cx="8215370" cy="5214974"/>
          </a:xfrm>
        </p:spPr>
        <p:txBody>
          <a:bodyPr>
            <a:noAutofit/>
          </a:bodyPr>
          <a:lstStyle/>
          <a:p>
            <a:pPr marL="609600" indent="-609600">
              <a:lnSpc>
                <a:spcPct val="120000"/>
              </a:lnSpc>
              <a:spcBef>
                <a:spcPts val="0"/>
              </a:spcBef>
              <a:buClr>
                <a:schemeClr val="bg2">
                  <a:lumMod val="25000"/>
                </a:schemeClr>
              </a:buClr>
              <a:buFontTx/>
              <a:buAutoNum type="arabicPeriod"/>
            </a:pP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Sampling Non-</a:t>
            </a:r>
            <a:r>
              <a:rPr lang="en-US" sz="2700" b="1" dirty="0" err="1" smtClean="0">
                <a:latin typeface="Arial" pitchFamily="34" charset="0"/>
                <a:cs typeface="Arial" pitchFamily="34" charset="0"/>
              </a:rPr>
              <a:t>Statistika</a:t>
            </a:r>
            <a:endParaRPr lang="en-US" sz="27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120000"/>
              </a:lnSpc>
              <a:spcBef>
                <a:spcPts val="0"/>
              </a:spcBef>
              <a:buClr>
                <a:schemeClr val="bg2">
                  <a:lumMod val="25000"/>
                </a:schemeClr>
              </a:buClr>
              <a:buNone/>
            </a:pPr>
            <a:r>
              <a:rPr lang="en-US" sz="27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sampling yang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diterapkan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tanpa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eksplisit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model-model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statistika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melainkan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latin typeface="Arial" pitchFamily="34" charset="0"/>
                <a:cs typeface="Arial" pitchFamily="34" charset="0"/>
              </a:rPr>
              <a:t>kekuatan</a:t>
            </a: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latin typeface="Arial" pitchFamily="34" charset="0"/>
                <a:cs typeface="Arial" pitchFamily="34" charset="0"/>
              </a:rPr>
              <a:t>pertimbangan</a:t>
            </a: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latin typeface="Arial" pitchFamily="34" charset="0"/>
                <a:cs typeface="Arial" pitchFamily="34" charset="0"/>
              </a:rPr>
              <a:t>profesional</a:t>
            </a:r>
            <a:r>
              <a:rPr lang="id-ID" sz="2700" b="1" dirty="0" smtClean="0">
                <a:latin typeface="Arial" pitchFamily="34" charset="0"/>
                <a:cs typeface="Arial" pitchFamily="34" charset="0"/>
              </a:rPr>
              <a:t> auditor.</a:t>
            </a:r>
            <a:endParaRPr lang="en-US" sz="27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120000"/>
              </a:lnSpc>
              <a:spcBef>
                <a:spcPts val="0"/>
              </a:spcBef>
              <a:buClr>
                <a:schemeClr val="bg2">
                  <a:lumMod val="25000"/>
                </a:schemeClr>
              </a:buClr>
              <a:buFontTx/>
              <a:buAutoNum type="arabicPeriod" startAt="2"/>
            </a:pP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Sampling </a:t>
            </a:r>
            <a:r>
              <a:rPr lang="en-US" sz="2700" b="1" dirty="0" err="1" smtClean="0">
                <a:latin typeface="Arial" pitchFamily="34" charset="0"/>
                <a:cs typeface="Arial" pitchFamily="34" charset="0"/>
              </a:rPr>
              <a:t>Statistika</a:t>
            </a:r>
            <a:endParaRPr lang="en-US" sz="27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120000"/>
              </a:lnSpc>
              <a:spcBef>
                <a:spcPts val="0"/>
              </a:spcBef>
              <a:buClr>
                <a:schemeClr val="bg2">
                  <a:lumMod val="25000"/>
                </a:schemeClr>
              </a:buClr>
              <a:buNone/>
            </a:pPr>
            <a:r>
              <a:rPr lang="en-US" sz="27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sampling yang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diterapkan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model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 parameter </a:t>
            </a:r>
            <a:r>
              <a:rPr lang="en-US" sz="2700" dirty="0" err="1" smtClean="0">
                <a:latin typeface="Arial" pitchFamily="34" charset="0"/>
                <a:cs typeface="Arial" pitchFamily="34" charset="0"/>
              </a:rPr>
              <a:t>statistika</a:t>
            </a:r>
            <a:r>
              <a:rPr lang="en-US" sz="27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700" b="1" dirty="0" err="1" smtClean="0">
                <a:latin typeface="Arial" pitchFamily="34" charset="0"/>
                <a:cs typeface="Arial" pitchFamily="34" charset="0"/>
              </a:rPr>
              <a:t>pertimbangan</a:t>
            </a: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latin typeface="Arial" pitchFamily="34" charset="0"/>
                <a:cs typeface="Arial" pitchFamily="34" charset="0"/>
              </a:rPr>
              <a:t>profesional</a:t>
            </a: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latin typeface="Arial" pitchFamily="34" charset="0"/>
                <a:cs typeface="Arial" pitchFamily="34" charset="0"/>
              </a:rPr>
              <a:t>tetap</a:t>
            </a:r>
            <a:r>
              <a:rPr lang="en-US" sz="27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id-ID" sz="2700" b="1" dirty="0" smtClean="0">
                <a:latin typeface="Arial" pitchFamily="34" charset="0"/>
                <a:cs typeface="Arial" pitchFamily="34" charset="0"/>
              </a:rPr>
              <a:t> tetapi dalam skala yang terbatas.</a:t>
            </a:r>
            <a:endParaRPr lang="en-US" sz="27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id-ID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>
                <a:latin typeface="Arial" pitchFamily="34" charset="0"/>
                <a:cs typeface="Arial" pitchFamily="34" charset="0"/>
              </a:rPr>
              <a:t>PILIHAN METODE SAMPLING</a:t>
            </a:r>
            <a:endParaRPr lang="id-ID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609600" indent="-609600">
              <a:buClr>
                <a:schemeClr val="bg2">
                  <a:lumMod val="25000"/>
                </a:schemeClr>
              </a:buClr>
              <a:buFontTx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Kedua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sampling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sama-sama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sama-sama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Efektifitas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sampling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ditentukan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tingkat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kompetensi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pengguna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sampling</a:t>
            </a:r>
          </a:p>
          <a:p>
            <a:pPr marL="609600" indent="-609600">
              <a:buClr>
                <a:schemeClr val="bg2">
                  <a:lumMod val="25000"/>
                </a:schemeClr>
              </a:buCl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buClr>
                <a:schemeClr val="bg2">
                  <a:lumMod val="25000"/>
                </a:schemeClr>
              </a:buClr>
              <a:buFontTx/>
              <a:buAutoNum type="arabicPeriod" startAt="2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Kedua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sampling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sama-sama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mengandung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resiko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salah dalam menyimpulkan hasil sampling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resiko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sampling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maupun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resiko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non-sampling</a:t>
            </a: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2800" b="1" dirty="0" smtClean="0">
                <a:latin typeface="Arial" pitchFamily="34" charset="0"/>
                <a:cs typeface="Arial" pitchFamily="34" charset="0"/>
              </a:rPr>
              <a:t>DASAR PEMILIHAN METODE SAMPLING</a:t>
            </a:r>
            <a:endParaRPr lang="id-ID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609600" indent="-609600">
              <a:buClr>
                <a:schemeClr val="bg2">
                  <a:lumMod val="25000"/>
                </a:schemeClr>
              </a:buClr>
              <a:buNone/>
            </a:pPr>
            <a:r>
              <a:rPr lang="id-ID" b="1" dirty="0" smtClean="0">
                <a:latin typeface="Arial" pitchFamily="34" charset="0"/>
                <a:cs typeface="Arial" pitchFamily="34" charset="0"/>
              </a:rPr>
              <a:t>Dasar Pemilihan Metode Sampling:</a:t>
            </a:r>
          </a:p>
          <a:p>
            <a:pPr marL="609600" indent="-609600">
              <a:buClr>
                <a:schemeClr val="bg2">
                  <a:lumMod val="25000"/>
                </a:schemeClr>
              </a:buClr>
              <a:buFontTx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Pertimbangan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manfaat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(cost and benefit)</a:t>
            </a:r>
          </a:p>
          <a:p>
            <a:pPr marL="609600" indent="-609600">
              <a:buClr>
                <a:schemeClr val="bg2">
                  <a:lumMod val="25000"/>
                </a:schemeClr>
              </a:buClr>
              <a:buFontTx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Volume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karakteristik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transaksi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buClr>
                <a:schemeClr val="bg2">
                  <a:lumMod val="25000"/>
                </a:schemeClr>
              </a:buClr>
              <a:buFontTx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Tingkat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kompetensi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metoda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sampling</a:t>
            </a:r>
          </a:p>
          <a:p>
            <a:pPr marL="609600" indent="-609600">
              <a:buClr>
                <a:schemeClr val="bg2">
                  <a:lumMod val="25000"/>
                </a:schemeClr>
              </a:buCl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buClr>
                <a:schemeClr val="bg2">
                  <a:lumMod val="25000"/>
                </a:schemeClr>
              </a:buClr>
              <a:buNone/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Manfaat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Sampling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Statistika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buClr>
                <a:schemeClr val="bg2">
                  <a:lumMod val="25000"/>
                </a:schemeClr>
              </a:buClr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Penentuan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sampel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efisien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609600" indent="-609600">
              <a:buClr>
                <a:schemeClr val="bg2">
                  <a:lumMod val="25000"/>
                </a:schemeClr>
              </a:buClr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Pengukuran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kecukupan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bukti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terarah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09600" indent="-609600">
              <a:buClr>
                <a:schemeClr val="bg2">
                  <a:lumMod val="25000"/>
                </a:schemeClr>
              </a:buClr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Pengevaluasian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sampel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terarah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609600" indent="-609600">
              <a:buClr>
                <a:schemeClr val="bg2">
                  <a:lumMod val="25000"/>
                </a:schemeClr>
              </a:buClr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Memudahkan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auditor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mengkuantifikasi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mengontrol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sampling.</a:t>
            </a: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2800" b="1" dirty="0" smtClean="0">
                <a:latin typeface="Arial" pitchFamily="34" charset="0"/>
                <a:cs typeface="Arial" pitchFamily="34" charset="0"/>
              </a:rPr>
              <a:t>RISIKO SAMPLING</a:t>
            </a:r>
            <a:endParaRPr lang="id-ID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Pengujian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609600" indent="-609600">
              <a:lnSpc>
                <a:spcPct val="110000"/>
              </a:lnSpc>
              <a:spcBef>
                <a:spcPts val="0"/>
              </a:spcBef>
            </a:pP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The risk of assessing control risk too low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u="sng" dirty="0" smtClean="0">
                <a:latin typeface="Arial" pitchFamily="34" charset="0"/>
                <a:cs typeface="Arial" pitchFamily="34" charset="0"/>
              </a:rPr>
              <a:t>the risk of overreliance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terlampau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percaya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SPI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membuat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kesimpulan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SPI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efektif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padahal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efektif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09600" indent="-609600">
              <a:lnSpc>
                <a:spcPct val="80000"/>
              </a:lnSpc>
            </a:pPr>
            <a:endParaRPr lang="en-US" i="1" u="sng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The risk of assessing control risk too high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u="sng" dirty="0" smtClean="0">
                <a:latin typeface="Arial" pitchFamily="34" charset="0"/>
                <a:cs typeface="Arial" pitchFamily="34" charset="0"/>
              </a:rPr>
              <a:t>the risk of </a:t>
            </a:r>
            <a:r>
              <a:rPr lang="en-US" i="1" u="sng" dirty="0" err="1" smtClean="0">
                <a:latin typeface="Arial" pitchFamily="34" charset="0"/>
                <a:cs typeface="Arial" pitchFamily="34" charset="0"/>
              </a:rPr>
              <a:t>underreliance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terlampau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percaya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SPI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membuat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kesimpulan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SPI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efektif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padahal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efektif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RISIKO SAMPLING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spcBef>
                <a:spcPts val="0"/>
              </a:spcBef>
              <a:buNone/>
            </a:pPr>
            <a:r>
              <a:rPr lang="id-ID" b="1" dirty="0" smtClean="0">
                <a:latin typeface="Arial" pitchFamily="34" charset="0"/>
                <a:cs typeface="Arial" pitchFamily="34" charset="0"/>
              </a:rPr>
              <a:t>Pa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Pengujian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Substantif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609600" indent="-609600">
              <a:spcBef>
                <a:spcPts val="0"/>
              </a:spcBef>
            </a:pPr>
            <a:r>
              <a:rPr lang="en-US" b="1" u="sng" dirty="0" smtClean="0">
                <a:latin typeface="Arial" pitchFamily="34" charset="0"/>
                <a:cs typeface="Arial" pitchFamily="34" charset="0"/>
              </a:rPr>
              <a:t>The risk of incorrect acceptance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menerima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kesimpulan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--&gt;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saldo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rekening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mengandung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saji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material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disimpulkan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mengandung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saji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material.</a:t>
            </a:r>
          </a:p>
          <a:p>
            <a:pPr marL="609600" indent="-609600">
              <a:spcBef>
                <a:spcPts val="0"/>
              </a:spcBef>
            </a:pPr>
            <a:endParaRPr lang="en-US" b="1" u="sng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spcBef>
                <a:spcPts val="0"/>
              </a:spcBef>
            </a:pPr>
            <a:r>
              <a:rPr lang="en-US" b="1" u="sng" dirty="0" smtClean="0">
                <a:latin typeface="Arial" pitchFamily="34" charset="0"/>
                <a:cs typeface="Arial" pitchFamily="34" charset="0"/>
              </a:rPr>
              <a:t>The risk of incorrect rejection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menolak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kesimpulan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benar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--&gt;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saldo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rekening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mengandung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saji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material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disimpulkan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mengandung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saji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material.</a:t>
            </a:r>
          </a:p>
          <a:p>
            <a:pPr>
              <a:spcBef>
                <a:spcPts val="0"/>
              </a:spcBef>
            </a:pP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2678</TotalTime>
  <Words>761</Words>
  <Application>Microsoft Office PowerPoint</Application>
  <PresentationFormat>On-screen Show (4:3)</PresentationFormat>
  <Paragraphs>99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BAGIAN 13 AUDIT SAMPLING</vt:lpstr>
      <vt:lpstr>AUDIT SAMPLING</vt:lpstr>
      <vt:lpstr>ALASAN PENGUJIAN SAMPEL</vt:lpstr>
      <vt:lpstr>PENERAPAN PENGUJIAN SAMPEL</vt:lpstr>
      <vt:lpstr>METODE AUDIT SAMPLING</vt:lpstr>
      <vt:lpstr>PILIHAN METODE SAMPLING</vt:lpstr>
      <vt:lpstr>DASAR PEMILIHAN METODE SAMPLING</vt:lpstr>
      <vt:lpstr>RISIKO SAMPLING</vt:lpstr>
      <vt:lpstr>RISIKO SAMPLING</vt:lpstr>
      <vt:lpstr>RISIKO NON SAMPLING</vt:lpstr>
      <vt:lpstr>ATTRIBUTE SAMPLING</vt:lpstr>
      <vt:lpstr>TABEL  PILIHAN JUMLAH SAMPEL</vt:lpstr>
      <vt:lpstr>TABEL  PILIHAN JUMLAH SAMPEL</vt:lpstr>
      <vt:lpstr>METODE PENGAMBILAN SAMPEL</vt:lpstr>
      <vt:lpstr>RANDOM SAMPLING</vt:lpstr>
      <vt:lpstr>PENGGUNAAN TABEL ANGKA RANDOM</vt:lpstr>
      <vt:lpstr>SYSTEMATIC  SAMPLING</vt:lpstr>
      <vt:lpstr>SYSTEMATIC SAMPLING</vt:lpstr>
      <vt:lpstr>Terimakasih (Bagian Terpenting Dalam Hidup)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lenovo</cp:lastModifiedBy>
  <cp:revision>381</cp:revision>
  <dcterms:created xsi:type="dcterms:W3CDTF">2015-02-11T15:01:47Z</dcterms:created>
  <dcterms:modified xsi:type="dcterms:W3CDTF">2015-05-19T05:19:30Z</dcterms:modified>
</cp:coreProperties>
</file>