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7" r:id="rId2"/>
    <p:sldId id="279" r:id="rId3"/>
    <p:sldId id="280" r:id="rId4"/>
    <p:sldId id="284" r:id="rId5"/>
    <p:sldId id="281" r:id="rId6"/>
    <p:sldId id="282" r:id="rId7"/>
    <p:sldId id="283" r:id="rId8"/>
    <p:sldId id="285" r:id="rId9"/>
    <p:sldId id="286" r:id="rId10"/>
    <p:sldId id="287" r:id="rId11"/>
    <p:sldId id="288" r:id="rId12"/>
    <p:sldId id="289" r:id="rId13"/>
    <p:sldId id="290" r:id="rId14"/>
    <p:sldId id="292" r:id="rId15"/>
    <p:sldId id="293" r:id="rId16"/>
    <p:sldId id="294" r:id="rId17"/>
    <p:sldId id="295" r:id="rId18"/>
    <p:sldId id="296" r:id="rId19"/>
    <p:sldId id="297" r:id="rId20"/>
    <p:sldId id="298" r:id="rId21"/>
    <p:sldId id="299" r:id="rId22"/>
    <p:sldId id="300" r:id="rId23"/>
    <p:sldId id="301" r:id="rId24"/>
    <p:sldId id="302" r:id="rId25"/>
    <p:sldId id="309" r:id="rId26"/>
    <p:sldId id="304" r:id="rId27"/>
    <p:sldId id="305" r:id="rId28"/>
    <p:sldId id="306" r:id="rId29"/>
    <p:sldId id="307" r:id="rId30"/>
    <p:sldId id="308" r:id="rId31"/>
    <p:sldId id="310" r:id="rId32"/>
    <p:sldId id="312" r:id="rId33"/>
    <p:sldId id="311" r:id="rId34"/>
    <p:sldId id="313" r:id="rId35"/>
    <p:sldId id="314" r:id="rId36"/>
    <p:sldId id="316" r:id="rId37"/>
    <p:sldId id="315" r:id="rId38"/>
    <p:sldId id="317" r:id="rId39"/>
    <p:sldId id="318" r:id="rId40"/>
    <p:sldId id="319" r:id="rId41"/>
    <p:sldId id="320" r:id="rId42"/>
    <p:sldId id="278" r:id="rId4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7E3BB5-B26B-4005-B58E-D972BD30C8E8}" type="datetimeFigureOut">
              <a:rPr lang="id-ID" smtClean="0"/>
              <a:pPr/>
              <a:t>18/05/2015</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C497CE-D4A7-42EB-A2D8-8298147CE5DA}"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14356"/>
          </a:xfrm>
          <a:solidFill>
            <a:schemeClr val="accent6">
              <a:lumMod val="40000"/>
              <a:lumOff val="60000"/>
            </a:schemeClr>
          </a:solidFill>
        </p:spPr>
        <p:txBody>
          <a:bodyPr/>
          <a:lstStyle/>
          <a:p>
            <a:r>
              <a:rPr lang="en-US" dirty="0" smtClean="0"/>
              <a:t>Click to edit Master title style</a:t>
            </a:r>
            <a:endParaRPr lang="id-ID" dirty="0"/>
          </a:p>
        </p:txBody>
      </p:sp>
      <p:sp>
        <p:nvSpPr>
          <p:cNvPr id="3" name="Content Placeholder 2"/>
          <p:cNvSpPr>
            <a:spLocks noGrp="1"/>
          </p:cNvSpPr>
          <p:nvPr>
            <p:ph idx="1"/>
          </p:nvPr>
        </p:nvSpPr>
        <p:spPr>
          <a:xfrm>
            <a:off x="457200" y="928670"/>
            <a:ext cx="8258204" cy="50720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Slide Number Placeholder 5"/>
          <p:cNvSpPr>
            <a:spLocks noGrp="1"/>
          </p:cNvSpPr>
          <p:nvPr>
            <p:ph type="sldNum" sz="quarter" idx="12"/>
          </p:nvPr>
        </p:nvSpPr>
        <p:spPr>
          <a:xfrm>
            <a:off x="8315380" y="6356350"/>
            <a:ext cx="471462" cy="365125"/>
          </a:xfrm>
        </p:spPr>
        <p:txBody>
          <a:bodyPr/>
          <a:lstStyle/>
          <a:p>
            <a:fld id="{97E25F0D-EA1A-4233-97B3-2FDC60145AF4}" type="slidenum">
              <a:rPr lang="id-ID" smtClean="0"/>
              <a:pPr/>
              <a:t>‹#›</a:t>
            </a:fld>
            <a:endParaRPr lang="id-ID"/>
          </a:p>
        </p:txBody>
      </p:sp>
      <p:cxnSp>
        <p:nvCxnSpPr>
          <p:cNvPr id="9" name="Straight Connector 8"/>
          <p:cNvCxnSpPr/>
          <p:nvPr userDrawn="1"/>
        </p:nvCxnSpPr>
        <p:spPr>
          <a:xfrm>
            <a:off x="500034" y="6286520"/>
            <a:ext cx="8286808"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id-ID"/>
          </a:p>
        </p:txBody>
      </p:sp>
      <p:sp>
        <p:nvSpPr>
          <p:cNvPr id="5" name="Footer Placeholder 4"/>
          <p:cNvSpPr>
            <a:spLocks noGrp="1"/>
          </p:cNvSpPr>
          <p:nvPr>
            <p:ph type="ftr" sz="quarter" idx="11"/>
          </p:nvPr>
        </p:nvSpPr>
        <p:spPr>
          <a:xfrm>
            <a:off x="890582" y="6421461"/>
            <a:ext cx="2895600" cy="365125"/>
          </a:xfrm>
          <a:prstGeom prst="rect">
            <a:avLst/>
          </a:prstGeom>
        </p:spPr>
        <p:txBody>
          <a:bodyPr/>
          <a:lstStyle/>
          <a:p>
            <a:r>
              <a:rPr lang="id-ID" smtClean="0"/>
              <a:t>Auditing I - Sururi</a:t>
            </a:r>
            <a:endParaRPr lang="id-ID"/>
          </a:p>
        </p:txBody>
      </p:sp>
      <p:sp>
        <p:nvSpPr>
          <p:cNvPr id="6" name="Slide Number Placeholder 5"/>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id-ID"/>
          </a:p>
        </p:txBody>
      </p:sp>
      <p:sp>
        <p:nvSpPr>
          <p:cNvPr id="5" name="Footer Placeholder 4"/>
          <p:cNvSpPr>
            <a:spLocks noGrp="1"/>
          </p:cNvSpPr>
          <p:nvPr>
            <p:ph type="ftr" sz="quarter" idx="11"/>
          </p:nvPr>
        </p:nvSpPr>
        <p:spPr>
          <a:xfrm>
            <a:off x="890582" y="6421461"/>
            <a:ext cx="2895600" cy="365125"/>
          </a:xfrm>
          <a:prstGeom prst="rect">
            <a:avLst/>
          </a:prstGeom>
        </p:spPr>
        <p:txBody>
          <a:bodyPr/>
          <a:lstStyle/>
          <a:p>
            <a:r>
              <a:rPr lang="id-ID" smtClean="0"/>
              <a:t>Auditing I - Sururi</a:t>
            </a:r>
            <a:endParaRPr lang="id-ID"/>
          </a:p>
        </p:txBody>
      </p:sp>
      <p:sp>
        <p:nvSpPr>
          <p:cNvPr id="6" name="Slide Number Placeholder 5"/>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714355"/>
          </a:xfrm>
        </p:spPr>
        <p:txBody>
          <a:bodyPr/>
          <a:lstStyle/>
          <a:p>
            <a:r>
              <a:rPr lang="en-US" smtClean="0"/>
              <a:t>Click to edit Master title style</a:t>
            </a:r>
            <a:endParaRPr lang="id-ID"/>
          </a:p>
        </p:txBody>
      </p:sp>
      <p:sp>
        <p:nvSpPr>
          <p:cNvPr id="3" name="Subtitle 2"/>
          <p:cNvSpPr>
            <a:spLocks noGrp="1"/>
          </p:cNvSpPr>
          <p:nvPr>
            <p:ph type="subTitle" idx="1"/>
          </p:nvPr>
        </p:nvSpPr>
        <p:spPr>
          <a:xfrm>
            <a:off x="571472" y="1000108"/>
            <a:ext cx="8215370" cy="5214974"/>
          </a:xfrm>
        </p:spPr>
        <p:txBody>
          <a:bodyPr/>
          <a:lstStyle>
            <a:lvl1pPr marL="450850" indent="-450850" algn="l">
              <a:buFont typeface="Arial" pitchFamily="34" charset="0"/>
              <a:buChar char="•"/>
              <a:defRPr>
                <a:solidFill>
                  <a:schemeClr val="tx1"/>
                </a:solidFill>
              </a:defRPr>
            </a:lvl1pPr>
            <a:lvl2pPr marL="457200" indent="0" algn="ctr">
              <a:buFont typeface="Arial" pitchFamily="34" charset="0"/>
              <a:buChar char="•"/>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id-ID" dirty="0" smtClean="0"/>
          </a:p>
          <a:p>
            <a:pPr lvl="0"/>
            <a:endParaRPr lang="id-ID" dirty="0"/>
          </a:p>
        </p:txBody>
      </p:sp>
      <p:sp>
        <p:nvSpPr>
          <p:cNvPr id="6" name="Slide Number Placeholder 5"/>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id-ID"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id-ID"/>
          </a:p>
        </p:txBody>
      </p:sp>
      <p:sp>
        <p:nvSpPr>
          <p:cNvPr id="6" name="Slide Number Placeholder 5"/>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Slide Number Placeholder 6"/>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id-ID"/>
          </a:p>
        </p:txBody>
      </p:sp>
      <p:sp>
        <p:nvSpPr>
          <p:cNvPr id="8" name="Footer Placeholder 7"/>
          <p:cNvSpPr>
            <a:spLocks noGrp="1"/>
          </p:cNvSpPr>
          <p:nvPr>
            <p:ph type="ftr" sz="quarter" idx="11"/>
          </p:nvPr>
        </p:nvSpPr>
        <p:spPr>
          <a:xfrm>
            <a:off x="890582" y="6421461"/>
            <a:ext cx="2895600" cy="365125"/>
          </a:xfrm>
          <a:prstGeom prst="rect">
            <a:avLst/>
          </a:prstGeom>
        </p:spPr>
        <p:txBody>
          <a:bodyPr/>
          <a:lstStyle/>
          <a:p>
            <a:r>
              <a:rPr lang="id-ID" smtClean="0"/>
              <a:t>Auditing I - Sururi</a:t>
            </a:r>
            <a:endParaRPr lang="id-ID"/>
          </a:p>
        </p:txBody>
      </p:sp>
      <p:sp>
        <p:nvSpPr>
          <p:cNvPr id="9" name="Slide Number Placeholder 8"/>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id-ID"/>
          </a:p>
        </p:txBody>
      </p:sp>
      <p:sp>
        <p:nvSpPr>
          <p:cNvPr id="4" name="Footer Placeholder 3"/>
          <p:cNvSpPr>
            <a:spLocks noGrp="1"/>
          </p:cNvSpPr>
          <p:nvPr>
            <p:ph type="ftr" sz="quarter" idx="11"/>
          </p:nvPr>
        </p:nvSpPr>
        <p:spPr>
          <a:xfrm>
            <a:off x="890582" y="6421461"/>
            <a:ext cx="2895600" cy="365125"/>
          </a:xfrm>
          <a:prstGeom prst="rect">
            <a:avLst/>
          </a:prstGeom>
        </p:spPr>
        <p:txBody>
          <a:bodyPr/>
          <a:lstStyle/>
          <a:p>
            <a:r>
              <a:rPr lang="id-ID" smtClean="0"/>
              <a:t>Auditing I - Sururi</a:t>
            </a:r>
            <a:endParaRPr lang="id-ID"/>
          </a:p>
        </p:txBody>
      </p:sp>
      <p:sp>
        <p:nvSpPr>
          <p:cNvPr id="5" name="Slide Number Placeholder 4"/>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id-ID"/>
          </a:p>
        </p:txBody>
      </p:sp>
      <p:sp>
        <p:nvSpPr>
          <p:cNvPr id="3" name="Footer Placeholder 2"/>
          <p:cNvSpPr>
            <a:spLocks noGrp="1"/>
          </p:cNvSpPr>
          <p:nvPr>
            <p:ph type="ftr" sz="quarter" idx="11"/>
          </p:nvPr>
        </p:nvSpPr>
        <p:spPr>
          <a:xfrm>
            <a:off x="890582" y="6421461"/>
            <a:ext cx="2895600" cy="365125"/>
          </a:xfrm>
          <a:prstGeom prst="rect">
            <a:avLst/>
          </a:prstGeom>
        </p:spPr>
        <p:txBody>
          <a:bodyPr/>
          <a:lstStyle/>
          <a:p>
            <a:r>
              <a:rPr lang="id-ID" smtClean="0"/>
              <a:t>Auditing I - Sururi</a:t>
            </a:r>
            <a:endParaRPr lang="id-ID"/>
          </a:p>
        </p:txBody>
      </p:sp>
      <p:sp>
        <p:nvSpPr>
          <p:cNvPr id="4" name="Slide Number Placeholder 3"/>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id-ID"/>
          </a:p>
        </p:txBody>
      </p:sp>
      <p:sp>
        <p:nvSpPr>
          <p:cNvPr id="6" name="Footer Placeholder 5"/>
          <p:cNvSpPr>
            <a:spLocks noGrp="1"/>
          </p:cNvSpPr>
          <p:nvPr>
            <p:ph type="ftr" sz="quarter" idx="11"/>
          </p:nvPr>
        </p:nvSpPr>
        <p:spPr>
          <a:xfrm>
            <a:off x="890582" y="6421461"/>
            <a:ext cx="2895600" cy="365125"/>
          </a:xfrm>
          <a:prstGeom prst="rect">
            <a:avLst/>
          </a:prstGeom>
        </p:spPr>
        <p:txBody>
          <a:bodyPr/>
          <a:lstStyle/>
          <a:p>
            <a:r>
              <a:rPr lang="id-ID" smtClean="0"/>
              <a:t>Auditing I - Sururi</a:t>
            </a:r>
            <a:endParaRPr lang="id-ID"/>
          </a:p>
        </p:txBody>
      </p:sp>
      <p:sp>
        <p:nvSpPr>
          <p:cNvPr id="7" name="Slide Number Placeholder 6"/>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id-ID"/>
          </a:p>
        </p:txBody>
      </p:sp>
      <p:sp>
        <p:nvSpPr>
          <p:cNvPr id="6" name="Footer Placeholder 5"/>
          <p:cNvSpPr>
            <a:spLocks noGrp="1"/>
          </p:cNvSpPr>
          <p:nvPr>
            <p:ph type="ftr" sz="quarter" idx="11"/>
          </p:nvPr>
        </p:nvSpPr>
        <p:spPr>
          <a:xfrm>
            <a:off x="890582" y="6421461"/>
            <a:ext cx="2895600" cy="365125"/>
          </a:xfrm>
          <a:prstGeom prst="rect">
            <a:avLst/>
          </a:prstGeom>
        </p:spPr>
        <p:txBody>
          <a:bodyPr/>
          <a:lstStyle/>
          <a:p>
            <a:r>
              <a:rPr lang="id-ID" smtClean="0"/>
              <a:t>Auditing I - Sururi</a:t>
            </a:r>
            <a:endParaRPr lang="id-ID"/>
          </a:p>
        </p:txBody>
      </p:sp>
      <p:sp>
        <p:nvSpPr>
          <p:cNvPr id="7" name="Slide Number Placeholder 6"/>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714356"/>
          </a:xfrm>
          <a:prstGeom prst="rect">
            <a:avLst/>
          </a:prstGeom>
          <a:solidFill>
            <a:schemeClr val="accent6">
              <a:lumMod val="40000"/>
              <a:lumOff val="60000"/>
            </a:schemeClr>
          </a:solidFill>
        </p:spPr>
        <p:txBody>
          <a:bodyPr vert="horz" lIns="91440" tIns="45720" rIns="91440" bIns="45720" rtlCol="0" anchor="ctr">
            <a:normAutofit/>
          </a:bodyPr>
          <a:lstStyle/>
          <a:p>
            <a:r>
              <a:rPr lang="en-US" dirty="0" smtClean="0"/>
              <a:t>Click to edit Master title style</a:t>
            </a:r>
            <a:endParaRPr lang="id-ID" dirty="0"/>
          </a:p>
        </p:txBody>
      </p:sp>
      <p:sp>
        <p:nvSpPr>
          <p:cNvPr id="3" name="Text Placeholder 2"/>
          <p:cNvSpPr>
            <a:spLocks noGrp="1"/>
          </p:cNvSpPr>
          <p:nvPr>
            <p:ph type="body" idx="1"/>
          </p:nvPr>
        </p:nvSpPr>
        <p:spPr>
          <a:xfrm>
            <a:off x="457200" y="1000108"/>
            <a:ext cx="8229600" cy="507209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d-ID" dirty="0"/>
          </a:p>
        </p:txBody>
      </p:sp>
      <p:sp>
        <p:nvSpPr>
          <p:cNvPr id="6" name="Slide Number Placeholder 5"/>
          <p:cNvSpPr>
            <a:spLocks noGrp="1"/>
          </p:cNvSpPr>
          <p:nvPr>
            <p:ph type="sldNum" sz="quarter" idx="4"/>
          </p:nvPr>
        </p:nvSpPr>
        <p:spPr>
          <a:xfrm>
            <a:off x="8358214" y="6356350"/>
            <a:ext cx="428628" cy="365125"/>
          </a:xfrm>
          <a:prstGeom prst="rect">
            <a:avLst/>
          </a:prstGeom>
        </p:spPr>
        <p:txBody>
          <a:bodyPr vert="horz" lIns="91440" tIns="45720" rIns="91440" bIns="45720" rtlCol="0" anchor="ctr"/>
          <a:lstStyle>
            <a:lvl1pPr algn="r">
              <a:defRPr sz="1200">
                <a:solidFill>
                  <a:schemeClr val="tx1"/>
                </a:solidFill>
              </a:defRPr>
            </a:lvl1pPr>
          </a:lstStyle>
          <a:p>
            <a:fld id="{97E25F0D-EA1A-4233-97B3-2FDC60145AF4}" type="slidenum">
              <a:rPr lang="id-ID" smtClean="0"/>
              <a:pPr/>
              <a:t>‹#›</a:t>
            </a:fld>
            <a:endParaRPr lang="id-ID" dirty="0"/>
          </a:p>
        </p:txBody>
      </p:sp>
      <p:pic>
        <p:nvPicPr>
          <p:cNvPr id="7" name="Picture 6" descr="Logo AAYKPN"/>
          <p:cNvPicPr/>
          <p:nvPr userDrawn="1"/>
        </p:nvPicPr>
        <p:blipFill>
          <a:blip r:embed="rId13" cstate="print"/>
          <a:srcRect/>
          <a:stretch>
            <a:fillRect/>
          </a:stretch>
        </p:blipFill>
        <p:spPr bwMode="auto">
          <a:xfrm>
            <a:off x="500034" y="6407198"/>
            <a:ext cx="428628" cy="307950"/>
          </a:xfrm>
          <a:prstGeom prst="rect">
            <a:avLst/>
          </a:prstGeom>
          <a:noFill/>
          <a:ln w="9525">
            <a:noFill/>
            <a:miter lim="800000"/>
            <a:headEnd/>
            <a:tailEnd/>
          </a:ln>
        </p:spPr>
      </p:pic>
      <p:sp>
        <p:nvSpPr>
          <p:cNvPr id="8" name="TextBox 7"/>
          <p:cNvSpPr txBox="1"/>
          <p:nvPr userDrawn="1"/>
        </p:nvSpPr>
        <p:spPr>
          <a:xfrm>
            <a:off x="7508301" y="6393723"/>
            <a:ext cx="849913" cy="307777"/>
          </a:xfrm>
          <a:prstGeom prst="rect">
            <a:avLst/>
          </a:prstGeom>
          <a:noFill/>
        </p:spPr>
        <p:txBody>
          <a:bodyPr wrap="none" rtlCol="0">
            <a:spAutoFit/>
          </a:bodyPr>
          <a:lstStyle/>
          <a:p>
            <a:r>
              <a:rPr lang="id-ID" sz="1400" b="1" dirty="0" smtClean="0"/>
              <a:t>Halaman</a:t>
            </a:r>
            <a:endParaRPr lang="id-ID" sz="1400" b="1" dirty="0"/>
          </a:p>
        </p:txBody>
      </p:sp>
      <p:cxnSp>
        <p:nvCxnSpPr>
          <p:cNvPr id="9" name="Straight Connector 8"/>
          <p:cNvCxnSpPr/>
          <p:nvPr userDrawn="1"/>
        </p:nvCxnSpPr>
        <p:spPr>
          <a:xfrm>
            <a:off x="500034" y="6286520"/>
            <a:ext cx="8286808"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userDrawn="1"/>
        </p:nvSpPr>
        <p:spPr>
          <a:xfrm>
            <a:off x="895200" y="6451513"/>
            <a:ext cx="1829668" cy="307777"/>
          </a:xfrm>
          <a:prstGeom prst="rect">
            <a:avLst/>
          </a:prstGeom>
          <a:noFill/>
        </p:spPr>
        <p:txBody>
          <a:bodyPr wrap="none" rtlCol="0">
            <a:spAutoFit/>
          </a:bodyPr>
          <a:lstStyle/>
          <a:p>
            <a:r>
              <a:rPr lang="id-ID" sz="1400" b="1" dirty="0" smtClean="0"/>
              <a:t>Pengauditan I - Sururi</a:t>
            </a:r>
            <a:endParaRPr lang="id-ID" sz="1400" b="1" dirty="0"/>
          </a:p>
        </p:txBody>
      </p:sp>
    </p:spTree>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900113" indent="-442913"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00306"/>
            <a:ext cx="9144000" cy="2071702"/>
          </a:xfrm>
        </p:spPr>
        <p:txBody>
          <a:bodyPr>
            <a:normAutofit/>
          </a:bodyPr>
          <a:lstStyle/>
          <a:p>
            <a:r>
              <a:rPr lang="id-ID" b="1" smtClean="0"/>
              <a:t>BAGIAN </a:t>
            </a:r>
            <a:r>
              <a:rPr lang="id-ID" b="1" smtClean="0"/>
              <a:t>9</a:t>
            </a:r>
            <a:r>
              <a:rPr lang="id-ID" b="1" dirty="0" smtClean="0"/>
              <a:t/>
            </a:r>
            <a:br>
              <a:rPr lang="id-ID" b="1" dirty="0" smtClean="0"/>
            </a:br>
            <a:r>
              <a:rPr lang="id-ID" b="1" dirty="0" smtClean="0"/>
              <a:t>SISTEM PENGENDALIAN INTERNAL</a:t>
            </a:r>
            <a:endParaRPr lang="id-ID" b="1"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1</a:t>
            </a:fld>
            <a:endParaRPr lang="id-ID"/>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smtClean="0"/>
              <a:t>FRAMEWORK SPI COSO</a:t>
            </a:r>
            <a:endParaRPr lang="id-ID" b="1" dirty="0"/>
          </a:p>
        </p:txBody>
      </p:sp>
      <p:sp>
        <p:nvSpPr>
          <p:cNvPr id="3" name="Subtitle 2"/>
          <p:cNvSpPr>
            <a:spLocks noGrp="1"/>
          </p:cNvSpPr>
          <p:nvPr>
            <p:ph type="subTitle" idx="1"/>
          </p:nvPr>
        </p:nvSpPr>
        <p:spPr/>
        <p:txBody>
          <a:bodyPr>
            <a:normAutofit/>
          </a:bodyPr>
          <a:lstStyle/>
          <a:p>
            <a:r>
              <a:rPr lang="id-ID" dirty="0" smtClean="0"/>
              <a:t>COSO telah mengembangkan framework SPI yang komponennya terdiri dari:</a:t>
            </a:r>
          </a:p>
          <a:p>
            <a:pPr marL="1258888" indent="-809625">
              <a:buFont typeface="+mj-lt"/>
              <a:buAutoNum type="arabicPeriod"/>
            </a:pPr>
            <a:r>
              <a:rPr lang="id-ID" dirty="0" smtClean="0"/>
              <a:t>Lingkungan pengendalian (control environment)</a:t>
            </a:r>
          </a:p>
          <a:p>
            <a:pPr marL="1258888" indent="-809625">
              <a:buFont typeface="+mj-lt"/>
              <a:buAutoNum type="arabicPeriod"/>
            </a:pPr>
            <a:r>
              <a:rPr lang="id-ID" dirty="0" smtClean="0"/>
              <a:t>Asesmen risiko (risk assessment)</a:t>
            </a:r>
          </a:p>
          <a:p>
            <a:pPr marL="1258888" indent="-809625">
              <a:buFont typeface="+mj-lt"/>
              <a:buAutoNum type="arabicPeriod"/>
            </a:pPr>
            <a:r>
              <a:rPr lang="id-ID" dirty="0" smtClean="0"/>
              <a:t>Aktifitas pengendalian (control activities)</a:t>
            </a:r>
          </a:p>
          <a:p>
            <a:pPr marL="1258888" indent="-809625">
              <a:buFont typeface="+mj-lt"/>
              <a:buAutoNum type="arabicPeriod"/>
            </a:pPr>
            <a:r>
              <a:rPr lang="id-ID" dirty="0" smtClean="0"/>
              <a:t>Informasi dan komunikasi (information and communication)</a:t>
            </a:r>
          </a:p>
          <a:p>
            <a:pPr marL="1258888" indent="-809625">
              <a:buFont typeface="+mj-lt"/>
              <a:buAutoNum type="arabicPeriod"/>
            </a:pPr>
            <a:r>
              <a:rPr lang="id-ID" dirty="0" smtClean="0"/>
              <a:t>Monitoring</a:t>
            </a:r>
          </a:p>
          <a:p>
            <a:pPr marL="1079500" indent="-630238">
              <a:buFont typeface="+mj-lt"/>
              <a:buAutoNum type="arabicPeriod"/>
            </a:pPr>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10</a:t>
            </a:fld>
            <a:endParaRPr lang="id-ID"/>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smtClean="0"/>
              <a:t>FRAMEWORK SPI COSO</a:t>
            </a:r>
            <a:endParaRPr lang="id-ID" b="1" dirty="0"/>
          </a:p>
        </p:txBody>
      </p:sp>
      <p:sp>
        <p:nvSpPr>
          <p:cNvPr id="3" name="Subtitle 2"/>
          <p:cNvSpPr>
            <a:spLocks noGrp="1"/>
          </p:cNvSpPr>
          <p:nvPr>
            <p:ph type="subTitle" idx="1"/>
          </p:nvPr>
        </p:nvSpPr>
        <p:spPr/>
        <p:txBody>
          <a:bodyPr>
            <a:normAutofit/>
          </a:bodyPr>
          <a:lstStyle/>
          <a:p>
            <a:r>
              <a:rPr lang="id-ID" dirty="0" smtClean="0">
                <a:latin typeface="Arial" pitchFamily="34" charset="0"/>
                <a:cs typeface="Arial" pitchFamily="34" charset="0"/>
              </a:rPr>
              <a:t>Implementasi komponen SPI COSO harus didukung dengan bukti-bukti dokumenter sehingga memungkinkan untuk dilakukan audit atas kecukupan dan efektifitasnya.</a:t>
            </a:r>
          </a:p>
          <a:p>
            <a:r>
              <a:rPr lang="id-ID" b="1" dirty="0" smtClean="0">
                <a:latin typeface="Arial" pitchFamily="34" charset="0"/>
                <a:cs typeface="Arial" pitchFamily="34" charset="0"/>
              </a:rPr>
              <a:t>Lingkungan pengendalian</a:t>
            </a:r>
          </a:p>
          <a:p>
            <a:pPr>
              <a:buNone/>
            </a:pPr>
            <a:r>
              <a:rPr lang="id-ID" b="1" dirty="0" smtClean="0">
                <a:latin typeface="Arial" pitchFamily="34" charset="0"/>
                <a:cs typeface="Arial" pitchFamily="34" charset="0"/>
              </a:rPr>
              <a:t>	</a:t>
            </a:r>
            <a:r>
              <a:rPr lang="id-ID" dirty="0" smtClean="0">
                <a:latin typeface="Arial" pitchFamily="34" charset="0"/>
                <a:cs typeface="Arial" pitchFamily="34" charset="0"/>
              </a:rPr>
              <a:t>Terdiri dari kebijakan, prosedur, dan tindakan yang merefleksikan sikap mental manajemen puncak serta seluruh komponen organisasi. </a:t>
            </a:r>
            <a:endParaRPr lang="id-ID"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97E25F0D-EA1A-4233-97B3-2FDC60145AF4}" type="slidenum">
              <a:rPr lang="id-ID" smtClean="0"/>
              <a:pPr/>
              <a:t>11</a:t>
            </a:fld>
            <a:endParaRPr lang="id-ID"/>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smtClean="0"/>
              <a:t>FRAMEWORK SPI COSO</a:t>
            </a:r>
            <a:endParaRPr lang="id-ID" b="1" dirty="0"/>
          </a:p>
        </p:txBody>
      </p:sp>
      <p:sp>
        <p:nvSpPr>
          <p:cNvPr id="3" name="Subtitle 2"/>
          <p:cNvSpPr>
            <a:spLocks noGrp="1"/>
          </p:cNvSpPr>
          <p:nvPr>
            <p:ph type="subTitle" idx="1"/>
          </p:nvPr>
        </p:nvSpPr>
        <p:spPr/>
        <p:txBody>
          <a:bodyPr>
            <a:normAutofit lnSpcReduction="10000"/>
          </a:bodyPr>
          <a:lstStyle/>
          <a:p>
            <a:r>
              <a:rPr lang="id-ID" dirty="0" smtClean="0">
                <a:latin typeface="Arial" pitchFamily="34" charset="0"/>
                <a:cs typeface="Arial" pitchFamily="34" charset="0"/>
              </a:rPr>
              <a:t>Lingkungan pengendalian mencakup beberapa hal sebagai berikut, yang semuanya harus didukung dengan bukti-bukti dokumenter:</a:t>
            </a:r>
          </a:p>
          <a:p>
            <a:pPr marL="1169988" indent="-720725">
              <a:buFont typeface="+mj-lt"/>
              <a:buAutoNum type="arabicPeriod"/>
            </a:pPr>
            <a:r>
              <a:rPr lang="id-ID" dirty="0" smtClean="0">
                <a:latin typeface="Arial" pitchFamily="34" charset="0"/>
                <a:cs typeface="Arial" pitchFamily="34" charset="0"/>
              </a:rPr>
              <a:t>Integritas dan nilai-nilai etika, bisa dinyatakan dalam pernyataan kebijakan (policy statement)</a:t>
            </a:r>
          </a:p>
          <a:p>
            <a:pPr marL="1169988" indent="-720725">
              <a:buFont typeface="+mj-lt"/>
              <a:buAutoNum type="arabicPeriod"/>
            </a:pPr>
            <a:r>
              <a:rPr lang="id-ID" dirty="0" smtClean="0">
                <a:latin typeface="Arial" pitchFamily="34" charset="0"/>
                <a:cs typeface="Arial" pitchFamily="34" charset="0"/>
              </a:rPr>
              <a:t>Komitmen terhadap kompetensi</a:t>
            </a:r>
          </a:p>
          <a:p>
            <a:pPr marL="1169988" indent="-720725">
              <a:buFont typeface="+mj-lt"/>
              <a:buAutoNum type="arabicPeriod"/>
            </a:pPr>
            <a:r>
              <a:rPr lang="id-ID" dirty="0" smtClean="0">
                <a:latin typeface="Arial" pitchFamily="34" charset="0"/>
                <a:cs typeface="Arial" pitchFamily="34" charset="0"/>
              </a:rPr>
              <a:t>Partisipasi dewan komisaris dan komite audit</a:t>
            </a:r>
          </a:p>
          <a:p>
            <a:pPr marL="1169988" indent="-720725">
              <a:buFont typeface="+mj-lt"/>
              <a:buAutoNum type="arabicPeriod"/>
            </a:pPr>
            <a:endParaRPr lang="id-ID" dirty="0" smtClean="0">
              <a:latin typeface="Arial" pitchFamily="34" charset="0"/>
              <a:cs typeface="Arial" pitchFamily="34" charset="0"/>
            </a:endParaRPr>
          </a:p>
          <a:p>
            <a:endParaRPr lang="id-ID" dirty="0" smtClean="0">
              <a:latin typeface="Arial" pitchFamily="34" charset="0"/>
              <a:cs typeface="Arial" pitchFamily="34" charset="0"/>
            </a:endParaRPr>
          </a:p>
          <a:p>
            <a:pPr marL="1079500" indent="-630238">
              <a:buFont typeface="+mj-lt"/>
              <a:buAutoNum type="arabicPeriod"/>
            </a:pPr>
            <a:endParaRPr lang="id-ID"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97E25F0D-EA1A-4233-97B3-2FDC60145AF4}" type="slidenum">
              <a:rPr lang="id-ID" smtClean="0"/>
              <a:pPr/>
              <a:t>12</a:t>
            </a:fld>
            <a:endParaRPr lang="id-ID"/>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smtClean="0"/>
              <a:t>FRAMEWORK SPI COSO</a:t>
            </a:r>
            <a:endParaRPr lang="id-ID" b="1" dirty="0"/>
          </a:p>
        </p:txBody>
      </p:sp>
      <p:sp>
        <p:nvSpPr>
          <p:cNvPr id="3" name="Subtitle 2"/>
          <p:cNvSpPr>
            <a:spLocks noGrp="1"/>
          </p:cNvSpPr>
          <p:nvPr>
            <p:ph type="subTitle" idx="1"/>
          </p:nvPr>
        </p:nvSpPr>
        <p:spPr/>
        <p:txBody>
          <a:bodyPr>
            <a:normAutofit lnSpcReduction="10000"/>
          </a:bodyPr>
          <a:lstStyle/>
          <a:p>
            <a:pPr marL="1169988" indent="-720725">
              <a:buFont typeface="+mj-lt"/>
              <a:buAutoNum type="arabicPeriod" startAt="4"/>
            </a:pPr>
            <a:r>
              <a:rPr lang="id-ID" dirty="0" smtClean="0">
                <a:latin typeface="Arial" pitchFamily="34" charset="0"/>
                <a:cs typeface="Arial" pitchFamily="34" charset="0"/>
              </a:rPr>
              <a:t>Integritas dan nilai-nilai etika, bisa dinyatakan dalam pernyataan kebijakan (policy statement</a:t>
            </a:r>
          </a:p>
          <a:p>
            <a:pPr marL="1169988" indent="-720725">
              <a:buFont typeface="+mj-lt"/>
              <a:buAutoNum type="arabicPeriod" startAt="4"/>
            </a:pPr>
            <a:r>
              <a:rPr lang="id-ID" dirty="0" smtClean="0">
                <a:latin typeface="Arial" pitchFamily="34" charset="0"/>
                <a:cs typeface="Arial" pitchFamily="34" charset="0"/>
              </a:rPr>
              <a:t>Filosofi manajemen dan gaya operasional, yaitu landasan pemikiran manajemen serta cara manajemen menjalankan aktifitas operasional organisasi.</a:t>
            </a:r>
          </a:p>
          <a:p>
            <a:pPr marL="1169988" indent="-720725">
              <a:buFont typeface="+mj-lt"/>
              <a:buAutoNum type="arabicPeriod" startAt="4"/>
            </a:pPr>
            <a:r>
              <a:rPr lang="id-ID" dirty="0" smtClean="0">
                <a:latin typeface="Arial" pitchFamily="34" charset="0"/>
                <a:cs typeface="Arial" pitchFamily="34" charset="0"/>
              </a:rPr>
              <a:t>Struktur organisasi</a:t>
            </a:r>
          </a:p>
          <a:p>
            <a:pPr marL="1169988" indent="-720725">
              <a:buFont typeface="+mj-lt"/>
              <a:buAutoNum type="arabicPeriod" startAt="4"/>
            </a:pPr>
            <a:r>
              <a:rPr lang="id-ID" dirty="0" smtClean="0">
                <a:latin typeface="Arial" pitchFamily="34" charset="0"/>
                <a:cs typeface="Arial" pitchFamily="34" charset="0"/>
              </a:rPr>
              <a:t>Kebijakan dan praktik bidang SDM</a:t>
            </a:r>
          </a:p>
          <a:p>
            <a:pPr marL="1169988" indent="-720725">
              <a:buFont typeface="+mj-lt"/>
              <a:buAutoNum type="arabicPeriod" startAt="4"/>
            </a:pPr>
            <a:endParaRPr lang="id-ID" dirty="0" smtClean="0">
              <a:latin typeface="Arial" pitchFamily="34" charset="0"/>
              <a:cs typeface="Arial" pitchFamily="34" charset="0"/>
            </a:endParaRPr>
          </a:p>
          <a:p>
            <a:endParaRPr lang="id-ID" dirty="0" smtClean="0">
              <a:latin typeface="Arial" pitchFamily="34" charset="0"/>
              <a:cs typeface="Arial" pitchFamily="34" charset="0"/>
            </a:endParaRPr>
          </a:p>
          <a:p>
            <a:pPr marL="1079500" indent="-630238">
              <a:buFont typeface="+mj-lt"/>
              <a:buAutoNum type="arabicPeriod"/>
            </a:pPr>
            <a:endParaRPr lang="id-ID"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97E25F0D-EA1A-4233-97B3-2FDC60145AF4}" type="slidenum">
              <a:rPr lang="id-ID" smtClean="0"/>
              <a:pPr/>
              <a:t>13</a:t>
            </a:fld>
            <a:endParaRPr lang="id-ID"/>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id-ID" b="1" dirty="0" smtClean="0"/>
              <a:t>Asesmen risiko (risk assessment), </a:t>
            </a:r>
            <a:r>
              <a:rPr lang="id-ID" dirty="0" smtClean="0"/>
              <a:t>adalah kesadaran dan kepedulian manajemen terhadap risiko kesalahan, kecurangan, dan inefisiensi dalam setiap proses bisnis yang dijalaninya. Asesmen risiko diwujudkan oleh manajemen dalam bentuk SPI (Sistem Pengendalian Interen).</a:t>
            </a:r>
          </a:p>
          <a:p>
            <a:r>
              <a:rPr lang="id-ID" b="1" dirty="0" smtClean="0"/>
              <a:t>Aktifitas pengendalian (control activities), </a:t>
            </a:r>
            <a:r>
              <a:rPr lang="id-ID" dirty="0" smtClean="0"/>
              <a:t>yaitu tindakan kongkrit untuk mengendalikan risiko kesalahan, kecurangan, dan inefisiensi.</a:t>
            </a:r>
            <a:endParaRPr lang="id-ID" b="1" dirty="0" smtClean="0"/>
          </a:p>
          <a:p>
            <a:endParaRPr lang="id-ID" b="1"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14</a:t>
            </a:fld>
            <a:endParaRPr lang="id-ID"/>
          </a:p>
        </p:txBody>
      </p:sp>
      <p:sp>
        <p:nvSpPr>
          <p:cNvPr id="5" name="Title 1"/>
          <p:cNvSpPr>
            <a:spLocks noGrp="1"/>
          </p:cNvSpPr>
          <p:nvPr>
            <p:ph type="ctrTitle"/>
          </p:nvPr>
        </p:nvSpPr>
        <p:spPr/>
        <p:txBody>
          <a:bodyPr>
            <a:normAutofit fontScale="90000"/>
          </a:bodyPr>
          <a:lstStyle/>
          <a:p>
            <a:r>
              <a:rPr lang="id-ID" b="1" dirty="0" smtClean="0"/>
              <a:t>FRAMEWORK SPI COSO</a:t>
            </a:r>
            <a:endParaRPr lang="id-ID"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a:buNone/>
            </a:pPr>
            <a:r>
              <a:rPr lang="id-ID" b="1" dirty="0" smtClean="0"/>
              <a:t>	</a:t>
            </a:r>
            <a:r>
              <a:rPr lang="id-ID" b="1" u="sng" dirty="0" smtClean="0"/>
              <a:t>Bentuk dari aktifitas pengendalian adalah:</a:t>
            </a:r>
          </a:p>
          <a:p>
            <a:pPr marL="1169988" indent="-720725">
              <a:buFont typeface="+mj-lt"/>
              <a:buAutoNum type="arabicPeriod"/>
            </a:pPr>
            <a:r>
              <a:rPr lang="id-ID" dirty="0" smtClean="0"/>
              <a:t>Pemisahan fungsi</a:t>
            </a:r>
          </a:p>
          <a:p>
            <a:pPr marL="1169988" indent="-720725">
              <a:buFont typeface="+mj-lt"/>
              <a:buAutoNum type="arabicPeriod"/>
            </a:pPr>
            <a:r>
              <a:rPr lang="id-ID" dirty="0" smtClean="0"/>
              <a:t>Otorisasi transaksi dan aktifitas bisnis</a:t>
            </a:r>
          </a:p>
          <a:p>
            <a:pPr marL="1169988" indent="-720725">
              <a:buFont typeface="+mj-lt"/>
              <a:buAutoNum type="arabicPeriod"/>
            </a:pPr>
            <a:r>
              <a:rPr lang="id-ID" dirty="0" smtClean="0"/>
              <a:t>Dokumen transaksi dan pembukuan</a:t>
            </a:r>
          </a:p>
          <a:p>
            <a:pPr marL="1169988" indent="-720725">
              <a:buFont typeface="+mj-lt"/>
              <a:buAutoNum type="arabicPeriod"/>
            </a:pPr>
            <a:r>
              <a:rPr lang="id-ID" dirty="0" smtClean="0"/>
              <a:t>Pengendalian akses fisik atas aset dan pembukuan</a:t>
            </a:r>
          </a:p>
          <a:p>
            <a:pPr marL="1169988" indent="-720725">
              <a:buFont typeface="+mj-lt"/>
              <a:buAutoNum type="arabicPeriod"/>
            </a:pPr>
            <a:r>
              <a:rPr lang="id-ID" dirty="0" smtClean="0"/>
              <a:t>Pengecekan independen atas kinerja operasional</a:t>
            </a:r>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15</a:t>
            </a:fld>
            <a:endParaRPr lang="id-ID"/>
          </a:p>
        </p:txBody>
      </p:sp>
      <p:sp>
        <p:nvSpPr>
          <p:cNvPr id="5" name="Title 1"/>
          <p:cNvSpPr>
            <a:spLocks noGrp="1"/>
          </p:cNvSpPr>
          <p:nvPr>
            <p:ph type="ctrTitle"/>
          </p:nvPr>
        </p:nvSpPr>
        <p:spPr/>
        <p:txBody>
          <a:bodyPr>
            <a:normAutofit fontScale="90000"/>
          </a:bodyPr>
          <a:lstStyle/>
          <a:p>
            <a:r>
              <a:rPr lang="id-ID" b="1" dirty="0" smtClean="0"/>
              <a:t>FRAMEWORK SPI COSO</a:t>
            </a:r>
            <a:endParaRPr lang="id-ID"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a:bodyPr>
          <a:lstStyle/>
          <a:p>
            <a:pPr>
              <a:buNone/>
            </a:pPr>
            <a:r>
              <a:rPr lang="id-ID" dirty="0" smtClean="0"/>
              <a:t>	</a:t>
            </a:r>
            <a:r>
              <a:rPr lang="id-ID" b="1" u="sng" dirty="0" smtClean="0"/>
              <a:t>Prinsip pemisahan fungsi:</a:t>
            </a:r>
          </a:p>
          <a:p>
            <a:pPr marL="1169988" indent="-720725">
              <a:buFont typeface="+mj-lt"/>
              <a:buAutoNum type="arabicPeriod"/>
            </a:pPr>
            <a:r>
              <a:rPr lang="id-ID" dirty="0" smtClean="0"/>
              <a:t>Pemisahan fungsi penyimpanan aset dari fungsi pembukuan</a:t>
            </a:r>
          </a:p>
          <a:p>
            <a:pPr marL="1169988" indent="-720725">
              <a:buFont typeface="+mj-lt"/>
              <a:buAutoNum type="arabicPeriod"/>
            </a:pPr>
            <a:r>
              <a:rPr lang="id-ID" dirty="0" smtClean="0"/>
              <a:t>Pemisahan fungsi otorisasi dari fungsi penyimpanan aset</a:t>
            </a:r>
          </a:p>
          <a:p>
            <a:pPr marL="1169988" indent="-720725">
              <a:buFont typeface="+mj-lt"/>
              <a:buAutoNum type="arabicPeriod"/>
            </a:pPr>
            <a:r>
              <a:rPr lang="id-ID" dirty="0" smtClean="0"/>
              <a:t>Pemisahan fungsi TI dari fungsi penggunaan TI</a:t>
            </a:r>
          </a:p>
          <a:p>
            <a:pPr marL="449263" indent="0">
              <a:buNone/>
            </a:pPr>
            <a:r>
              <a:rPr lang="id-ID" dirty="0" smtClean="0"/>
              <a:t>Pemisahan fungsi diperlukan untuk meminimumkan potensi kecurangan melalui penyalahgunaan wewenang dan tanggungjawab</a:t>
            </a:r>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16</a:t>
            </a:fld>
            <a:endParaRPr lang="id-ID"/>
          </a:p>
        </p:txBody>
      </p:sp>
      <p:sp>
        <p:nvSpPr>
          <p:cNvPr id="5" name="Title 1"/>
          <p:cNvSpPr>
            <a:spLocks noGrp="1"/>
          </p:cNvSpPr>
          <p:nvPr>
            <p:ph type="ctrTitle"/>
          </p:nvPr>
        </p:nvSpPr>
        <p:spPr/>
        <p:txBody>
          <a:bodyPr>
            <a:normAutofit fontScale="90000"/>
          </a:bodyPr>
          <a:lstStyle/>
          <a:p>
            <a:r>
              <a:rPr lang="id-ID" b="1" dirty="0" smtClean="0"/>
              <a:t>FRAMEWORK SPI COSO</a:t>
            </a:r>
            <a:endParaRPr lang="id-ID"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71472" y="1000108"/>
            <a:ext cx="8215370" cy="5857892"/>
          </a:xfrm>
        </p:spPr>
        <p:txBody>
          <a:bodyPr>
            <a:normAutofit/>
          </a:bodyPr>
          <a:lstStyle/>
          <a:p>
            <a:pPr>
              <a:buNone/>
            </a:pPr>
            <a:r>
              <a:rPr lang="id-ID" sz="2800" dirty="0" smtClean="0">
                <a:latin typeface="Arial" pitchFamily="34" charset="0"/>
                <a:cs typeface="Arial" pitchFamily="34" charset="0"/>
              </a:rPr>
              <a:t>	</a:t>
            </a:r>
            <a:r>
              <a:rPr lang="id-ID" sz="2800" b="1" u="sng" dirty="0" smtClean="0">
                <a:latin typeface="Arial" pitchFamily="34" charset="0"/>
                <a:cs typeface="Arial" pitchFamily="34" charset="0"/>
              </a:rPr>
              <a:t>Otorisasi Transaksi</a:t>
            </a:r>
          </a:p>
          <a:p>
            <a:pPr marL="514350" indent="-514350">
              <a:buNone/>
            </a:pPr>
            <a:r>
              <a:rPr lang="id-ID" sz="2800" b="1" dirty="0" smtClean="0">
                <a:latin typeface="Arial" pitchFamily="34" charset="0"/>
                <a:cs typeface="Arial" pitchFamily="34" charset="0"/>
              </a:rPr>
              <a:t>	</a:t>
            </a:r>
            <a:r>
              <a:rPr lang="id-ID" sz="2800" dirty="0" smtClean="0">
                <a:latin typeface="Arial" pitchFamily="34" charset="0"/>
                <a:cs typeface="Arial" pitchFamily="34" charset="0"/>
              </a:rPr>
              <a:t>Otorisasi berfungsi untuk mencegah risiko kecurangan melalui penyalahgunaan wewenang dan tanggung jawab. Otorisasi mencakup:</a:t>
            </a:r>
          </a:p>
          <a:p>
            <a:pPr marL="1258888" indent="-719138">
              <a:buFont typeface="+mj-lt"/>
              <a:buAutoNum type="arabicPeriod"/>
            </a:pPr>
            <a:r>
              <a:rPr lang="id-ID" sz="2800" b="1" dirty="0" smtClean="0">
                <a:latin typeface="Arial" pitchFamily="34" charset="0"/>
                <a:cs typeface="Arial" pitchFamily="34" charset="0"/>
              </a:rPr>
              <a:t>Otorisasi umum</a:t>
            </a:r>
            <a:r>
              <a:rPr lang="id-ID" sz="2800" dirty="0" smtClean="0">
                <a:latin typeface="Arial" pitchFamily="34" charset="0"/>
                <a:cs typeface="Arial" pitchFamily="34" charset="0"/>
              </a:rPr>
              <a:t>, yaitu otorisasi untuk kegiatan rutin.</a:t>
            </a:r>
          </a:p>
          <a:p>
            <a:pPr marL="1258888" indent="-719138">
              <a:buFont typeface="+mj-lt"/>
              <a:buAutoNum type="arabicPeriod"/>
            </a:pPr>
            <a:r>
              <a:rPr lang="id-ID" sz="2800" b="1" dirty="0" smtClean="0">
                <a:latin typeface="Arial" pitchFamily="34" charset="0"/>
                <a:cs typeface="Arial" pitchFamily="34" charset="0"/>
              </a:rPr>
              <a:t>Otorisasi khusus, </a:t>
            </a:r>
            <a:r>
              <a:rPr lang="id-ID" sz="2800" dirty="0" smtClean="0">
                <a:latin typeface="Arial" pitchFamily="34" charset="0"/>
                <a:cs typeface="Arial" pitchFamily="34" charset="0"/>
              </a:rPr>
              <a:t>yaitu otorisasi untuk kegiatan atau transaksi non rutin yang berpengaruh signifikan terhadap organisasi.</a:t>
            </a:r>
          </a:p>
        </p:txBody>
      </p:sp>
      <p:sp>
        <p:nvSpPr>
          <p:cNvPr id="4" name="Slide Number Placeholder 3"/>
          <p:cNvSpPr>
            <a:spLocks noGrp="1"/>
          </p:cNvSpPr>
          <p:nvPr>
            <p:ph type="sldNum" sz="quarter" idx="12"/>
          </p:nvPr>
        </p:nvSpPr>
        <p:spPr/>
        <p:txBody>
          <a:bodyPr/>
          <a:lstStyle/>
          <a:p>
            <a:fld id="{97E25F0D-EA1A-4233-97B3-2FDC60145AF4}" type="slidenum">
              <a:rPr lang="id-ID" smtClean="0"/>
              <a:pPr/>
              <a:t>17</a:t>
            </a:fld>
            <a:endParaRPr lang="id-ID"/>
          </a:p>
        </p:txBody>
      </p:sp>
      <p:sp>
        <p:nvSpPr>
          <p:cNvPr id="5" name="Title 1"/>
          <p:cNvSpPr>
            <a:spLocks noGrp="1"/>
          </p:cNvSpPr>
          <p:nvPr>
            <p:ph type="ctrTitle"/>
          </p:nvPr>
        </p:nvSpPr>
        <p:spPr/>
        <p:txBody>
          <a:bodyPr>
            <a:normAutofit fontScale="90000"/>
          </a:bodyPr>
          <a:lstStyle/>
          <a:p>
            <a:r>
              <a:rPr lang="id-ID" b="1" dirty="0" smtClean="0"/>
              <a:t>FRAMEWORK SPI COSO</a:t>
            </a:r>
            <a:endParaRPr lang="id-ID"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20000"/>
          </a:bodyPr>
          <a:lstStyle/>
          <a:p>
            <a:pPr>
              <a:buNone/>
            </a:pPr>
            <a:r>
              <a:rPr lang="id-ID" dirty="0" smtClean="0">
                <a:latin typeface="Arial" pitchFamily="34" charset="0"/>
                <a:cs typeface="Arial" pitchFamily="34" charset="0"/>
              </a:rPr>
              <a:t>	</a:t>
            </a:r>
            <a:r>
              <a:rPr lang="id-ID" b="1" u="sng" dirty="0" smtClean="0">
                <a:latin typeface="Arial" pitchFamily="34" charset="0"/>
                <a:cs typeface="Arial" pitchFamily="34" charset="0"/>
              </a:rPr>
              <a:t>Dokumen transaksi:</a:t>
            </a:r>
          </a:p>
          <a:p>
            <a:pPr>
              <a:buNone/>
            </a:pPr>
            <a:r>
              <a:rPr lang="id-ID" b="1" dirty="0" smtClean="0">
                <a:latin typeface="Arial" pitchFamily="34" charset="0"/>
                <a:cs typeface="Arial" pitchFamily="34" charset="0"/>
              </a:rPr>
              <a:t>	</a:t>
            </a:r>
            <a:r>
              <a:rPr lang="id-ID" dirty="0" smtClean="0">
                <a:latin typeface="Arial" pitchFamily="34" charset="0"/>
                <a:cs typeface="Arial" pitchFamily="34" charset="0"/>
              </a:rPr>
              <a:t>Prinsip dokumen transaksi mencakup:</a:t>
            </a:r>
          </a:p>
          <a:p>
            <a:pPr marL="1079500" indent="-630238">
              <a:buFont typeface="+mj-lt"/>
              <a:buAutoNum type="arabicPeriod"/>
            </a:pPr>
            <a:r>
              <a:rPr lang="id-ID" dirty="0" smtClean="0">
                <a:latin typeface="Arial" pitchFamily="34" charset="0"/>
                <a:cs typeface="Arial" pitchFamily="34" charset="0"/>
              </a:rPr>
              <a:t>Bernomor urut tercetak (prenumbered form)</a:t>
            </a:r>
          </a:p>
          <a:p>
            <a:pPr marL="1079500" indent="-630238">
              <a:buFont typeface="+mj-lt"/>
              <a:buAutoNum type="arabicPeriod"/>
            </a:pPr>
            <a:r>
              <a:rPr lang="id-ID" dirty="0" smtClean="0">
                <a:latin typeface="Arial" pitchFamily="34" charset="0"/>
                <a:cs typeface="Arial" pitchFamily="34" charset="0"/>
              </a:rPr>
              <a:t>Dibuat bersamaan dengan terjadinya transaksi</a:t>
            </a:r>
          </a:p>
          <a:p>
            <a:pPr marL="1079500" indent="-630238">
              <a:buFont typeface="+mj-lt"/>
              <a:buAutoNum type="arabicPeriod"/>
            </a:pPr>
            <a:r>
              <a:rPr lang="id-ID" dirty="0" smtClean="0">
                <a:latin typeface="Arial" pitchFamily="34" charset="0"/>
                <a:cs typeface="Arial" pitchFamily="34" charset="0"/>
              </a:rPr>
              <a:t>Dirancang multi fungsi</a:t>
            </a:r>
          </a:p>
          <a:p>
            <a:pPr marL="1079500" indent="-630238">
              <a:buFont typeface="+mj-lt"/>
              <a:buAutoNum type="arabicPeriod"/>
            </a:pPr>
            <a:r>
              <a:rPr lang="id-ID" dirty="0" smtClean="0">
                <a:latin typeface="Arial" pitchFamily="34" charset="0"/>
                <a:cs typeface="Arial" pitchFamily="34" charset="0"/>
              </a:rPr>
              <a:t>Mudah dibuat, kecil potensi salah isi dan potensi penyalahgunaan.</a:t>
            </a:r>
          </a:p>
          <a:p>
            <a:pPr marL="449263" indent="0">
              <a:buNone/>
            </a:pPr>
            <a:r>
              <a:rPr lang="id-ID" dirty="0" smtClean="0">
                <a:latin typeface="Arial" pitchFamily="34" charset="0"/>
                <a:cs typeface="Arial" pitchFamily="34" charset="0"/>
              </a:rPr>
              <a:t>Dokumen berfungsi sebagai: </a:t>
            </a:r>
            <a:r>
              <a:rPr lang="id-ID" b="1" dirty="0" smtClean="0">
                <a:latin typeface="Arial" pitchFamily="34" charset="0"/>
                <a:cs typeface="Arial" pitchFamily="34" charset="0"/>
              </a:rPr>
              <a:t>alat perintah, alat bukti, dan alat pengendalian/pengawasan.</a:t>
            </a:r>
          </a:p>
          <a:p>
            <a:pPr marL="1079500" indent="-630238">
              <a:buFont typeface="+mj-lt"/>
              <a:buAutoNum type="arabicPeriod"/>
            </a:pPr>
            <a:endParaRPr lang="id-ID"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97E25F0D-EA1A-4233-97B3-2FDC60145AF4}" type="slidenum">
              <a:rPr lang="id-ID" smtClean="0"/>
              <a:pPr/>
              <a:t>18</a:t>
            </a:fld>
            <a:endParaRPr lang="id-ID"/>
          </a:p>
        </p:txBody>
      </p:sp>
      <p:sp>
        <p:nvSpPr>
          <p:cNvPr id="5" name="Title 1"/>
          <p:cNvSpPr>
            <a:spLocks noGrp="1"/>
          </p:cNvSpPr>
          <p:nvPr>
            <p:ph type="ctrTitle"/>
          </p:nvPr>
        </p:nvSpPr>
        <p:spPr/>
        <p:txBody>
          <a:bodyPr>
            <a:normAutofit fontScale="90000"/>
          </a:bodyPr>
          <a:lstStyle/>
          <a:p>
            <a:r>
              <a:rPr lang="id-ID" b="1" dirty="0" smtClean="0"/>
              <a:t>FRAMEWORK SPI COSO</a:t>
            </a:r>
            <a:endParaRPr lang="id-ID"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85000" lnSpcReduction="10000"/>
          </a:bodyPr>
          <a:lstStyle/>
          <a:p>
            <a:pPr>
              <a:buNone/>
            </a:pPr>
            <a:r>
              <a:rPr lang="id-ID" dirty="0" smtClean="0"/>
              <a:t>	</a:t>
            </a:r>
            <a:r>
              <a:rPr lang="id-ID" b="1" u="sng" dirty="0" smtClean="0"/>
              <a:t>Pengecekan independen:</a:t>
            </a:r>
          </a:p>
          <a:p>
            <a:pPr>
              <a:buNone/>
            </a:pPr>
            <a:r>
              <a:rPr lang="id-ID" dirty="0" smtClean="0"/>
              <a:t>	Adalah prosedur atau sistem yang dirancang untuk mendeteksi kesalahan atau kecurangan sedini mungkin, misalnya pencocokan user id dengan password dst.</a:t>
            </a:r>
          </a:p>
          <a:p>
            <a:pPr>
              <a:buNone/>
            </a:pPr>
            <a:r>
              <a:rPr lang="id-ID" dirty="0" smtClean="0"/>
              <a:t>	</a:t>
            </a:r>
            <a:r>
              <a:rPr lang="id-ID" b="1" u="sng" dirty="0" smtClean="0"/>
              <a:t>Informasi dan komunikasi:</a:t>
            </a:r>
          </a:p>
          <a:p>
            <a:pPr>
              <a:buNone/>
            </a:pPr>
            <a:r>
              <a:rPr lang="id-ID" b="1" dirty="0" smtClean="0"/>
              <a:t>	</a:t>
            </a:r>
            <a:r>
              <a:rPr lang="id-ID" dirty="0" smtClean="0"/>
              <a:t>Adalah sistem untuk melancarkan arus informasi dan komunikasi, baik untuk internal entitas maupun untuk hubungan dengan lingkungan eksternal entitas.</a:t>
            </a:r>
          </a:p>
          <a:p>
            <a:pPr>
              <a:buNone/>
            </a:pPr>
            <a:r>
              <a:rPr lang="id-ID" b="1" dirty="0" smtClean="0"/>
              <a:t>	</a:t>
            </a:r>
            <a:r>
              <a:rPr lang="id-ID" b="1" u="sng" dirty="0" smtClean="0"/>
              <a:t>Monitoring:</a:t>
            </a:r>
          </a:p>
          <a:p>
            <a:pPr>
              <a:buNone/>
            </a:pPr>
            <a:r>
              <a:rPr lang="id-ID" b="1" dirty="0" smtClean="0"/>
              <a:t>	</a:t>
            </a:r>
            <a:r>
              <a:rPr lang="id-ID" dirty="0" smtClean="0"/>
              <a:t>Adalah pemantauan atas kesesuaian SPI dengan lingkungannya, yang berubah secara berkelanjutan.</a:t>
            </a:r>
            <a:endParaRPr lang="id-ID" b="1" dirty="0" smtClean="0"/>
          </a:p>
          <a:p>
            <a:pPr>
              <a:buNone/>
            </a:pPr>
            <a:endParaRPr lang="id-ID" dirty="0" smtClean="0"/>
          </a:p>
          <a:p>
            <a:pPr marL="1079500" indent="-630238">
              <a:buNone/>
            </a:pPr>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19</a:t>
            </a:fld>
            <a:endParaRPr lang="id-ID"/>
          </a:p>
        </p:txBody>
      </p:sp>
      <p:sp>
        <p:nvSpPr>
          <p:cNvPr id="5" name="Title 1"/>
          <p:cNvSpPr>
            <a:spLocks noGrp="1"/>
          </p:cNvSpPr>
          <p:nvPr>
            <p:ph type="ctrTitle"/>
          </p:nvPr>
        </p:nvSpPr>
        <p:spPr/>
        <p:txBody>
          <a:bodyPr>
            <a:normAutofit fontScale="90000"/>
          </a:bodyPr>
          <a:lstStyle/>
          <a:p>
            <a:r>
              <a:rPr lang="id-ID" b="1" dirty="0" smtClean="0"/>
              <a:t>FRAMEWORK SPI COSO</a:t>
            </a:r>
            <a:endParaRPr lang="id-ID"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smtClean="0"/>
              <a:t>SISTEM PENGENDALIAN INTERNAL</a:t>
            </a:r>
            <a:endParaRPr lang="id-ID" b="1" dirty="0"/>
          </a:p>
        </p:txBody>
      </p:sp>
      <p:sp>
        <p:nvSpPr>
          <p:cNvPr id="3" name="Subtitle 2"/>
          <p:cNvSpPr>
            <a:spLocks noGrp="1"/>
          </p:cNvSpPr>
          <p:nvPr>
            <p:ph type="subTitle" idx="1"/>
          </p:nvPr>
        </p:nvSpPr>
        <p:spPr/>
        <p:txBody>
          <a:bodyPr>
            <a:noAutofit/>
          </a:bodyPr>
          <a:lstStyle/>
          <a:p>
            <a:r>
              <a:rPr lang="id-ID" dirty="0" smtClean="0">
                <a:latin typeface="Arial" pitchFamily="34" charset="0"/>
                <a:cs typeface="Arial" pitchFamily="34" charset="0"/>
              </a:rPr>
              <a:t>Sistem Pengendalian Internal (SPI) adalah sistem yang dirancang untuk mengendalikan kegiatan internal organisasi atau entitas, agar tujuan entitas dapat dicapai dengan efektif dan efisien. </a:t>
            </a:r>
          </a:p>
          <a:p>
            <a:r>
              <a:rPr lang="id-ID" dirty="0" smtClean="0">
                <a:latin typeface="Arial" pitchFamily="34" charset="0"/>
                <a:cs typeface="Arial" pitchFamily="34" charset="0"/>
              </a:rPr>
              <a:t>Istilah lain kegiatan internal organisasi adalah proses bisnis. Jadi SPI adalah sistem untuk mengendalikan proses bisnis.</a:t>
            </a:r>
          </a:p>
          <a:p>
            <a:endParaRPr lang="id-ID"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97E25F0D-EA1A-4233-97B3-2FDC60145AF4}" type="slidenum">
              <a:rPr lang="id-ID" smtClean="0"/>
              <a:pPr/>
              <a:t>2</a:t>
            </a:fld>
            <a:endParaRPr lang="id-ID"/>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sz="3200" b="1" dirty="0" smtClean="0">
                <a:latin typeface="Arial" pitchFamily="34" charset="0"/>
                <a:cs typeface="Arial" pitchFamily="34" charset="0"/>
              </a:rPr>
              <a:t>PEMAHAMAN DAN DOKUMENTASI SPI</a:t>
            </a:r>
            <a:endParaRPr lang="id-ID" sz="3200" b="1" dirty="0">
              <a:latin typeface="Arial" pitchFamily="34" charset="0"/>
              <a:cs typeface="Arial" pitchFamily="34" charset="0"/>
            </a:endParaRPr>
          </a:p>
        </p:txBody>
      </p:sp>
      <p:sp>
        <p:nvSpPr>
          <p:cNvPr id="3" name="Subtitle 2"/>
          <p:cNvSpPr>
            <a:spLocks noGrp="1"/>
          </p:cNvSpPr>
          <p:nvPr>
            <p:ph type="subTitle" idx="1"/>
          </p:nvPr>
        </p:nvSpPr>
        <p:spPr>
          <a:xfrm>
            <a:off x="571472" y="1000108"/>
            <a:ext cx="8215370" cy="5000660"/>
          </a:xfrm>
        </p:spPr>
        <p:txBody>
          <a:bodyPr>
            <a:noAutofit/>
          </a:bodyPr>
          <a:lstStyle/>
          <a:p>
            <a:pPr>
              <a:spcBef>
                <a:spcPts val="0"/>
              </a:spcBef>
            </a:pPr>
            <a:r>
              <a:rPr lang="id-ID" sz="3100" dirty="0" smtClean="0">
                <a:latin typeface="Arial" pitchFamily="34" charset="0"/>
                <a:cs typeface="Arial" pitchFamily="34" charset="0"/>
              </a:rPr>
              <a:t>Pemahaman SPI dapat diperoleh melalui:</a:t>
            </a:r>
          </a:p>
          <a:p>
            <a:pPr marL="1079500" indent="-630238">
              <a:spcBef>
                <a:spcPts val="0"/>
              </a:spcBef>
              <a:buFont typeface="+mj-lt"/>
              <a:buAutoNum type="arabicPeriod"/>
            </a:pPr>
            <a:r>
              <a:rPr lang="id-ID" sz="3100" dirty="0" smtClean="0">
                <a:latin typeface="Arial" pitchFamily="34" charset="0"/>
                <a:cs typeface="Arial" pitchFamily="34" charset="0"/>
              </a:rPr>
              <a:t>Kuesioner</a:t>
            </a:r>
          </a:p>
          <a:p>
            <a:pPr marL="1079500" indent="-630238">
              <a:spcBef>
                <a:spcPts val="0"/>
              </a:spcBef>
              <a:buFont typeface="+mj-lt"/>
              <a:buAutoNum type="arabicPeriod"/>
            </a:pPr>
            <a:r>
              <a:rPr lang="id-ID" sz="3100" dirty="0" smtClean="0">
                <a:latin typeface="Arial" pitchFamily="34" charset="0"/>
                <a:cs typeface="Arial" pitchFamily="34" charset="0"/>
              </a:rPr>
              <a:t>Pemutakhiran dan evaluasi pengalaman dari penugasan audit sebelumnya</a:t>
            </a:r>
          </a:p>
          <a:p>
            <a:pPr marL="1079500" indent="-630238">
              <a:spcBef>
                <a:spcPts val="0"/>
              </a:spcBef>
              <a:buFont typeface="+mj-lt"/>
              <a:buAutoNum type="arabicPeriod"/>
            </a:pPr>
            <a:r>
              <a:rPr lang="id-ID" sz="3100" dirty="0" smtClean="0">
                <a:latin typeface="Arial" pitchFamily="34" charset="0"/>
                <a:cs typeface="Arial" pitchFamily="34" charset="0"/>
              </a:rPr>
              <a:t>Wawancara dengan staf yang relevan</a:t>
            </a:r>
          </a:p>
          <a:p>
            <a:pPr marL="1079500" indent="-630238">
              <a:spcBef>
                <a:spcPts val="0"/>
              </a:spcBef>
              <a:buFont typeface="+mj-lt"/>
              <a:buAutoNum type="arabicPeriod"/>
            </a:pPr>
            <a:r>
              <a:rPr lang="id-ID" sz="3100" dirty="0" smtClean="0">
                <a:latin typeface="Arial" pitchFamily="34" charset="0"/>
                <a:cs typeface="Arial" pitchFamily="34" charset="0"/>
              </a:rPr>
              <a:t>Evaluasi atas dokumen dan pembukuan</a:t>
            </a:r>
          </a:p>
          <a:p>
            <a:pPr marL="1079500" indent="-630238">
              <a:spcBef>
                <a:spcPts val="0"/>
              </a:spcBef>
              <a:buFont typeface="+mj-lt"/>
              <a:buAutoNum type="arabicPeriod"/>
            </a:pPr>
            <a:r>
              <a:rPr lang="id-ID" sz="3100" dirty="0" smtClean="0">
                <a:latin typeface="Arial" pitchFamily="34" charset="0"/>
                <a:cs typeface="Arial" pitchFamily="34" charset="0"/>
              </a:rPr>
              <a:t>Observasi aktifitas operasional</a:t>
            </a:r>
          </a:p>
          <a:p>
            <a:pPr marL="1079500" indent="-630238">
              <a:spcBef>
                <a:spcPts val="0"/>
              </a:spcBef>
              <a:buFont typeface="+mj-lt"/>
              <a:buAutoNum type="arabicPeriod"/>
            </a:pPr>
            <a:r>
              <a:rPr lang="id-ID" sz="3100" dirty="0" smtClean="0">
                <a:latin typeface="Arial" pitchFamily="34" charset="0"/>
                <a:cs typeface="Arial" pitchFamily="34" charset="0"/>
              </a:rPr>
              <a:t>Observasi sistem informasi akuntansi</a:t>
            </a:r>
          </a:p>
          <a:p>
            <a:pPr marL="1079500" indent="-630238">
              <a:buFont typeface="+mj-lt"/>
              <a:buAutoNum type="arabicPeriod"/>
            </a:pPr>
            <a:endParaRPr lang="id-ID" sz="30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97E25F0D-EA1A-4233-97B3-2FDC60145AF4}" type="slidenum">
              <a:rPr lang="id-ID" smtClean="0"/>
              <a:pPr/>
              <a:t>20</a:t>
            </a:fld>
            <a:endParaRPr lang="id-ID"/>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sz="3200" b="1" dirty="0" smtClean="0">
                <a:latin typeface="Arial" pitchFamily="34" charset="0"/>
                <a:cs typeface="Arial" pitchFamily="34" charset="0"/>
              </a:rPr>
              <a:t>PEMAHAMAN DAN DOKUMENTASI SPI</a:t>
            </a:r>
            <a:endParaRPr lang="id-ID" sz="3200" b="1" dirty="0">
              <a:latin typeface="Arial" pitchFamily="34" charset="0"/>
              <a:cs typeface="Arial" pitchFamily="34" charset="0"/>
            </a:endParaRPr>
          </a:p>
        </p:txBody>
      </p:sp>
      <p:sp>
        <p:nvSpPr>
          <p:cNvPr id="3" name="Subtitle 2"/>
          <p:cNvSpPr>
            <a:spLocks noGrp="1"/>
          </p:cNvSpPr>
          <p:nvPr>
            <p:ph type="subTitle" idx="1"/>
          </p:nvPr>
        </p:nvSpPr>
        <p:spPr>
          <a:xfrm>
            <a:off x="571472" y="1000108"/>
            <a:ext cx="8215370" cy="5000660"/>
          </a:xfrm>
        </p:spPr>
        <p:txBody>
          <a:bodyPr>
            <a:noAutofit/>
          </a:bodyPr>
          <a:lstStyle/>
          <a:p>
            <a:pPr>
              <a:spcBef>
                <a:spcPts val="0"/>
              </a:spcBef>
            </a:pPr>
            <a:r>
              <a:rPr lang="id-ID" sz="3100" dirty="0" smtClean="0">
                <a:latin typeface="Arial" pitchFamily="34" charset="0"/>
                <a:cs typeface="Arial" pitchFamily="34" charset="0"/>
              </a:rPr>
              <a:t>Dokumentasi pemahaman SPI dapat dibuat dalam bentuk:</a:t>
            </a:r>
          </a:p>
          <a:p>
            <a:pPr marL="1079500" indent="-630238">
              <a:spcBef>
                <a:spcPts val="0"/>
              </a:spcBef>
              <a:buFont typeface="+mj-lt"/>
              <a:buAutoNum type="arabicPeriod"/>
            </a:pPr>
            <a:r>
              <a:rPr lang="id-ID" sz="3100" dirty="0" smtClean="0">
                <a:latin typeface="Arial" pitchFamily="34" charset="0"/>
                <a:cs typeface="Arial" pitchFamily="34" charset="0"/>
              </a:rPr>
              <a:t>Narasi atau uraian tertulis</a:t>
            </a:r>
          </a:p>
          <a:p>
            <a:pPr marL="1079500" indent="-630238">
              <a:spcBef>
                <a:spcPts val="0"/>
              </a:spcBef>
              <a:buFont typeface="+mj-lt"/>
              <a:buAutoNum type="arabicPeriod"/>
            </a:pPr>
            <a:r>
              <a:rPr lang="id-ID" sz="3100" dirty="0" smtClean="0">
                <a:latin typeface="Arial" pitchFamily="34" charset="0"/>
                <a:cs typeface="Arial" pitchFamily="34" charset="0"/>
              </a:rPr>
              <a:t>Bagan alir (gambar)</a:t>
            </a:r>
          </a:p>
          <a:p>
            <a:pPr marL="1079500" indent="-630238">
              <a:spcBef>
                <a:spcPts val="0"/>
              </a:spcBef>
              <a:buFont typeface="+mj-lt"/>
              <a:buAutoNum type="arabicPeriod"/>
            </a:pPr>
            <a:r>
              <a:rPr lang="id-ID" sz="3100" dirty="0" smtClean="0">
                <a:latin typeface="Arial" pitchFamily="34" charset="0"/>
                <a:cs typeface="Arial" pitchFamily="34" charset="0"/>
              </a:rPr>
              <a:t>Kuesioner yang sudah terisi</a:t>
            </a:r>
          </a:p>
          <a:p>
            <a:pPr marL="1079500" indent="-630238">
              <a:spcBef>
                <a:spcPts val="0"/>
              </a:spcBef>
              <a:buFont typeface="+mj-lt"/>
              <a:buAutoNum type="arabicPeriod"/>
            </a:pPr>
            <a:endParaRPr lang="id-ID" sz="3100" dirty="0" smtClean="0">
              <a:latin typeface="Arial" pitchFamily="34" charset="0"/>
              <a:cs typeface="Arial" pitchFamily="34" charset="0"/>
            </a:endParaRPr>
          </a:p>
          <a:p>
            <a:pPr marL="449263" indent="-449263">
              <a:spcBef>
                <a:spcPts val="0"/>
              </a:spcBef>
              <a:buNone/>
            </a:pPr>
            <a:endParaRPr lang="id-ID" sz="31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97E25F0D-EA1A-4233-97B3-2FDC60145AF4}" type="slidenum">
              <a:rPr lang="id-ID" smtClean="0"/>
              <a:pPr/>
              <a:t>21</a:t>
            </a:fld>
            <a:endParaRPr lang="id-ID"/>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sz="3200" b="1" dirty="0" smtClean="0">
                <a:latin typeface="Arial" pitchFamily="34" charset="0"/>
                <a:cs typeface="Arial" pitchFamily="34" charset="0"/>
              </a:rPr>
              <a:t>ASESMEN RISIKO PENGENDALIAN</a:t>
            </a:r>
            <a:endParaRPr lang="id-ID" sz="3200" b="1" dirty="0">
              <a:latin typeface="Arial" pitchFamily="34" charset="0"/>
              <a:cs typeface="Arial" pitchFamily="34" charset="0"/>
            </a:endParaRPr>
          </a:p>
        </p:txBody>
      </p:sp>
      <p:sp>
        <p:nvSpPr>
          <p:cNvPr id="3" name="Subtitle 2"/>
          <p:cNvSpPr>
            <a:spLocks noGrp="1"/>
          </p:cNvSpPr>
          <p:nvPr>
            <p:ph type="subTitle" idx="1"/>
          </p:nvPr>
        </p:nvSpPr>
        <p:spPr>
          <a:xfrm>
            <a:off x="571472" y="857232"/>
            <a:ext cx="8215370" cy="5357850"/>
          </a:xfrm>
        </p:spPr>
        <p:txBody>
          <a:bodyPr>
            <a:normAutofit/>
          </a:bodyPr>
          <a:lstStyle/>
          <a:p>
            <a:r>
              <a:rPr lang="id-ID" dirty="0" smtClean="0"/>
              <a:t>Asesmen risiko pengendalian dibuat setelah auditor memperoleh pemahaman SPI.</a:t>
            </a:r>
          </a:p>
          <a:p>
            <a:r>
              <a:rPr lang="id-ID" b="1" dirty="0" smtClean="0"/>
              <a:t>Risiko pengendalian </a:t>
            </a:r>
            <a:r>
              <a:rPr lang="id-ID" dirty="0" smtClean="0"/>
              <a:t>adalah risiko SPI tidak mampu mencegah salah saji </a:t>
            </a:r>
            <a:r>
              <a:rPr lang="id-ID" b="1" u="sng" dirty="0" smtClean="0"/>
              <a:t>dengan segera</a:t>
            </a:r>
            <a:r>
              <a:rPr lang="id-ID" dirty="0" smtClean="0"/>
              <a:t>, baik karena kesalahan (error) maupun karena kecurangan (fraud).</a:t>
            </a:r>
          </a:p>
          <a:p>
            <a:r>
              <a:rPr lang="id-ID" dirty="0" smtClean="0"/>
              <a:t>Kesalahan atau kecurangan perlu dicegah atau dideteksi dengan segera, karena jika terlambat bisa berdampak pada kerugian yang signifikan bagi entitas.</a:t>
            </a:r>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22</a:t>
            </a:fld>
            <a:endParaRPr lang="id-ID"/>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sz="3200" b="1" dirty="0" smtClean="0">
                <a:latin typeface="Arial" pitchFamily="34" charset="0"/>
                <a:cs typeface="Arial" pitchFamily="34" charset="0"/>
              </a:rPr>
              <a:t>ASESMEN RISIKO PENGENDALIAN</a:t>
            </a:r>
            <a:endParaRPr lang="id-ID" sz="3200" b="1" dirty="0">
              <a:latin typeface="Arial" pitchFamily="34" charset="0"/>
              <a:cs typeface="Arial" pitchFamily="34" charset="0"/>
            </a:endParaRPr>
          </a:p>
        </p:txBody>
      </p:sp>
      <p:sp>
        <p:nvSpPr>
          <p:cNvPr id="3" name="Subtitle 2"/>
          <p:cNvSpPr>
            <a:spLocks noGrp="1"/>
          </p:cNvSpPr>
          <p:nvPr>
            <p:ph type="subTitle" idx="1"/>
          </p:nvPr>
        </p:nvSpPr>
        <p:spPr>
          <a:xfrm>
            <a:off x="571472" y="857232"/>
            <a:ext cx="8215370" cy="5357850"/>
          </a:xfrm>
        </p:spPr>
        <p:txBody>
          <a:bodyPr>
            <a:normAutofit/>
          </a:bodyPr>
          <a:lstStyle/>
          <a:p>
            <a:r>
              <a:rPr lang="id-ID" dirty="0" smtClean="0">
                <a:latin typeface="Arial" pitchFamily="34" charset="0"/>
                <a:cs typeface="Arial" pitchFamily="34" charset="0"/>
              </a:rPr>
              <a:t>Asesmen risiko pengendalian merupakan bagian daris asesmen risiko salah saji dalam laporan keuangan secara keseluruhan.</a:t>
            </a:r>
          </a:p>
          <a:p>
            <a:r>
              <a:rPr lang="id-ID" dirty="0" smtClean="0">
                <a:latin typeface="Arial" pitchFamily="34" charset="0"/>
                <a:cs typeface="Arial" pitchFamily="34" charset="0"/>
              </a:rPr>
              <a:t>Langkah-langkah dalam asesmen risiko pengendalian:</a:t>
            </a:r>
          </a:p>
          <a:p>
            <a:pPr marL="1258888" indent="-809625">
              <a:buFont typeface="+mj-lt"/>
              <a:buAutoNum type="arabicPeriod"/>
            </a:pPr>
            <a:r>
              <a:rPr lang="id-ID" dirty="0" smtClean="0">
                <a:latin typeface="Arial" pitchFamily="34" charset="0"/>
                <a:cs typeface="Arial" pitchFamily="34" charset="0"/>
              </a:rPr>
              <a:t>Mengidentifikasi objek audit dan tujuan audit</a:t>
            </a:r>
          </a:p>
          <a:p>
            <a:pPr marL="1258888" indent="-809625">
              <a:buFont typeface="+mj-lt"/>
              <a:buAutoNum type="arabicPeriod"/>
            </a:pPr>
            <a:r>
              <a:rPr lang="id-ID" dirty="0" smtClean="0">
                <a:latin typeface="Arial" pitchFamily="34" charset="0"/>
                <a:cs typeface="Arial" pitchFamily="34" charset="0"/>
              </a:rPr>
              <a:t>Mengidentikasi sistem pengendalian yang ada.</a:t>
            </a:r>
            <a:endParaRPr lang="id-ID"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97E25F0D-EA1A-4233-97B3-2FDC60145AF4}" type="slidenum">
              <a:rPr lang="id-ID" smtClean="0"/>
              <a:pPr/>
              <a:t>23</a:t>
            </a:fld>
            <a:endParaRPr lang="id-ID"/>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sz="3200" b="1" dirty="0" smtClean="0">
                <a:latin typeface="Arial" pitchFamily="34" charset="0"/>
                <a:cs typeface="Arial" pitchFamily="34" charset="0"/>
              </a:rPr>
              <a:t>ASESMEN RISIKO PENGENDALIAN</a:t>
            </a:r>
            <a:endParaRPr lang="id-ID" sz="3200" b="1" dirty="0">
              <a:latin typeface="Arial" pitchFamily="34" charset="0"/>
              <a:cs typeface="Arial" pitchFamily="34" charset="0"/>
            </a:endParaRPr>
          </a:p>
        </p:txBody>
      </p:sp>
      <p:sp>
        <p:nvSpPr>
          <p:cNvPr id="3" name="Subtitle 2"/>
          <p:cNvSpPr>
            <a:spLocks noGrp="1"/>
          </p:cNvSpPr>
          <p:nvPr>
            <p:ph type="subTitle" idx="1"/>
          </p:nvPr>
        </p:nvSpPr>
        <p:spPr>
          <a:xfrm>
            <a:off x="571472" y="857232"/>
            <a:ext cx="8215370" cy="4857784"/>
          </a:xfrm>
        </p:spPr>
        <p:txBody>
          <a:bodyPr>
            <a:normAutofit/>
          </a:bodyPr>
          <a:lstStyle/>
          <a:p>
            <a:pPr marL="1258888" indent="-809625">
              <a:buFont typeface="+mj-lt"/>
              <a:buAutoNum type="arabicPeriod" startAt="3"/>
            </a:pPr>
            <a:r>
              <a:rPr lang="id-ID" dirty="0" smtClean="0">
                <a:latin typeface="Arial" pitchFamily="34" charset="0"/>
                <a:cs typeface="Arial" pitchFamily="34" charset="0"/>
              </a:rPr>
              <a:t>Menghubungkan sistem pengendalian yang ada dengan objek audit dan tujuan audit.</a:t>
            </a:r>
          </a:p>
          <a:p>
            <a:pPr marL="1258888" indent="-809625">
              <a:buFont typeface="+mj-lt"/>
              <a:buAutoNum type="arabicPeriod" startAt="3"/>
            </a:pPr>
            <a:r>
              <a:rPr lang="id-ID" dirty="0" smtClean="0">
                <a:latin typeface="Arial" pitchFamily="34" charset="0"/>
                <a:cs typeface="Arial" pitchFamily="34" charset="0"/>
              </a:rPr>
              <a:t>Mengidentifikasi dan mengevaluasi celah pengendalian (control deficiency), celah signifikan (significan deficiency), dan kelemahan material (material weakness). </a:t>
            </a:r>
          </a:p>
        </p:txBody>
      </p:sp>
      <p:sp>
        <p:nvSpPr>
          <p:cNvPr id="4" name="Slide Number Placeholder 3"/>
          <p:cNvSpPr>
            <a:spLocks noGrp="1"/>
          </p:cNvSpPr>
          <p:nvPr>
            <p:ph type="sldNum" sz="quarter" idx="12"/>
          </p:nvPr>
        </p:nvSpPr>
        <p:spPr/>
        <p:txBody>
          <a:bodyPr/>
          <a:lstStyle/>
          <a:p>
            <a:fld id="{97E25F0D-EA1A-4233-97B3-2FDC60145AF4}" type="slidenum">
              <a:rPr lang="id-ID" smtClean="0"/>
              <a:pPr/>
              <a:t>24</a:t>
            </a:fld>
            <a:endParaRPr lang="id-ID"/>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sz="3200" b="1" dirty="0" smtClean="0">
                <a:latin typeface="Arial" pitchFamily="34" charset="0"/>
                <a:cs typeface="Arial" pitchFamily="34" charset="0"/>
              </a:rPr>
              <a:t>ASESMEN RISIKO PENGENDALIAN</a:t>
            </a:r>
            <a:endParaRPr lang="id-ID" sz="3200" b="1" dirty="0">
              <a:latin typeface="Arial" pitchFamily="34" charset="0"/>
              <a:cs typeface="Arial" pitchFamily="34" charset="0"/>
            </a:endParaRPr>
          </a:p>
        </p:txBody>
      </p:sp>
      <p:sp>
        <p:nvSpPr>
          <p:cNvPr id="3" name="Subtitle 2"/>
          <p:cNvSpPr>
            <a:spLocks noGrp="1"/>
          </p:cNvSpPr>
          <p:nvPr>
            <p:ph type="subTitle" idx="1"/>
          </p:nvPr>
        </p:nvSpPr>
        <p:spPr>
          <a:xfrm>
            <a:off x="571472" y="857232"/>
            <a:ext cx="8215370" cy="5286412"/>
          </a:xfrm>
        </p:spPr>
        <p:txBody>
          <a:bodyPr>
            <a:normAutofit fontScale="92500" lnSpcReduction="20000"/>
          </a:bodyPr>
          <a:lstStyle/>
          <a:p>
            <a:pPr marL="1258888" indent="-809625">
              <a:buFont typeface="+mj-lt"/>
              <a:buAutoNum type="arabicPeriod" startAt="5"/>
            </a:pPr>
            <a:r>
              <a:rPr lang="id-ID" dirty="0" smtClean="0">
                <a:latin typeface="Arial" pitchFamily="34" charset="0"/>
                <a:cs typeface="Arial" pitchFamily="34" charset="0"/>
              </a:rPr>
              <a:t>Menghubungkan celah pengendalian dengan objek audit dan tujuan audit.</a:t>
            </a:r>
          </a:p>
          <a:p>
            <a:pPr marL="1258888" indent="-809625">
              <a:buFont typeface="+mj-lt"/>
              <a:buAutoNum type="arabicPeriod" startAt="5"/>
            </a:pPr>
            <a:r>
              <a:rPr lang="id-ID" dirty="0" smtClean="0">
                <a:latin typeface="Arial" pitchFamily="34" charset="0"/>
                <a:cs typeface="Arial" pitchFamily="34" charset="0"/>
              </a:rPr>
              <a:t>Mengukur (melakukan asesmen) risiko pengendalian untuk setiap objek audit dan tujuan audit.</a:t>
            </a:r>
          </a:p>
          <a:p>
            <a:pPr marL="449263" indent="-449263">
              <a:buNone/>
            </a:pPr>
            <a:r>
              <a:rPr lang="id-ID" b="1" u="sng" dirty="0" smtClean="0">
                <a:latin typeface="Arial" pitchFamily="34" charset="0"/>
                <a:cs typeface="Arial" pitchFamily="34" charset="0"/>
              </a:rPr>
              <a:t>Deskripsi terminologi:</a:t>
            </a:r>
          </a:p>
          <a:p>
            <a:pPr marL="514350" indent="-514350"/>
            <a:r>
              <a:rPr lang="id-ID" b="1" dirty="0" smtClean="0">
                <a:latin typeface="Arial" pitchFamily="34" charset="0"/>
                <a:cs typeface="Arial" pitchFamily="34" charset="0"/>
              </a:rPr>
              <a:t>Celah pengendalian </a:t>
            </a:r>
            <a:r>
              <a:rPr lang="id-ID" b="1" i="1" dirty="0" smtClean="0">
                <a:latin typeface="Arial" pitchFamily="34" charset="0"/>
                <a:cs typeface="Arial" pitchFamily="34" charset="0"/>
              </a:rPr>
              <a:t>(control deficiency)</a:t>
            </a:r>
            <a:r>
              <a:rPr lang="id-ID" i="1" dirty="0" smtClean="0">
                <a:latin typeface="Arial" pitchFamily="34" charset="0"/>
                <a:cs typeface="Arial" pitchFamily="34" charset="0"/>
              </a:rPr>
              <a:t>, </a:t>
            </a:r>
            <a:r>
              <a:rPr lang="id-ID" dirty="0" smtClean="0">
                <a:latin typeface="Arial" pitchFamily="34" charset="0"/>
                <a:cs typeface="Arial" pitchFamily="34" charset="0"/>
              </a:rPr>
              <a:t>adalah ketidakmampuan sistem pengendalian untuk mencegah atau mendeteksi salah saji dengan segera. Celah pengendalian terjadi pada saat pengendalian yang diperlukan tidak ada atau tidak dirancang dengan tepat.</a:t>
            </a:r>
          </a:p>
          <a:p>
            <a:pPr marL="1258888" indent="-1258888">
              <a:buNone/>
            </a:pPr>
            <a:endParaRPr lang="id-ID"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97E25F0D-EA1A-4233-97B3-2FDC60145AF4}" type="slidenum">
              <a:rPr lang="id-ID" smtClean="0"/>
              <a:pPr/>
              <a:t>25</a:t>
            </a:fld>
            <a:endParaRPr lang="id-ID"/>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sz="3200" b="1" dirty="0" smtClean="0">
                <a:latin typeface="Arial" pitchFamily="34" charset="0"/>
                <a:cs typeface="Arial" pitchFamily="34" charset="0"/>
              </a:rPr>
              <a:t>ASESMEN RISIKO PENGENDALIAN</a:t>
            </a:r>
            <a:endParaRPr lang="id-ID" sz="3200" b="1" dirty="0">
              <a:latin typeface="Arial" pitchFamily="34" charset="0"/>
              <a:cs typeface="Arial" pitchFamily="34" charset="0"/>
            </a:endParaRPr>
          </a:p>
        </p:txBody>
      </p:sp>
      <p:sp>
        <p:nvSpPr>
          <p:cNvPr id="3" name="Subtitle 2"/>
          <p:cNvSpPr>
            <a:spLocks noGrp="1"/>
          </p:cNvSpPr>
          <p:nvPr>
            <p:ph type="subTitle" idx="1"/>
          </p:nvPr>
        </p:nvSpPr>
        <p:spPr>
          <a:xfrm>
            <a:off x="571472" y="1142984"/>
            <a:ext cx="8215370" cy="4857784"/>
          </a:xfrm>
        </p:spPr>
        <p:txBody>
          <a:bodyPr>
            <a:normAutofit fontScale="92500"/>
          </a:bodyPr>
          <a:lstStyle/>
          <a:p>
            <a:pPr marL="719138" indent="-719138">
              <a:buNone/>
            </a:pPr>
            <a:r>
              <a:rPr lang="id-ID" dirty="0" smtClean="0">
                <a:latin typeface="Arial" pitchFamily="34" charset="0"/>
                <a:cs typeface="Arial" pitchFamily="34" charset="0"/>
              </a:rPr>
              <a:t>	Celah operasional </a:t>
            </a:r>
            <a:r>
              <a:rPr lang="id-ID" b="1" i="1" dirty="0" smtClean="0">
                <a:latin typeface="Arial" pitchFamily="34" charset="0"/>
                <a:cs typeface="Arial" pitchFamily="34" charset="0"/>
              </a:rPr>
              <a:t>(operational deficiency)</a:t>
            </a:r>
            <a:r>
              <a:rPr lang="id-ID" dirty="0" smtClean="0">
                <a:latin typeface="Arial" pitchFamily="34" charset="0"/>
                <a:cs typeface="Arial" pitchFamily="34" charset="0"/>
              </a:rPr>
              <a:t> terjadi pada saat sistem pengendalian yang dirancang dengan baik gagal dioperasikan atau pada saat operator sistem kurang kompeten atau tidak diberi otorisasi dengan tepat.</a:t>
            </a:r>
          </a:p>
          <a:p>
            <a:pPr marL="719138" indent="-719138"/>
            <a:r>
              <a:rPr lang="id-ID" b="1" dirty="0" smtClean="0">
                <a:latin typeface="Arial" pitchFamily="34" charset="0"/>
                <a:cs typeface="Arial" pitchFamily="34" charset="0"/>
              </a:rPr>
              <a:t>Celah significan </a:t>
            </a:r>
            <a:r>
              <a:rPr lang="id-ID" b="1" i="1" dirty="0" smtClean="0">
                <a:latin typeface="Arial" pitchFamily="34" charset="0"/>
                <a:cs typeface="Arial" pitchFamily="34" charset="0"/>
              </a:rPr>
              <a:t>(significant deficiency)</a:t>
            </a:r>
            <a:r>
              <a:rPr lang="id-ID" dirty="0" smtClean="0">
                <a:latin typeface="Arial" pitchFamily="34" charset="0"/>
                <a:cs typeface="Arial" pitchFamily="34" charset="0"/>
              </a:rPr>
              <a:t>, terjadi pada saat terdapat satu atau lebih celah pengendalian, tetapi sifatnya belum </a:t>
            </a:r>
            <a:r>
              <a:rPr lang="id-ID" i="1" dirty="0" smtClean="0">
                <a:latin typeface="Arial" pitchFamily="34" charset="0"/>
                <a:cs typeface="Arial" pitchFamily="34" charset="0"/>
              </a:rPr>
              <a:t>pervasive </a:t>
            </a:r>
            <a:r>
              <a:rPr lang="id-ID" dirty="0" smtClean="0">
                <a:latin typeface="Arial" pitchFamily="34" charset="0"/>
                <a:cs typeface="Arial" pitchFamily="34" charset="0"/>
              </a:rPr>
              <a:t>atau akut. </a:t>
            </a:r>
          </a:p>
        </p:txBody>
      </p:sp>
      <p:sp>
        <p:nvSpPr>
          <p:cNvPr id="4" name="Slide Number Placeholder 3"/>
          <p:cNvSpPr>
            <a:spLocks noGrp="1"/>
          </p:cNvSpPr>
          <p:nvPr>
            <p:ph type="sldNum" sz="quarter" idx="12"/>
          </p:nvPr>
        </p:nvSpPr>
        <p:spPr/>
        <p:txBody>
          <a:bodyPr/>
          <a:lstStyle/>
          <a:p>
            <a:fld id="{97E25F0D-EA1A-4233-97B3-2FDC60145AF4}" type="slidenum">
              <a:rPr lang="id-ID" smtClean="0"/>
              <a:pPr/>
              <a:t>26</a:t>
            </a:fld>
            <a:endParaRPr lang="id-ID"/>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sz="3200" b="1" dirty="0" smtClean="0">
                <a:latin typeface="Arial" pitchFamily="34" charset="0"/>
                <a:cs typeface="Arial" pitchFamily="34" charset="0"/>
              </a:rPr>
              <a:t>ASESMEN RISIKO PENGENDALIAN</a:t>
            </a:r>
            <a:endParaRPr lang="id-ID" sz="3200" b="1" dirty="0">
              <a:latin typeface="Arial" pitchFamily="34" charset="0"/>
              <a:cs typeface="Arial" pitchFamily="34" charset="0"/>
            </a:endParaRPr>
          </a:p>
        </p:txBody>
      </p:sp>
      <p:sp>
        <p:nvSpPr>
          <p:cNvPr id="3" name="Subtitle 2"/>
          <p:cNvSpPr>
            <a:spLocks noGrp="1"/>
          </p:cNvSpPr>
          <p:nvPr>
            <p:ph type="subTitle" idx="1"/>
          </p:nvPr>
        </p:nvSpPr>
        <p:spPr>
          <a:xfrm>
            <a:off x="571472" y="857232"/>
            <a:ext cx="8215370" cy="4857784"/>
          </a:xfrm>
        </p:spPr>
        <p:txBody>
          <a:bodyPr>
            <a:normAutofit/>
          </a:bodyPr>
          <a:lstStyle/>
          <a:p>
            <a:pPr marL="742950" indent="-742950"/>
            <a:r>
              <a:rPr lang="id-ID" sz="3600" b="1" dirty="0" smtClean="0">
                <a:latin typeface="Arial" pitchFamily="34" charset="0"/>
                <a:cs typeface="Arial" pitchFamily="34" charset="0"/>
              </a:rPr>
              <a:t>Kelemahan material </a:t>
            </a:r>
            <a:r>
              <a:rPr lang="id-ID" sz="3600" b="1" i="1" dirty="0" smtClean="0">
                <a:latin typeface="Arial" pitchFamily="34" charset="0"/>
                <a:cs typeface="Arial" pitchFamily="34" charset="0"/>
              </a:rPr>
              <a:t>(material weakness)</a:t>
            </a:r>
            <a:r>
              <a:rPr lang="id-ID" sz="3600" b="1" dirty="0" smtClean="0">
                <a:latin typeface="Arial" pitchFamily="34" charset="0"/>
                <a:cs typeface="Arial" pitchFamily="34" charset="0"/>
              </a:rPr>
              <a:t>, </a:t>
            </a:r>
            <a:r>
              <a:rPr lang="id-ID" sz="3600" dirty="0" smtClean="0">
                <a:latin typeface="Arial" pitchFamily="34" charset="0"/>
                <a:cs typeface="Arial" pitchFamily="34" charset="0"/>
              </a:rPr>
              <a:t>terjadi pada saat terdapat beberapa celah pengendalian yang signifikan atau akut, yang bisa membuat salah saji material dalam laporan keuangan tidak dapat dicegah dan dideteksi dengan segera.	</a:t>
            </a:r>
          </a:p>
        </p:txBody>
      </p:sp>
      <p:sp>
        <p:nvSpPr>
          <p:cNvPr id="4" name="Slide Number Placeholder 3"/>
          <p:cNvSpPr>
            <a:spLocks noGrp="1"/>
          </p:cNvSpPr>
          <p:nvPr>
            <p:ph type="sldNum" sz="quarter" idx="12"/>
          </p:nvPr>
        </p:nvSpPr>
        <p:spPr/>
        <p:txBody>
          <a:bodyPr/>
          <a:lstStyle/>
          <a:p>
            <a:fld id="{97E25F0D-EA1A-4233-97B3-2FDC60145AF4}" type="slidenum">
              <a:rPr lang="id-ID" smtClean="0"/>
              <a:pPr/>
              <a:t>27</a:t>
            </a:fld>
            <a:endParaRPr lang="id-ID"/>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71472" y="1000108"/>
            <a:ext cx="8215370" cy="4857784"/>
          </a:xfrm>
        </p:spPr>
        <p:txBody>
          <a:bodyPr>
            <a:normAutofit/>
          </a:bodyPr>
          <a:lstStyle/>
          <a:p>
            <a:pPr marL="0" indent="0">
              <a:buNone/>
            </a:pPr>
            <a:r>
              <a:rPr lang="id-ID" dirty="0" smtClean="0">
                <a:latin typeface="Arial" pitchFamily="34" charset="0"/>
                <a:cs typeface="Arial" pitchFamily="34" charset="0"/>
              </a:rPr>
              <a:t>Lima cara deteksi </a:t>
            </a:r>
            <a:r>
              <a:rPr lang="id-ID" i="1" dirty="0" smtClean="0">
                <a:latin typeface="Arial" pitchFamily="34" charset="0"/>
                <a:cs typeface="Arial" pitchFamily="34" charset="0"/>
              </a:rPr>
              <a:t>deficiencies, significant deficiencies, </a:t>
            </a:r>
            <a:r>
              <a:rPr lang="id-ID" dirty="0" smtClean="0">
                <a:latin typeface="Arial" pitchFamily="34" charset="0"/>
                <a:cs typeface="Arial" pitchFamily="34" charset="0"/>
              </a:rPr>
              <a:t>dan</a:t>
            </a:r>
            <a:r>
              <a:rPr lang="id-ID" i="1" dirty="0" smtClean="0">
                <a:latin typeface="Arial" pitchFamily="34" charset="0"/>
                <a:cs typeface="Arial" pitchFamily="34" charset="0"/>
              </a:rPr>
              <a:t> material weakness</a:t>
            </a:r>
            <a:r>
              <a:rPr lang="id-ID" dirty="0" smtClean="0">
                <a:latin typeface="Arial" pitchFamily="34" charset="0"/>
                <a:cs typeface="Arial" pitchFamily="34" charset="0"/>
              </a:rPr>
              <a:t>:</a:t>
            </a:r>
          </a:p>
          <a:p>
            <a:pPr marL="809625" indent="-809625">
              <a:buFont typeface="+mj-lt"/>
              <a:buAutoNum type="arabicPeriod"/>
            </a:pPr>
            <a:r>
              <a:rPr lang="id-ID" dirty="0" smtClean="0">
                <a:latin typeface="Arial" pitchFamily="34" charset="0"/>
                <a:cs typeface="Arial" pitchFamily="34" charset="0"/>
              </a:rPr>
              <a:t>Identifikasi SPI yang ada.</a:t>
            </a:r>
          </a:p>
          <a:p>
            <a:pPr marL="809625" indent="-809625">
              <a:buFont typeface="+mj-lt"/>
              <a:buAutoNum type="arabicPeriod"/>
            </a:pPr>
            <a:r>
              <a:rPr lang="id-ID" dirty="0" smtClean="0">
                <a:latin typeface="Arial" pitchFamily="34" charset="0"/>
                <a:cs typeface="Arial" pitchFamily="34" charset="0"/>
              </a:rPr>
              <a:t>Identifikasi sistem pengendalian utama atau penting yang tidak ada.</a:t>
            </a:r>
          </a:p>
          <a:p>
            <a:pPr marL="809625" indent="-809625">
              <a:buFont typeface="+mj-lt"/>
              <a:buAutoNum type="arabicPeriod"/>
            </a:pPr>
            <a:r>
              <a:rPr lang="id-ID" dirty="0" smtClean="0">
                <a:latin typeface="Arial" pitchFamily="34" charset="0"/>
                <a:cs typeface="Arial" pitchFamily="34" charset="0"/>
              </a:rPr>
              <a:t>Identifikasi eksistensi alternatif pengendalian </a:t>
            </a:r>
            <a:r>
              <a:rPr lang="id-ID" b="1" i="1" dirty="0" smtClean="0">
                <a:latin typeface="Arial" pitchFamily="34" charset="0"/>
                <a:cs typeface="Arial" pitchFamily="34" charset="0"/>
              </a:rPr>
              <a:t>(compensating control)</a:t>
            </a:r>
            <a:r>
              <a:rPr lang="id-ID" dirty="0" smtClean="0">
                <a:latin typeface="Arial" pitchFamily="34" charset="0"/>
                <a:cs typeface="Arial" pitchFamily="34" charset="0"/>
              </a:rPr>
              <a:t> untuk mengganti pengendalian utama yang tidak ada.</a:t>
            </a:r>
          </a:p>
          <a:p>
            <a:pPr marL="514350" indent="-514350">
              <a:buFont typeface="+mj-lt"/>
              <a:buAutoNum type="alphaUcPeriod"/>
            </a:pPr>
            <a:endParaRPr lang="id-ID" dirty="0" smtClean="0">
              <a:latin typeface="Arial" pitchFamily="34" charset="0"/>
              <a:cs typeface="Arial" pitchFamily="34" charset="0"/>
            </a:endParaRPr>
          </a:p>
          <a:p>
            <a:pPr marL="0" indent="0">
              <a:buNone/>
            </a:pPr>
            <a:endParaRPr lang="id-ID"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97E25F0D-EA1A-4233-97B3-2FDC60145AF4}" type="slidenum">
              <a:rPr lang="id-ID" smtClean="0"/>
              <a:pPr/>
              <a:t>28</a:t>
            </a:fld>
            <a:endParaRPr lang="id-ID"/>
          </a:p>
        </p:txBody>
      </p:sp>
      <p:sp>
        <p:nvSpPr>
          <p:cNvPr id="5" name="Title 1"/>
          <p:cNvSpPr txBox="1">
            <a:spLocks/>
          </p:cNvSpPr>
          <p:nvPr/>
        </p:nvSpPr>
        <p:spPr>
          <a:xfrm>
            <a:off x="0" y="0"/>
            <a:ext cx="9144000" cy="714355"/>
          </a:xfrm>
          <a:prstGeom prst="rect">
            <a:avLst/>
          </a:prstGeom>
          <a:solidFill>
            <a:schemeClr val="accent6">
              <a:lumMod val="40000"/>
              <a:lumOff val="60000"/>
            </a:schemeClr>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3200" b="1" i="0" u="none" strike="noStrike" kern="1200" cap="none" spc="0" normalizeH="0" baseline="0" noProof="0" smtClean="0">
                <a:ln>
                  <a:noFill/>
                </a:ln>
                <a:solidFill>
                  <a:schemeClr val="tx1"/>
                </a:solidFill>
                <a:effectLst/>
                <a:uLnTx/>
                <a:uFillTx/>
                <a:latin typeface="Arial" pitchFamily="34" charset="0"/>
                <a:ea typeface="+mj-ea"/>
                <a:cs typeface="Arial" pitchFamily="34" charset="0"/>
              </a:rPr>
              <a:t>ASESMEN RISIKO PENGENDALIAN</a:t>
            </a:r>
            <a:endParaRPr kumimoji="0" lang="id-ID" sz="3200" b="1"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71472" y="1000108"/>
            <a:ext cx="8215370" cy="4857784"/>
          </a:xfrm>
        </p:spPr>
        <p:txBody>
          <a:bodyPr>
            <a:normAutofit/>
          </a:bodyPr>
          <a:lstStyle/>
          <a:p>
            <a:pPr marL="719138" indent="-719138">
              <a:buFont typeface="+mj-lt"/>
              <a:buAutoNum type="arabicPeriod" startAt="4"/>
            </a:pPr>
            <a:r>
              <a:rPr lang="id-ID" dirty="0" smtClean="0">
                <a:latin typeface="Arial" pitchFamily="34" charset="0"/>
                <a:cs typeface="Arial" pitchFamily="34" charset="0"/>
              </a:rPr>
              <a:t>Buat kesimpulan potensi adanya </a:t>
            </a:r>
            <a:r>
              <a:rPr lang="id-ID" b="1" i="1" dirty="0" smtClean="0">
                <a:latin typeface="Arial" pitchFamily="34" charset="0"/>
                <a:cs typeface="Arial" pitchFamily="34" charset="0"/>
              </a:rPr>
              <a:t>significant deficiency</a:t>
            </a:r>
            <a:r>
              <a:rPr lang="id-ID" dirty="0" smtClean="0">
                <a:latin typeface="Arial" pitchFamily="34" charset="0"/>
                <a:cs typeface="Arial" pitchFamily="34" charset="0"/>
              </a:rPr>
              <a:t> atau </a:t>
            </a:r>
            <a:r>
              <a:rPr lang="id-ID" b="1" i="1" dirty="0" smtClean="0">
                <a:latin typeface="Arial" pitchFamily="34" charset="0"/>
                <a:cs typeface="Arial" pitchFamily="34" charset="0"/>
              </a:rPr>
              <a:t>material weakness</a:t>
            </a:r>
            <a:r>
              <a:rPr lang="id-ID" dirty="0" smtClean="0">
                <a:latin typeface="Arial" pitchFamily="34" charset="0"/>
                <a:cs typeface="Arial" pitchFamily="34" charset="0"/>
              </a:rPr>
              <a:t>.</a:t>
            </a:r>
          </a:p>
          <a:p>
            <a:pPr marL="719138" indent="-719138">
              <a:buFont typeface="+mj-lt"/>
              <a:buAutoNum type="arabicPeriod" startAt="4"/>
            </a:pPr>
            <a:r>
              <a:rPr lang="id-ID" dirty="0" smtClean="0">
                <a:latin typeface="Arial" pitchFamily="34" charset="0"/>
                <a:cs typeface="Arial" pitchFamily="34" charset="0"/>
              </a:rPr>
              <a:t>Buat kesimpulan tentang potensi salah saji yang dapat terjadi, yang disebabkan oleh adanya </a:t>
            </a:r>
            <a:r>
              <a:rPr lang="id-ID" b="1" i="1" dirty="0" smtClean="0">
                <a:latin typeface="Arial" pitchFamily="34" charset="0"/>
                <a:cs typeface="Arial" pitchFamily="34" charset="0"/>
              </a:rPr>
              <a:t>control deficiency, signifincant deficiency, </a:t>
            </a:r>
            <a:r>
              <a:rPr lang="id-ID" b="1" dirty="0" smtClean="0">
                <a:latin typeface="Arial" pitchFamily="34" charset="0"/>
                <a:cs typeface="Arial" pitchFamily="34" charset="0"/>
              </a:rPr>
              <a:t>dan </a:t>
            </a:r>
            <a:r>
              <a:rPr lang="id-ID" b="1" i="1" dirty="0" smtClean="0">
                <a:latin typeface="Arial" pitchFamily="34" charset="0"/>
                <a:cs typeface="Arial" pitchFamily="34" charset="0"/>
              </a:rPr>
              <a:t>material weakness.</a:t>
            </a:r>
            <a:endParaRPr lang="id-ID" b="1" dirty="0" smtClean="0">
              <a:latin typeface="Arial" pitchFamily="34" charset="0"/>
              <a:cs typeface="Arial" pitchFamily="34" charset="0"/>
            </a:endParaRPr>
          </a:p>
          <a:p>
            <a:pPr marL="0" indent="0">
              <a:buNone/>
            </a:pPr>
            <a:endParaRPr lang="id-ID"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97E25F0D-EA1A-4233-97B3-2FDC60145AF4}" type="slidenum">
              <a:rPr lang="id-ID" smtClean="0"/>
              <a:pPr/>
              <a:t>29</a:t>
            </a:fld>
            <a:endParaRPr lang="id-ID"/>
          </a:p>
        </p:txBody>
      </p:sp>
      <p:sp>
        <p:nvSpPr>
          <p:cNvPr id="6" name="Title 1"/>
          <p:cNvSpPr txBox="1">
            <a:spLocks/>
          </p:cNvSpPr>
          <p:nvPr/>
        </p:nvSpPr>
        <p:spPr>
          <a:xfrm>
            <a:off x="0" y="0"/>
            <a:ext cx="9144000" cy="714355"/>
          </a:xfrm>
          <a:prstGeom prst="rect">
            <a:avLst/>
          </a:prstGeom>
          <a:solidFill>
            <a:schemeClr val="accent6">
              <a:lumMod val="40000"/>
              <a:lumOff val="60000"/>
            </a:schemeClr>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32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ASESMEN RISIKO PENGENDALIAN</a:t>
            </a:r>
            <a:endParaRPr kumimoji="0" lang="id-ID" sz="3200" b="1"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smtClean="0"/>
              <a:t>SISTEM PENGENDALIAN INTERNAL</a:t>
            </a:r>
            <a:endParaRPr lang="id-ID" b="1" dirty="0"/>
          </a:p>
        </p:txBody>
      </p:sp>
      <p:sp>
        <p:nvSpPr>
          <p:cNvPr id="3" name="Subtitle 2"/>
          <p:cNvSpPr>
            <a:spLocks noGrp="1"/>
          </p:cNvSpPr>
          <p:nvPr>
            <p:ph type="subTitle" idx="1"/>
          </p:nvPr>
        </p:nvSpPr>
        <p:spPr>
          <a:xfrm>
            <a:off x="571472" y="857232"/>
            <a:ext cx="8215370" cy="5214974"/>
          </a:xfrm>
        </p:spPr>
        <p:txBody>
          <a:bodyPr>
            <a:noAutofit/>
          </a:bodyPr>
          <a:lstStyle/>
          <a:p>
            <a:r>
              <a:rPr lang="id-ID" sz="2900" dirty="0" smtClean="0">
                <a:latin typeface="Arial" pitchFamily="34" charset="0"/>
                <a:cs typeface="Arial" pitchFamily="34" charset="0"/>
              </a:rPr>
              <a:t>Tujuan SPI dapat diringkas menjadi sbb.:</a:t>
            </a:r>
          </a:p>
          <a:p>
            <a:pPr marL="1258888" indent="-809625">
              <a:buFont typeface="+mj-lt"/>
              <a:buAutoNum type="arabicPeriod"/>
            </a:pPr>
            <a:r>
              <a:rPr lang="id-ID" sz="2900" dirty="0" smtClean="0">
                <a:latin typeface="Arial" pitchFamily="34" charset="0"/>
                <a:cs typeface="Arial" pitchFamily="34" charset="0"/>
              </a:rPr>
              <a:t>Menjamin keandalan laporan, baik laporan manajerial maupun laporan keuangan.</a:t>
            </a:r>
          </a:p>
          <a:p>
            <a:pPr marL="1258888" indent="-809625">
              <a:buFont typeface="+mj-lt"/>
              <a:buAutoNum type="arabicPeriod"/>
            </a:pPr>
            <a:r>
              <a:rPr lang="id-ID" sz="2900" dirty="0" smtClean="0">
                <a:latin typeface="Arial" pitchFamily="34" charset="0"/>
                <a:cs typeface="Arial" pitchFamily="34" charset="0"/>
              </a:rPr>
              <a:t>Menjamin efisiensi dan efektifitas kegiatan operasional.</a:t>
            </a:r>
          </a:p>
          <a:p>
            <a:pPr marL="1258888" indent="-809625">
              <a:buFont typeface="+mj-lt"/>
              <a:buAutoNum type="arabicPeriod"/>
            </a:pPr>
            <a:r>
              <a:rPr lang="id-ID" sz="2900" dirty="0" smtClean="0">
                <a:latin typeface="Arial" pitchFamily="34" charset="0"/>
                <a:cs typeface="Arial" pitchFamily="34" charset="0"/>
              </a:rPr>
              <a:t>Menjamin kepatuhan terhadap kebijakan manajemen.</a:t>
            </a:r>
          </a:p>
          <a:p>
            <a:pPr marL="1258888" indent="-809625">
              <a:buFont typeface="+mj-lt"/>
              <a:buAutoNum type="arabicPeriod"/>
            </a:pPr>
            <a:r>
              <a:rPr lang="id-ID" sz="2900" dirty="0" smtClean="0">
                <a:latin typeface="Arial" pitchFamily="34" charset="0"/>
                <a:cs typeface="Arial" pitchFamily="34" charset="0"/>
              </a:rPr>
              <a:t>Menjamin kepatuhan terhadap hukum dan peraturan, serta komitmen terhadap pihak luar organisasi.</a:t>
            </a:r>
            <a:endParaRPr lang="id-ID" sz="29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97E25F0D-EA1A-4233-97B3-2FDC60145AF4}" type="slidenum">
              <a:rPr lang="id-ID" smtClean="0"/>
              <a:pPr/>
              <a:t>3</a:t>
            </a:fld>
            <a:endParaRPr lang="id-ID"/>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71472" y="1000108"/>
            <a:ext cx="8215370" cy="5286412"/>
          </a:xfrm>
        </p:spPr>
        <p:txBody>
          <a:bodyPr>
            <a:normAutofit lnSpcReduction="10000"/>
          </a:bodyPr>
          <a:lstStyle/>
          <a:p>
            <a:pPr marL="539750" indent="-539750"/>
            <a:r>
              <a:rPr lang="id-ID" dirty="0" smtClean="0">
                <a:latin typeface="Arial" pitchFamily="34" charset="0"/>
                <a:cs typeface="Arial" pitchFamily="34" charset="0"/>
              </a:rPr>
              <a:t>Auditor harus melaporkan secara tertulis kepada manajemen temuan tentang celah pengendalian </a:t>
            </a:r>
            <a:r>
              <a:rPr lang="id-ID" i="1" dirty="0" smtClean="0">
                <a:latin typeface="Arial" pitchFamily="34" charset="0"/>
                <a:cs typeface="Arial" pitchFamily="34" charset="0"/>
              </a:rPr>
              <a:t>(significant deficiency)</a:t>
            </a:r>
            <a:r>
              <a:rPr lang="id-ID" dirty="0" smtClean="0">
                <a:latin typeface="Arial" pitchFamily="34" charset="0"/>
                <a:cs typeface="Arial" pitchFamily="34" charset="0"/>
              </a:rPr>
              <a:t> dan kelemahan material </a:t>
            </a:r>
            <a:r>
              <a:rPr lang="id-ID" i="1" dirty="0" smtClean="0">
                <a:latin typeface="Arial" pitchFamily="34" charset="0"/>
                <a:cs typeface="Arial" pitchFamily="34" charset="0"/>
              </a:rPr>
              <a:t>(material weakness).</a:t>
            </a:r>
          </a:p>
          <a:p>
            <a:pPr marL="539750" indent="-539750"/>
            <a:r>
              <a:rPr lang="id-ID" dirty="0" smtClean="0">
                <a:latin typeface="Arial" pitchFamily="34" charset="0"/>
                <a:cs typeface="Arial" pitchFamily="34" charset="0"/>
              </a:rPr>
              <a:t>Tujuan pelaporan adalah agar kelemahan SPI yang signifikan tersebut dapat segera ditindaklanjuti oleh manajemen.</a:t>
            </a:r>
          </a:p>
          <a:p>
            <a:pPr marL="539750" indent="-539750"/>
            <a:r>
              <a:rPr lang="id-ID" dirty="0" smtClean="0">
                <a:latin typeface="Arial" pitchFamily="34" charset="0"/>
                <a:cs typeface="Arial" pitchFamily="34" charset="0"/>
              </a:rPr>
              <a:t>Laporan ditujukan kepada komite audit atau langsung ditujukan ke manajemen.</a:t>
            </a:r>
          </a:p>
          <a:p>
            <a:pPr marL="539750" indent="-539750"/>
            <a:endParaRPr lang="id-ID"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97E25F0D-EA1A-4233-97B3-2FDC60145AF4}" type="slidenum">
              <a:rPr lang="id-ID" smtClean="0"/>
              <a:pPr/>
              <a:t>30</a:t>
            </a:fld>
            <a:endParaRPr lang="id-ID"/>
          </a:p>
        </p:txBody>
      </p:sp>
      <p:sp>
        <p:nvSpPr>
          <p:cNvPr id="6" name="Title 1"/>
          <p:cNvSpPr txBox="1">
            <a:spLocks/>
          </p:cNvSpPr>
          <p:nvPr/>
        </p:nvSpPr>
        <p:spPr>
          <a:xfrm>
            <a:off x="0" y="0"/>
            <a:ext cx="9144000" cy="714355"/>
          </a:xfrm>
          <a:prstGeom prst="rect">
            <a:avLst/>
          </a:prstGeom>
          <a:solidFill>
            <a:schemeClr val="accent6">
              <a:lumMod val="40000"/>
              <a:lumOff val="60000"/>
            </a:schemeClr>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32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KOMUNIKASI SPI</a:t>
            </a:r>
            <a:endParaRPr kumimoji="0" lang="id-ID" sz="3200" b="1"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71472" y="1000108"/>
            <a:ext cx="8215370" cy="5286412"/>
          </a:xfrm>
        </p:spPr>
        <p:txBody>
          <a:bodyPr>
            <a:normAutofit/>
          </a:bodyPr>
          <a:lstStyle/>
          <a:p>
            <a:pPr marL="539750" indent="-539750"/>
            <a:r>
              <a:rPr lang="id-ID" dirty="0" smtClean="0">
                <a:latin typeface="Arial" pitchFamily="34" charset="0"/>
                <a:cs typeface="Arial" pitchFamily="34" charset="0"/>
              </a:rPr>
              <a:t>Kelemahan-kelemahan SPI yang tidak signifikan dilaporan tersendiri melalui surat terpisah yang disebut dengan </a:t>
            </a:r>
            <a:r>
              <a:rPr lang="id-ID" i="1" dirty="0" smtClean="0">
                <a:latin typeface="Arial" pitchFamily="34" charset="0"/>
                <a:cs typeface="Arial" pitchFamily="34" charset="0"/>
              </a:rPr>
              <a:t>management letters. </a:t>
            </a:r>
            <a:endParaRPr lang="id-ID" dirty="0" smtClean="0">
              <a:latin typeface="Arial" pitchFamily="34" charset="0"/>
              <a:cs typeface="Arial" pitchFamily="34" charset="0"/>
            </a:endParaRPr>
          </a:p>
          <a:p>
            <a:pPr marL="539750" indent="-539750"/>
            <a:r>
              <a:rPr lang="id-ID" i="1" dirty="0" smtClean="0">
                <a:latin typeface="Arial" pitchFamily="34" charset="0"/>
                <a:cs typeface="Arial" pitchFamily="34" charset="0"/>
              </a:rPr>
              <a:t>Management letters </a:t>
            </a:r>
            <a:r>
              <a:rPr lang="id-ID" dirty="0" smtClean="0">
                <a:latin typeface="Arial" pitchFamily="34" charset="0"/>
                <a:cs typeface="Arial" pitchFamily="34" charset="0"/>
              </a:rPr>
              <a:t>tidak diwajibkan oleh standar audit, tetapi perlu dibuat sebagai nilai tambah layanan audit laporan keuangan </a:t>
            </a:r>
            <a:r>
              <a:rPr lang="id-ID" i="1" dirty="0" smtClean="0">
                <a:latin typeface="Arial" pitchFamily="34" charset="0"/>
                <a:cs typeface="Arial" pitchFamily="34" charset="0"/>
              </a:rPr>
              <a:t>(value-added service of the audit).</a:t>
            </a:r>
          </a:p>
        </p:txBody>
      </p:sp>
      <p:sp>
        <p:nvSpPr>
          <p:cNvPr id="4" name="Slide Number Placeholder 3"/>
          <p:cNvSpPr>
            <a:spLocks noGrp="1"/>
          </p:cNvSpPr>
          <p:nvPr>
            <p:ph type="sldNum" sz="quarter" idx="12"/>
          </p:nvPr>
        </p:nvSpPr>
        <p:spPr/>
        <p:txBody>
          <a:bodyPr/>
          <a:lstStyle/>
          <a:p>
            <a:fld id="{97E25F0D-EA1A-4233-97B3-2FDC60145AF4}" type="slidenum">
              <a:rPr lang="id-ID" smtClean="0"/>
              <a:pPr/>
              <a:t>31</a:t>
            </a:fld>
            <a:endParaRPr lang="id-ID"/>
          </a:p>
        </p:txBody>
      </p:sp>
      <p:sp>
        <p:nvSpPr>
          <p:cNvPr id="6" name="Title 1"/>
          <p:cNvSpPr txBox="1">
            <a:spLocks/>
          </p:cNvSpPr>
          <p:nvPr/>
        </p:nvSpPr>
        <p:spPr>
          <a:xfrm>
            <a:off x="0" y="0"/>
            <a:ext cx="9144000" cy="714355"/>
          </a:xfrm>
          <a:prstGeom prst="rect">
            <a:avLst/>
          </a:prstGeom>
          <a:solidFill>
            <a:schemeClr val="accent6">
              <a:lumMod val="40000"/>
              <a:lumOff val="60000"/>
            </a:schemeClr>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32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KOMUNIKASI SPI</a:t>
            </a:r>
            <a:endParaRPr kumimoji="0" lang="id-ID" sz="3200" b="1"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sz="3600" b="1" dirty="0" smtClean="0">
                <a:latin typeface="Arial" pitchFamily="34" charset="0"/>
                <a:cs typeface="Arial" pitchFamily="34" charset="0"/>
              </a:rPr>
              <a:t>PENGUJIAN PENGENDALIAN</a:t>
            </a:r>
            <a:endParaRPr lang="id-ID" b="1" dirty="0">
              <a:latin typeface="Arial" pitchFamily="34" charset="0"/>
              <a:cs typeface="Arial" pitchFamily="34" charset="0"/>
            </a:endParaRPr>
          </a:p>
        </p:txBody>
      </p:sp>
      <p:sp>
        <p:nvSpPr>
          <p:cNvPr id="3" name="Subtitle 2"/>
          <p:cNvSpPr>
            <a:spLocks noGrp="1"/>
          </p:cNvSpPr>
          <p:nvPr>
            <p:ph type="subTitle" idx="1"/>
          </p:nvPr>
        </p:nvSpPr>
        <p:spPr>
          <a:xfrm>
            <a:off x="571472" y="928670"/>
            <a:ext cx="8215370" cy="5286412"/>
          </a:xfrm>
        </p:spPr>
        <p:txBody>
          <a:bodyPr>
            <a:normAutofit/>
          </a:bodyPr>
          <a:lstStyle/>
          <a:p>
            <a:r>
              <a:rPr lang="id-ID" dirty="0" smtClean="0">
                <a:latin typeface="Arial" pitchFamily="34" charset="0"/>
                <a:cs typeface="Arial" pitchFamily="34" charset="0"/>
              </a:rPr>
              <a:t>Pengujian pengendalian </a:t>
            </a:r>
            <a:r>
              <a:rPr lang="id-ID" i="1" dirty="0" smtClean="0">
                <a:latin typeface="Arial" pitchFamily="34" charset="0"/>
                <a:cs typeface="Arial" pitchFamily="34" charset="0"/>
              </a:rPr>
              <a:t>(tests of controls) </a:t>
            </a:r>
            <a:r>
              <a:rPr lang="id-ID" dirty="0" smtClean="0">
                <a:latin typeface="Arial" pitchFamily="34" charset="0"/>
                <a:cs typeface="Arial" pitchFamily="34" charset="0"/>
              </a:rPr>
              <a:t>ditujukan untuk mengikur tingkat efektifitas SPI. </a:t>
            </a:r>
          </a:p>
          <a:p>
            <a:r>
              <a:rPr lang="id-ID" dirty="0" smtClean="0">
                <a:latin typeface="Arial" pitchFamily="34" charset="0"/>
                <a:cs typeface="Arial" pitchFamily="34" charset="0"/>
              </a:rPr>
              <a:t>Pengujian pengendalian diperlukan karena implementasi SPI bisa jadi berbeda dengan standar SPI yang telah ditetapkan, atau berbeda dengan yang difahami oleh auditor.</a:t>
            </a:r>
          </a:p>
        </p:txBody>
      </p:sp>
      <p:sp>
        <p:nvSpPr>
          <p:cNvPr id="4" name="Slide Number Placeholder 3"/>
          <p:cNvSpPr>
            <a:spLocks noGrp="1"/>
          </p:cNvSpPr>
          <p:nvPr>
            <p:ph type="sldNum" sz="quarter" idx="12"/>
          </p:nvPr>
        </p:nvSpPr>
        <p:spPr/>
        <p:txBody>
          <a:bodyPr/>
          <a:lstStyle/>
          <a:p>
            <a:fld id="{97E25F0D-EA1A-4233-97B3-2FDC60145AF4}" type="slidenum">
              <a:rPr lang="id-ID" smtClean="0"/>
              <a:pPr/>
              <a:t>32</a:t>
            </a:fld>
            <a:endParaRPr lang="id-ID"/>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sz="3600" b="1" dirty="0" smtClean="0">
                <a:latin typeface="Arial" pitchFamily="34" charset="0"/>
                <a:cs typeface="Arial" pitchFamily="34" charset="0"/>
              </a:rPr>
              <a:t>PENGUJIAN PENGENDALIAN</a:t>
            </a:r>
            <a:endParaRPr lang="id-ID" b="1" dirty="0">
              <a:latin typeface="Arial" pitchFamily="34" charset="0"/>
              <a:cs typeface="Arial" pitchFamily="34" charset="0"/>
            </a:endParaRPr>
          </a:p>
        </p:txBody>
      </p:sp>
      <p:sp>
        <p:nvSpPr>
          <p:cNvPr id="3" name="Subtitle 2"/>
          <p:cNvSpPr>
            <a:spLocks noGrp="1"/>
          </p:cNvSpPr>
          <p:nvPr>
            <p:ph type="subTitle" idx="1"/>
          </p:nvPr>
        </p:nvSpPr>
        <p:spPr>
          <a:xfrm>
            <a:off x="642910" y="1214422"/>
            <a:ext cx="8215370" cy="4500594"/>
          </a:xfrm>
        </p:spPr>
        <p:txBody>
          <a:bodyPr>
            <a:normAutofit/>
          </a:bodyPr>
          <a:lstStyle/>
          <a:p>
            <a:r>
              <a:rPr lang="id-ID" b="1" dirty="0" smtClean="0">
                <a:latin typeface="Arial" pitchFamily="34" charset="0"/>
                <a:cs typeface="Arial" pitchFamily="34" charset="0"/>
              </a:rPr>
              <a:t>Prosedur pengujian SPI:</a:t>
            </a:r>
          </a:p>
          <a:p>
            <a:pPr marL="1169988" indent="-720725">
              <a:buFont typeface="+mj-lt"/>
              <a:buAutoNum type="arabicPeriod"/>
            </a:pPr>
            <a:r>
              <a:rPr lang="id-ID" dirty="0" smtClean="0">
                <a:latin typeface="Arial" pitchFamily="34" charset="0"/>
                <a:cs typeface="Arial" pitchFamily="34" charset="0"/>
              </a:rPr>
              <a:t>Wawancara dengan staf terkait.</a:t>
            </a:r>
          </a:p>
          <a:p>
            <a:pPr marL="1169988" indent="-720725">
              <a:buFont typeface="+mj-lt"/>
              <a:buAutoNum type="arabicPeriod"/>
            </a:pPr>
            <a:r>
              <a:rPr lang="id-ID" dirty="0" smtClean="0">
                <a:latin typeface="Arial" pitchFamily="34" charset="0"/>
                <a:cs typeface="Arial" pitchFamily="34" charset="0"/>
              </a:rPr>
              <a:t>Evaluasi dokumen, pembukuan, dan laporan.</a:t>
            </a:r>
          </a:p>
          <a:p>
            <a:pPr marL="1169988" indent="-720725">
              <a:buFont typeface="+mj-lt"/>
              <a:buAutoNum type="arabicPeriod"/>
            </a:pPr>
            <a:r>
              <a:rPr lang="id-ID" dirty="0" smtClean="0">
                <a:latin typeface="Arial" pitchFamily="34" charset="0"/>
                <a:cs typeface="Arial" pitchFamily="34" charset="0"/>
              </a:rPr>
              <a:t>Observasi prosedur pengendalian, terutama untuk kegiatan yang tidak didokumentasikan.</a:t>
            </a:r>
          </a:p>
          <a:p>
            <a:pPr marL="1169988" indent="-720725">
              <a:buFont typeface="+mj-lt"/>
              <a:buAutoNum type="arabicPeriod"/>
            </a:pPr>
            <a:r>
              <a:rPr lang="id-ID" dirty="0" smtClean="0">
                <a:latin typeface="Arial" pitchFamily="34" charset="0"/>
                <a:cs typeface="Arial" pitchFamily="34" charset="0"/>
              </a:rPr>
              <a:t>Pengerjaan ulang prosedur SPI.</a:t>
            </a:r>
          </a:p>
        </p:txBody>
      </p:sp>
      <p:sp>
        <p:nvSpPr>
          <p:cNvPr id="4" name="Slide Number Placeholder 3"/>
          <p:cNvSpPr>
            <a:spLocks noGrp="1"/>
          </p:cNvSpPr>
          <p:nvPr>
            <p:ph type="sldNum" sz="quarter" idx="12"/>
          </p:nvPr>
        </p:nvSpPr>
        <p:spPr/>
        <p:txBody>
          <a:bodyPr/>
          <a:lstStyle/>
          <a:p>
            <a:fld id="{97E25F0D-EA1A-4233-97B3-2FDC60145AF4}" type="slidenum">
              <a:rPr lang="id-ID" smtClean="0"/>
              <a:pPr/>
              <a:t>33</a:t>
            </a:fld>
            <a:endParaRPr lang="id-ID"/>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sz="3600" b="1" dirty="0" smtClean="0">
                <a:latin typeface="Arial" pitchFamily="34" charset="0"/>
                <a:cs typeface="Arial" pitchFamily="34" charset="0"/>
              </a:rPr>
              <a:t>LUAS PENGUJIAN PENGENDALIAN</a:t>
            </a:r>
            <a:endParaRPr lang="id-ID" sz="3600" b="1" dirty="0">
              <a:latin typeface="Arial" pitchFamily="34" charset="0"/>
              <a:cs typeface="Arial" pitchFamily="34" charset="0"/>
            </a:endParaRPr>
          </a:p>
        </p:txBody>
      </p:sp>
      <p:sp>
        <p:nvSpPr>
          <p:cNvPr id="3" name="Subtitle 2"/>
          <p:cNvSpPr>
            <a:spLocks noGrp="1"/>
          </p:cNvSpPr>
          <p:nvPr>
            <p:ph type="subTitle" idx="1"/>
          </p:nvPr>
        </p:nvSpPr>
        <p:spPr/>
        <p:txBody>
          <a:bodyPr/>
          <a:lstStyle/>
          <a:p>
            <a:pPr marL="0" indent="0">
              <a:buNone/>
            </a:pPr>
            <a:r>
              <a:rPr lang="id-ID" dirty="0" smtClean="0"/>
              <a:t>Faktor-faktor yang mempengaruhi luas pengujian pengendalian:</a:t>
            </a:r>
          </a:p>
          <a:p>
            <a:pPr marL="514350" indent="-514350">
              <a:buFont typeface="+mj-lt"/>
              <a:buAutoNum type="arabicPeriod"/>
            </a:pPr>
            <a:r>
              <a:rPr lang="id-ID" dirty="0" smtClean="0"/>
              <a:t>Asesmen risiko pengendalian pada tahap perencanaan audit.</a:t>
            </a:r>
          </a:p>
          <a:p>
            <a:pPr marL="514350" indent="-514350">
              <a:buNone/>
            </a:pPr>
            <a:r>
              <a:rPr lang="id-ID" dirty="0" smtClean="0"/>
              <a:t>	Jika asesmen risiko pengendalian ditetapkan rendah (lower assessed control risk), pengujian pengendalian akan lebih ekstensif dengan bukti yang relatif lebih banyak, begitu pula sebaliknya.</a:t>
            </a:r>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34</a:t>
            </a:fld>
            <a:endParaRPr lang="id-ID"/>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14355"/>
          </a:xfrm>
        </p:spPr>
        <p:txBody>
          <a:bodyPr>
            <a:normAutofit/>
          </a:bodyPr>
          <a:lstStyle/>
          <a:p>
            <a:r>
              <a:rPr lang="id-ID" sz="3200" b="1" dirty="0" smtClean="0">
                <a:latin typeface="Arial" pitchFamily="34" charset="0"/>
                <a:cs typeface="Arial" pitchFamily="34" charset="0"/>
              </a:rPr>
              <a:t>LUAS PENGUJIAN PENGENDALIAN</a:t>
            </a:r>
            <a:endParaRPr lang="id-ID" sz="3200" b="1" dirty="0">
              <a:latin typeface="Arial" pitchFamily="34" charset="0"/>
              <a:cs typeface="Arial" pitchFamily="34" charset="0"/>
            </a:endParaRPr>
          </a:p>
        </p:txBody>
      </p:sp>
      <p:sp>
        <p:nvSpPr>
          <p:cNvPr id="3" name="Subtitle 2"/>
          <p:cNvSpPr>
            <a:spLocks noGrp="1"/>
          </p:cNvSpPr>
          <p:nvPr>
            <p:ph type="subTitle" idx="1"/>
          </p:nvPr>
        </p:nvSpPr>
        <p:spPr>
          <a:xfrm>
            <a:off x="571472" y="1071546"/>
            <a:ext cx="8215370" cy="4929222"/>
          </a:xfrm>
        </p:spPr>
        <p:txBody>
          <a:bodyPr>
            <a:normAutofit fontScale="92500" lnSpcReduction="10000"/>
          </a:bodyPr>
          <a:lstStyle/>
          <a:p>
            <a:pPr marL="719138" indent="-719138">
              <a:buFont typeface="+mj-lt"/>
              <a:buAutoNum type="arabicPeriod" startAt="2"/>
            </a:pPr>
            <a:r>
              <a:rPr lang="id-ID" dirty="0" smtClean="0"/>
              <a:t>Pengalaman audit tahun sebelumnya, jika SPI telah mengalami banyak perubahan, auditor harus melakukan pengujian untuk memastikan kecukupan dan efektifitas SPI yang baru.</a:t>
            </a:r>
          </a:p>
          <a:p>
            <a:pPr marL="719138" indent="-719138">
              <a:buFont typeface="+mj-lt"/>
              <a:buAutoNum type="arabicPeriod" startAt="2"/>
            </a:pPr>
            <a:r>
              <a:rPr lang="id-ID" dirty="0" smtClean="0"/>
              <a:t>Adanya risiko signifikan, yaitu risiko salah saji yang dipandang perlu mendapatkan perhatian khusus oleh auditor.</a:t>
            </a:r>
          </a:p>
          <a:p>
            <a:pPr marL="719138" indent="-719138">
              <a:buFont typeface="+mj-lt"/>
              <a:buAutoNum type="arabicPeriod" startAt="2"/>
            </a:pPr>
            <a:r>
              <a:rPr lang="id-ID" dirty="0" smtClean="0"/>
              <a:t>Hasil pengujian pengendalian digunakan untuk mengukur risiko pengendalian, yaitu risiko salah saji tidak dapat dideteksi dengan segera oleh sistem pengendalian yang ada.</a:t>
            </a:r>
          </a:p>
          <a:p>
            <a:pPr marL="719138" indent="-719138">
              <a:buNone/>
            </a:pPr>
            <a:endParaRPr lang="id-ID" dirty="0" smtClean="0"/>
          </a:p>
          <a:p>
            <a:pPr marL="514350" indent="-514350">
              <a:buNone/>
            </a:pPr>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35</a:t>
            </a:fld>
            <a:endParaRPr lang="id-ID"/>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sz="3200" b="1" dirty="0" smtClean="0">
                <a:latin typeface="Arial" pitchFamily="34" charset="0"/>
                <a:cs typeface="Arial" pitchFamily="34" charset="0"/>
              </a:rPr>
              <a:t>PENGUJIAN SUBSTANTIF</a:t>
            </a:r>
            <a:endParaRPr lang="id-ID" sz="3200" b="1" dirty="0">
              <a:latin typeface="Arial" pitchFamily="34" charset="0"/>
              <a:cs typeface="Arial" pitchFamily="34" charset="0"/>
            </a:endParaRPr>
          </a:p>
        </p:txBody>
      </p:sp>
      <p:sp>
        <p:nvSpPr>
          <p:cNvPr id="3" name="Subtitle 2"/>
          <p:cNvSpPr>
            <a:spLocks noGrp="1"/>
          </p:cNvSpPr>
          <p:nvPr>
            <p:ph type="subTitle" idx="1"/>
          </p:nvPr>
        </p:nvSpPr>
        <p:spPr>
          <a:xfrm>
            <a:off x="571472" y="928670"/>
            <a:ext cx="8215370" cy="5286412"/>
          </a:xfrm>
        </p:spPr>
        <p:txBody>
          <a:bodyPr>
            <a:normAutofit lnSpcReduction="10000"/>
          </a:bodyPr>
          <a:lstStyle/>
          <a:p>
            <a:r>
              <a:rPr lang="id-ID" b="1" dirty="0" smtClean="0"/>
              <a:t>Pengujian substantif</a:t>
            </a:r>
            <a:r>
              <a:rPr lang="id-ID" dirty="0" smtClean="0"/>
              <a:t> adalah pengujian atas kewajaran angka-angka dalam laporan keuangan.</a:t>
            </a:r>
          </a:p>
          <a:p>
            <a:r>
              <a:rPr lang="id-ID" dirty="0" smtClean="0"/>
              <a:t>Jumlah bukti dan kedalaman pengujian substantif dipengaruhi oleh tingkat kualitas SPI yang telah diuji melalui pengujian pengendalian.</a:t>
            </a:r>
          </a:p>
          <a:p>
            <a:r>
              <a:rPr lang="id-ID" dirty="0" smtClean="0"/>
              <a:t>Pengujian substantif dilakukan dengan cara mencocokkan angka laporan dengan dokumen pendukung dan standar akuntansi yang berlaku.</a:t>
            </a:r>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36</a:t>
            </a:fld>
            <a:endParaRPr lang="id-ID"/>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sz="3600" b="1" dirty="0" smtClean="0">
                <a:latin typeface="Arial" pitchFamily="34" charset="0"/>
                <a:cs typeface="Arial" pitchFamily="34" charset="0"/>
              </a:rPr>
              <a:t>PENDEKATAN AUDIT</a:t>
            </a:r>
            <a:endParaRPr lang="id-ID" b="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97E25F0D-EA1A-4233-97B3-2FDC60145AF4}" type="slidenum">
              <a:rPr lang="id-ID" smtClean="0"/>
              <a:pPr/>
              <a:t>37</a:t>
            </a:fld>
            <a:endParaRPr lang="id-ID"/>
          </a:p>
        </p:txBody>
      </p:sp>
      <p:pic>
        <p:nvPicPr>
          <p:cNvPr id="5" name="Picture 2"/>
          <p:cNvPicPr>
            <a:picLocks noChangeAspect="1" noChangeArrowheads="1"/>
          </p:cNvPicPr>
          <p:nvPr/>
        </p:nvPicPr>
        <p:blipFill>
          <a:blip r:embed="rId2"/>
          <a:srcRect b="11308"/>
          <a:stretch>
            <a:fillRect/>
          </a:stretch>
        </p:blipFill>
        <p:spPr bwMode="auto">
          <a:xfrm>
            <a:off x="785786" y="928670"/>
            <a:ext cx="7697788" cy="5237163"/>
          </a:xfrm>
          <a:prstGeom prst="rect">
            <a:avLst/>
          </a:prstGeom>
          <a:noFill/>
          <a:ln w="9525">
            <a:noFill/>
            <a:miter lim="800000"/>
            <a:headEnd/>
            <a:tailEnd/>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b="1" dirty="0" smtClean="0">
                <a:latin typeface="Arial" pitchFamily="34" charset="0"/>
                <a:cs typeface="Arial" pitchFamily="34" charset="0"/>
              </a:rPr>
              <a:t>PENDEKATAN AUDIT</a:t>
            </a:r>
            <a:endParaRPr lang="id-ID" b="1" dirty="0">
              <a:latin typeface="Arial" pitchFamily="34" charset="0"/>
              <a:cs typeface="Arial" pitchFamily="34" charset="0"/>
            </a:endParaRPr>
          </a:p>
        </p:txBody>
      </p:sp>
      <p:sp>
        <p:nvSpPr>
          <p:cNvPr id="6" name="Content Placeholder 5"/>
          <p:cNvSpPr>
            <a:spLocks noGrp="1"/>
          </p:cNvSpPr>
          <p:nvPr>
            <p:ph idx="1"/>
          </p:nvPr>
        </p:nvSpPr>
        <p:spPr>
          <a:xfrm>
            <a:off x="457200" y="928670"/>
            <a:ext cx="8258204" cy="5357850"/>
          </a:xfrm>
        </p:spPr>
        <p:txBody>
          <a:bodyPr>
            <a:normAutofit fontScale="92500" lnSpcReduction="20000"/>
          </a:bodyPr>
          <a:lstStyle/>
          <a:p>
            <a:pPr>
              <a:buNone/>
            </a:pPr>
            <a:r>
              <a:rPr lang="id-ID" b="1" dirty="0" smtClean="0">
                <a:latin typeface="Arial" pitchFamily="34" charset="0"/>
                <a:cs typeface="Arial" pitchFamily="34" charset="0"/>
              </a:rPr>
              <a:t>Keterangan gambar:</a:t>
            </a:r>
          </a:p>
          <a:p>
            <a:r>
              <a:rPr lang="id-ID" dirty="0" smtClean="0">
                <a:latin typeface="Arial" pitchFamily="34" charset="0"/>
                <a:cs typeface="Arial" pitchFamily="34" charset="0"/>
              </a:rPr>
              <a:t>Terdapat dua alternatif pendekatan audit:</a:t>
            </a:r>
          </a:p>
          <a:p>
            <a:pPr marL="1071563" lvl="1" indent="-711200">
              <a:buFont typeface="+mj-lt"/>
              <a:buAutoNum type="arabicPeriod"/>
            </a:pPr>
            <a:r>
              <a:rPr lang="id-ID" dirty="0" smtClean="0">
                <a:latin typeface="Arial" pitchFamily="34" charset="0"/>
                <a:cs typeface="Arial" pitchFamily="34" charset="0"/>
              </a:rPr>
              <a:t>Pendekatan pengujian sistem (the lower assessed level of control risk approach), digunakan pada saat:</a:t>
            </a:r>
          </a:p>
          <a:p>
            <a:pPr marL="1071563" lvl="1" indent="-711200">
              <a:buNone/>
            </a:pPr>
            <a:r>
              <a:rPr lang="id-ID" dirty="0" smtClean="0">
                <a:latin typeface="Arial" pitchFamily="34" charset="0"/>
                <a:cs typeface="Arial" pitchFamily="34" charset="0"/>
              </a:rPr>
              <a:t>	A.	SPI diprediksi memadai dan efektif</a:t>
            </a:r>
          </a:p>
          <a:p>
            <a:pPr marL="1071563" lvl="1" indent="-711200">
              <a:buNone/>
            </a:pPr>
            <a:r>
              <a:rPr lang="id-ID" dirty="0" smtClean="0">
                <a:latin typeface="Arial" pitchFamily="34" charset="0"/>
                <a:cs typeface="Arial" pitchFamily="34" charset="0"/>
              </a:rPr>
              <a:t>	B.	Volume transaksi relatif besar</a:t>
            </a:r>
          </a:p>
          <a:p>
            <a:pPr marL="1071563" lvl="1" indent="-711200">
              <a:buFont typeface="+mj-lt"/>
              <a:buAutoNum type="arabicPeriod" startAt="2"/>
            </a:pPr>
            <a:r>
              <a:rPr lang="id-ID" dirty="0" smtClean="0">
                <a:latin typeface="Arial" pitchFamily="34" charset="0"/>
                <a:cs typeface="Arial" pitchFamily="34" charset="0"/>
              </a:rPr>
              <a:t>Pendekatan pengujian substantif (primarily substantive approach), digunakan pada saat:</a:t>
            </a:r>
          </a:p>
          <a:p>
            <a:pPr marL="1798638" lvl="1" indent="-719138">
              <a:buAutoNum type="alphaUcPeriod"/>
              <a:tabLst>
                <a:tab pos="1798638" algn="l"/>
              </a:tabLst>
            </a:pPr>
            <a:r>
              <a:rPr lang="id-ID" dirty="0" smtClean="0">
                <a:latin typeface="Arial" pitchFamily="34" charset="0"/>
                <a:cs typeface="Arial" pitchFamily="34" charset="0"/>
              </a:rPr>
              <a:t>SPI diprediksi kurang memadai dan tidak efektif, ATAU</a:t>
            </a:r>
          </a:p>
          <a:p>
            <a:pPr marL="1798638" lvl="1" indent="-719138">
              <a:buAutoNum type="alphaUcPeriod"/>
              <a:tabLst>
                <a:tab pos="1798638" algn="l"/>
              </a:tabLst>
            </a:pPr>
            <a:r>
              <a:rPr lang="id-ID" dirty="0" smtClean="0">
                <a:latin typeface="Arial" pitchFamily="34" charset="0"/>
                <a:cs typeface="Arial" pitchFamily="34" charset="0"/>
              </a:rPr>
              <a:t>Volume transaksi rendah, sehingga lebih efisien langsung melakukan pengujian substantif.</a:t>
            </a:r>
          </a:p>
          <a:p>
            <a:pPr marL="1071563" lvl="1" indent="-711200">
              <a:buFont typeface="+mj-lt"/>
              <a:buAutoNum type="arabicPeriod" startAt="2"/>
            </a:pPr>
            <a:endParaRPr lang="id-ID"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97E25F0D-EA1A-4233-97B3-2FDC60145AF4}" type="slidenum">
              <a:rPr lang="id-ID" smtClean="0"/>
              <a:pPr/>
              <a:t>38</a:t>
            </a:fld>
            <a:endParaRPr lang="id-ID"/>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b="1" dirty="0" smtClean="0">
                <a:latin typeface="Arial" pitchFamily="34" charset="0"/>
                <a:cs typeface="Arial" pitchFamily="34" charset="0"/>
              </a:rPr>
              <a:t>PENDEKATAN AUDIT</a:t>
            </a:r>
            <a:endParaRPr lang="id-ID" b="1" dirty="0">
              <a:latin typeface="Arial" pitchFamily="34" charset="0"/>
              <a:cs typeface="Arial" pitchFamily="34" charset="0"/>
            </a:endParaRPr>
          </a:p>
        </p:txBody>
      </p:sp>
      <p:sp>
        <p:nvSpPr>
          <p:cNvPr id="6" name="Content Placeholder 5"/>
          <p:cNvSpPr>
            <a:spLocks noGrp="1"/>
          </p:cNvSpPr>
          <p:nvPr>
            <p:ph idx="1"/>
          </p:nvPr>
        </p:nvSpPr>
        <p:spPr>
          <a:xfrm>
            <a:off x="457200" y="928670"/>
            <a:ext cx="8258204" cy="5357850"/>
          </a:xfrm>
        </p:spPr>
        <p:txBody>
          <a:bodyPr>
            <a:normAutofit lnSpcReduction="10000"/>
          </a:bodyPr>
          <a:lstStyle/>
          <a:p>
            <a:pPr>
              <a:buNone/>
            </a:pPr>
            <a:r>
              <a:rPr lang="id-ID" b="1" dirty="0" smtClean="0">
                <a:latin typeface="Arial" pitchFamily="34" charset="0"/>
                <a:cs typeface="Arial" pitchFamily="34" charset="0"/>
              </a:rPr>
              <a:t>Keterangan gambar:</a:t>
            </a:r>
          </a:p>
          <a:p>
            <a:r>
              <a:rPr lang="id-ID" dirty="0" smtClean="0">
                <a:latin typeface="Arial" pitchFamily="34" charset="0"/>
                <a:cs typeface="Arial" pitchFamily="34" charset="0"/>
              </a:rPr>
              <a:t>Pada pendekatan pengujian pengendalian, yang diperluas adalah pemahaman dan pengjian SPI, sedangkan pada pendekatan substantif, yang diperluas adalah pengujian substantif, yaitu pengujian kewajaran elemen laporan keuangan dengan acara mengujia kesesuaian angka laporan dengan bukti pendukung serta standar akuntansi yang berlaku.</a:t>
            </a:r>
          </a:p>
          <a:p>
            <a:pPr marL="1071563" lvl="1" indent="-711200">
              <a:buFont typeface="+mj-lt"/>
              <a:buAutoNum type="arabicPeriod" startAt="2"/>
            </a:pPr>
            <a:endParaRPr lang="id-ID"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97E25F0D-EA1A-4233-97B3-2FDC60145AF4}" type="slidenum">
              <a:rPr lang="id-ID" smtClean="0"/>
              <a:pPr/>
              <a:t>39</a:t>
            </a:fld>
            <a:endParaRPr lang="id-ID"/>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smtClean="0"/>
              <a:t>SISTEM PENGENDALIAN INTERNAL</a:t>
            </a:r>
            <a:endParaRPr lang="id-ID" b="1" dirty="0"/>
          </a:p>
        </p:txBody>
      </p:sp>
      <p:sp>
        <p:nvSpPr>
          <p:cNvPr id="3" name="Subtitle 2"/>
          <p:cNvSpPr>
            <a:spLocks noGrp="1"/>
          </p:cNvSpPr>
          <p:nvPr>
            <p:ph type="subTitle" idx="1"/>
          </p:nvPr>
        </p:nvSpPr>
        <p:spPr/>
        <p:txBody>
          <a:bodyPr>
            <a:noAutofit/>
          </a:bodyPr>
          <a:lstStyle/>
          <a:p>
            <a:r>
              <a:rPr lang="id-ID" sz="2500" dirty="0" smtClean="0">
                <a:latin typeface="Arial" pitchFamily="34" charset="0"/>
                <a:cs typeface="Arial" pitchFamily="34" charset="0"/>
              </a:rPr>
              <a:t>SPI terdiri dari sejumlah unsur pengendalian, antara lain:</a:t>
            </a:r>
          </a:p>
          <a:p>
            <a:pPr marL="1258888" indent="-809625">
              <a:buFont typeface="+mj-lt"/>
              <a:buAutoNum type="arabicPeriod"/>
            </a:pPr>
            <a:r>
              <a:rPr lang="id-ID" sz="2500" dirty="0" smtClean="0">
                <a:latin typeface="Arial" pitchFamily="34" charset="0"/>
                <a:cs typeface="Arial" pitchFamily="34" charset="0"/>
              </a:rPr>
              <a:t>Pemisahan fungsi</a:t>
            </a:r>
          </a:p>
          <a:p>
            <a:pPr marL="1258888" indent="-809625">
              <a:buFont typeface="+mj-lt"/>
              <a:buAutoNum type="arabicPeriod"/>
            </a:pPr>
            <a:r>
              <a:rPr lang="id-ID" sz="2500" dirty="0" smtClean="0">
                <a:latin typeface="Arial" pitchFamily="34" charset="0"/>
                <a:cs typeface="Arial" pitchFamily="34" charset="0"/>
              </a:rPr>
              <a:t>Otorisasi transaksi</a:t>
            </a:r>
          </a:p>
          <a:p>
            <a:pPr marL="1258888" indent="-809625">
              <a:buFont typeface="+mj-lt"/>
              <a:buAutoNum type="arabicPeriod"/>
            </a:pPr>
            <a:r>
              <a:rPr lang="id-ID" sz="2500" dirty="0" smtClean="0">
                <a:latin typeface="Arial" pitchFamily="34" charset="0"/>
                <a:cs typeface="Arial" pitchFamily="34" charset="0"/>
              </a:rPr>
              <a:t>Dokumen transaksi</a:t>
            </a:r>
          </a:p>
          <a:p>
            <a:pPr marL="1258888" indent="-809625">
              <a:buFont typeface="+mj-lt"/>
              <a:buAutoNum type="arabicPeriod"/>
            </a:pPr>
            <a:r>
              <a:rPr lang="id-ID" sz="2500" dirty="0" smtClean="0">
                <a:latin typeface="Arial" pitchFamily="34" charset="0"/>
                <a:cs typeface="Arial" pitchFamily="34" charset="0"/>
              </a:rPr>
              <a:t>Dokumen pembukuan (data base)</a:t>
            </a:r>
          </a:p>
          <a:p>
            <a:pPr marL="1258888" indent="-809625">
              <a:buFont typeface="+mj-lt"/>
              <a:buAutoNum type="arabicPeriod"/>
            </a:pPr>
            <a:r>
              <a:rPr lang="id-ID" sz="2500" dirty="0" smtClean="0">
                <a:latin typeface="Arial" pitchFamily="34" charset="0"/>
                <a:cs typeface="Arial" pitchFamily="34" charset="0"/>
              </a:rPr>
              <a:t>Dokumen laporan</a:t>
            </a:r>
          </a:p>
          <a:p>
            <a:pPr marL="1258888" indent="-809625">
              <a:buFont typeface="+mj-lt"/>
              <a:buAutoNum type="arabicPeriod"/>
            </a:pPr>
            <a:r>
              <a:rPr lang="id-ID" sz="2500" dirty="0" smtClean="0">
                <a:latin typeface="Arial" pitchFamily="34" charset="0"/>
                <a:cs typeface="Arial" pitchFamily="34" charset="0"/>
              </a:rPr>
              <a:t>Pengecekan independen</a:t>
            </a:r>
          </a:p>
          <a:p>
            <a:pPr marL="1258888" indent="-809625">
              <a:buFont typeface="+mj-lt"/>
              <a:buAutoNum type="arabicPeriod"/>
            </a:pPr>
            <a:r>
              <a:rPr lang="id-ID" sz="2500" dirty="0" smtClean="0">
                <a:latin typeface="Arial" pitchFamily="34" charset="0"/>
                <a:cs typeface="Arial" pitchFamily="34" charset="0"/>
              </a:rPr>
              <a:t>Teknologi informasi</a:t>
            </a:r>
          </a:p>
          <a:p>
            <a:pPr marL="1258888" indent="-809625">
              <a:buFont typeface="+mj-lt"/>
              <a:buAutoNum type="arabicPeriod"/>
            </a:pPr>
            <a:r>
              <a:rPr lang="id-ID" sz="2500" dirty="0" smtClean="0">
                <a:latin typeface="Arial" pitchFamily="34" charset="0"/>
                <a:cs typeface="Arial" pitchFamily="34" charset="0"/>
              </a:rPr>
              <a:t>SDM yang kompeten</a:t>
            </a:r>
          </a:p>
          <a:p>
            <a:pPr marL="1258888" indent="-809625">
              <a:buFont typeface="+mj-lt"/>
              <a:buAutoNum type="arabicPeriod"/>
            </a:pPr>
            <a:r>
              <a:rPr lang="id-ID" sz="2500" dirty="0" smtClean="0">
                <a:latin typeface="Arial" pitchFamily="34" charset="0"/>
                <a:cs typeface="Arial" pitchFamily="34" charset="0"/>
              </a:rPr>
              <a:t>Pemantauan periodik</a:t>
            </a:r>
            <a:endParaRPr lang="id-ID" sz="25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97E25F0D-EA1A-4233-97B3-2FDC60145AF4}" type="slidenum">
              <a:rPr lang="id-ID" smtClean="0"/>
              <a:pPr/>
              <a:t>4</a:t>
            </a:fld>
            <a:endParaRPr lang="id-ID"/>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id-ID" sz="2800" b="1" dirty="0" smtClean="0">
                <a:latin typeface="Arial" pitchFamily="34" charset="0"/>
                <a:cs typeface="Arial" pitchFamily="34" charset="0"/>
              </a:rPr>
              <a:t>PELAPORAN PENGUJIAN PENGENDALIAN</a:t>
            </a:r>
            <a:endParaRPr lang="id-ID" sz="2800" b="1" dirty="0">
              <a:latin typeface="Arial" pitchFamily="34" charset="0"/>
              <a:cs typeface="Arial" pitchFamily="34" charset="0"/>
            </a:endParaRPr>
          </a:p>
        </p:txBody>
      </p:sp>
      <p:sp>
        <p:nvSpPr>
          <p:cNvPr id="3" name="Subtitle 2"/>
          <p:cNvSpPr>
            <a:spLocks noGrp="1"/>
          </p:cNvSpPr>
          <p:nvPr>
            <p:ph type="subTitle" idx="1"/>
          </p:nvPr>
        </p:nvSpPr>
        <p:spPr>
          <a:xfrm>
            <a:off x="571472" y="1071546"/>
            <a:ext cx="8215370" cy="4857784"/>
          </a:xfrm>
        </p:spPr>
        <p:txBody>
          <a:bodyPr/>
          <a:lstStyle/>
          <a:p>
            <a:r>
              <a:rPr lang="id-ID" dirty="0" smtClean="0">
                <a:latin typeface="Arial" pitchFamily="34" charset="0"/>
                <a:cs typeface="Arial" pitchFamily="34" charset="0"/>
              </a:rPr>
              <a:t>Di US untuk audit perusahaan publik, auditor diwajibkan menerbitkan laporan hasil pengujian pengendalian, secara terpisah atau menjadi satu dengan laporan atas audit laporan keuangan.</a:t>
            </a:r>
          </a:p>
          <a:p>
            <a:r>
              <a:rPr lang="id-ID" dirty="0" smtClean="0">
                <a:latin typeface="Arial" pitchFamily="34" charset="0"/>
                <a:cs typeface="Arial" pitchFamily="34" charset="0"/>
              </a:rPr>
              <a:t>Cakupan laporan pengujian SPI hanya terbatas pada keyakian memadai bawah kelemahan material (material weakness) dalam SPI dapat diidentifikasi.</a:t>
            </a:r>
            <a:endParaRPr lang="id-ID"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97E25F0D-EA1A-4233-97B3-2FDC60145AF4}" type="slidenum">
              <a:rPr lang="id-ID" smtClean="0"/>
              <a:pPr/>
              <a:t>40</a:t>
            </a:fld>
            <a:endParaRPr lang="id-ID"/>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id-ID" sz="2800" b="1" dirty="0" smtClean="0">
                <a:latin typeface="Arial" pitchFamily="34" charset="0"/>
                <a:cs typeface="Arial" pitchFamily="34" charset="0"/>
              </a:rPr>
              <a:t>PELAPORAN PENGUJIAN PENGENDALIAN</a:t>
            </a:r>
            <a:endParaRPr lang="id-ID" sz="2800" b="1" dirty="0">
              <a:latin typeface="Arial" pitchFamily="34" charset="0"/>
              <a:cs typeface="Arial" pitchFamily="34" charset="0"/>
            </a:endParaRPr>
          </a:p>
        </p:txBody>
      </p:sp>
      <p:sp>
        <p:nvSpPr>
          <p:cNvPr id="3" name="Subtitle 2"/>
          <p:cNvSpPr>
            <a:spLocks noGrp="1"/>
          </p:cNvSpPr>
          <p:nvPr>
            <p:ph type="subTitle" idx="1"/>
          </p:nvPr>
        </p:nvSpPr>
        <p:spPr>
          <a:xfrm>
            <a:off x="571472" y="857232"/>
            <a:ext cx="8215370" cy="5572164"/>
          </a:xfrm>
        </p:spPr>
        <p:txBody>
          <a:bodyPr>
            <a:normAutofit fontScale="85000" lnSpcReduction="10000"/>
          </a:bodyPr>
          <a:lstStyle/>
          <a:p>
            <a:pPr>
              <a:buNone/>
            </a:pPr>
            <a:r>
              <a:rPr lang="id-ID" dirty="0" smtClean="0">
                <a:latin typeface="Arial" pitchFamily="34" charset="0"/>
                <a:cs typeface="Arial" pitchFamily="34" charset="0"/>
              </a:rPr>
              <a:t>Opini auditor atas hasil pengujian SPI:</a:t>
            </a:r>
          </a:p>
          <a:p>
            <a:pPr marL="514350" indent="-514350">
              <a:buFont typeface="+mj-lt"/>
              <a:buAutoNum type="arabicPeriod"/>
            </a:pPr>
            <a:r>
              <a:rPr lang="id-ID" dirty="0" smtClean="0">
                <a:latin typeface="Arial" pitchFamily="34" charset="0"/>
                <a:cs typeface="Arial" pitchFamily="34" charset="0"/>
              </a:rPr>
              <a:t>Opini wajar tanpa pengecualian (unqualified opinion), dikeluarkan pada kondisi:</a:t>
            </a:r>
          </a:p>
          <a:p>
            <a:pPr marL="1169988" indent="-630238">
              <a:buFont typeface="Wingdings" pitchFamily="2" charset="2"/>
              <a:buChar char="ü"/>
            </a:pPr>
            <a:r>
              <a:rPr lang="id-ID" dirty="0" smtClean="0">
                <a:latin typeface="Arial" pitchFamily="34" charset="0"/>
                <a:cs typeface="Arial" pitchFamily="34" charset="0"/>
              </a:rPr>
              <a:t>Material weakness tidak teridentifikasi</a:t>
            </a:r>
          </a:p>
          <a:p>
            <a:pPr marL="1169988" indent="-630238">
              <a:buFont typeface="Wingdings" pitchFamily="2" charset="2"/>
              <a:buChar char="ü"/>
            </a:pPr>
            <a:r>
              <a:rPr lang="id-ID" dirty="0" smtClean="0">
                <a:latin typeface="Arial" pitchFamily="34" charset="0"/>
                <a:cs typeface="Arial" pitchFamily="34" charset="0"/>
              </a:rPr>
              <a:t>Tidak ada pembatasan luas pemeriksaan</a:t>
            </a:r>
          </a:p>
          <a:p>
            <a:pPr marL="539750" indent="-539750">
              <a:buFont typeface="+mj-lt"/>
              <a:buAutoNum type="arabicPeriod" startAt="2"/>
            </a:pPr>
            <a:r>
              <a:rPr lang="id-ID" dirty="0" smtClean="0">
                <a:latin typeface="Arial" pitchFamily="34" charset="0"/>
                <a:cs typeface="Arial" pitchFamily="34" charset="0"/>
              </a:rPr>
              <a:t>Opini tidak wajar (adverse opinion), dikeluarkan pada saat auditor menemukan satu atau lebih material weakness dalam SPI.</a:t>
            </a:r>
          </a:p>
          <a:p>
            <a:pPr marL="539750" indent="-539750">
              <a:buFont typeface="+mj-lt"/>
              <a:buAutoNum type="arabicPeriod" startAt="2"/>
            </a:pPr>
            <a:r>
              <a:rPr lang="id-ID" dirty="0" smtClean="0">
                <a:latin typeface="Arial" pitchFamily="34" charset="0"/>
                <a:cs typeface="Arial" pitchFamily="34" charset="0"/>
              </a:rPr>
              <a:t>Opini dengan pengecualian atau menolak memberi opini (qualified or disclaimer of opinion), dikeluarkan pada saat auditor mengalami keterbatasan luas pemeriksaan (scope limitation) dalam melakukan pengujian pengendalian.</a:t>
            </a:r>
            <a:endParaRPr lang="id-ID"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97E25F0D-EA1A-4233-97B3-2FDC60145AF4}" type="slidenum">
              <a:rPr lang="id-ID" smtClean="0"/>
              <a:pPr/>
              <a:t>41</a:t>
            </a:fld>
            <a:endParaRPr lang="id-ID"/>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500306"/>
            <a:ext cx="9144000" cy="1643074"/>
          </a:xfrm>
        </p:spPr>
        <p:txBody>
          <a:bodyPr>
            <a:normAutofit/>
          </a:bodyPr>
          <a:lstStyle/>
          <a:p>
            <a:r>
              <a:rPr lang="id-ID" dirty="0" smtClean="0"/>
              <a:t>Terimakasih</a:t>
            </a:r>
            <a:br>
              <a:rPr lang="id-ID" dirty="0" smtClean="0"/>
            </a:br>
            <a:r>
              <a:rPr lang="id-ID" dirty="0" smtClean="0"/>
              <a:t>(Bagian Terpenting Dalam Hidup)</a:t>
            </a:r>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42</a:t>
            </a:fld>
            <a:endParaRPr lang="id-ID"/>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TANGGUNG JAWAB SPI</a:t>
            </a:r>
            <a:endParaRPr lang="id-ID" dirty="0"/>
          </a:p>
        </p:txBody>
      </p:sp>
      <p:sp>
        <p:nvSpPr>
          <p:cNvPr id="3" name="Subtitle 2"/>
          <p:cNvSpPr>
            <a:spLocks noGrp="1"/>
          </p:cNvSpPr>
          <p:nvPr>
            <p:ph type="subTitle" idx="1"/>
          </p:nvPr>
        </p:nvSpPr>
        <p:spPr/>
        <p:txBody>
          <a:bodyPr>
            <a:normAutofit lnSpcReduction="10000"/>
          </a:bodyPr>
          <a:lstStyle/>
          <a:p>
            <a:r>
              <a:rPr lang="id-ID" dirty="0" smtClean="0"/>
              <a:t>Manajemen bertanggungjawab penuh terhadap perancangan dan implementasi SPI, terutama untuk tujuan menjamin kemampuan manajemen untuk menyusun laporan keuangan sesuai dengan framework pelaporan keuangan, seperti SAK atau IFRS. </a:t>
            </a:r>
          </a:p>
          <a:p>
            <a:r>
              <a:rPr lang="id-ID" dirty="0" smtClean="0"/>
              <a:t>Konsep perancangan dan implementasi SPI:</a:t>
            </a:r>
          </a:p>
          <a:p>
            <a:pPr marL="1079500" indent="-630238">
              <a:buFont typeface="+mj-lt"/>
              <a:buAutoNum type="arabicPeriod"/>
            </a:pPr>
            <a:r>
              <a:rPr lang="id-ID" dirty="0" smtClean="0"/>
              <a:t>Keyakinan memadai (reasonable assurance)</a:t>
            </a:r>
          </a:p>
          <a:p>
            <a:pPr marL="1079500" indent="-630238">
              <a:buFont typeface="+mj-lt"/>
              <a:buAutoNum type="arabicPeriod"/>
            </a:pPr>
            <a:r>
              <a:rPr lang="id-ID" dirty="0" smtClean="0"/>
              <a:t>Keterbatasan bawaan (inherent limitation)</a:t>
            </a:r>
          </a:p>
          <a:p>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5</a:t>
            </a:fld>
            <a:endParaRPr lang="id-ID"/>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smtClean="0"/>
              <a:t>TANGGUNG JAWAB SPI</a:t>
            </a:r>
            <a:endParaRPr lang="id-ID" b="1" dirty="0"/>
          </a:p>
        </p:txBody>
      </p:sp>
      <p:sp>
        <p:nvSpPr>
          <p:cNvPr id="3" name="Subtitle 2"/>
          <p:cNvSpPr>
            <a:spLocks noGrp="1"/>
          </p:cNvSpPr>
          <p:nvPr>
            <p:ph type="subTitle" idx="1"/>
          </p:nvPr>
        </p:nvSpPr>
        <p:spPr/>
        <p:txBody>
          <a:bodyPr>
            <a:normAutofit lnSpcReduction="10000"/>
          </a:bodyPr>
          <a:lstStyle/>
          <a:p>
            <a:pPr marL="719138" indent="-719138"/>
            <a:r>
              <a:rPr lang="id-ID" b="1" dirty="0" smtClean="0"/>
              <a:t>Keyakinan memadai (reasonable assurance)</a:t>
            </a:r>
          </a:p>
          <a:p>
            <a:pPr marL="719138" indent="-719138">
              <a:buNone/>
            </a:pPr>
            <a:r>
              <a:rPr lang="id-ID" dirty="0" smtClean="0"/>
              <a:t>	SPI dirancang hanya untuk mendapatkan keyakinan memadai, bukan keyakinan mutlak, terhadap kewajaran laporan keuangan.</a:t>
            </a:r>
          </a:p>
          <a:p>
            <a:pPr marL="719138" indent="-719138"/>
            <a:r>
              <a:rPr lang="id-ID" b="1" dirty="0" smtClean="0"/>
              <a:t>Keterbatasan bawaan (inherent limitation)</a:t>
            </a:r>
          </a:p>
          <a:p>
            <a:pPr marL="719138" indent="-719138">
              <a:buNone/>
            </a:pPr>
            <a:r>
              <a:rPr lang="id-ID" dirty="0" smtClean="0"/>
              <a:t>	SPI tidak akan pernah bisa 100% efektif, sedetil apapun rancangan dan implementasinya.</a:t>
            </a:r>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6</a:t>
            </a:fld>
            <a:endParaRPr lang="id-ID"/>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smtClean="0"/>
              <a:t>KETERBATASAN SPI</a:t>
            </a:r>
            <a:endParaRPr lang="id-ID" b="1" dirty="0"/>
          </a:p>
        </p:txBody>
      </p:sp>
      <p:sp>
        <p:nvSpPr>
          <p:cNvPr id="3" name="Subtitle 2"/>
          <p:cNvSpPr>
            <a:spLocks noGrp="1"/>
          </p:cNvSpPr>
          <p:nvPr>
            <p:ph type="subTitle" idx="1"/>
          </p:nvPr>
        </p:nvSpPr>
        <p:spPr/>
        <p:txBody>
          <a:bodyPr/>
          <a:lstStyle/>
          <a:p>
            <a:pPr marL="719138" indent="-719138">
              <a:buFont typeface="+mj-lt"/>
              <a:buAutoNum type="arabicPeriod"/>
            </a:pPr>
            <a:r>
              <a:rPr lang="id-ID" dirty="0" smtClean="0"/>
              <a:t>Kesalahan pengoperasian SPI (mistake in judgment).</a:t>
            </a:r>
          </a:p>
          <a:p>
            <a:pPr marL="719138" indent="-719138">
              <a:buFont typeface="+mj-lt"/>
              <a:buAutoNum type="arabicPeriod"/>
            </a:pPr>
            <a:r>
              <a:rPr lang="id-ID" dirty="0" smtClean="0"/>
              <a:t>Kerusakan sistem atau teknologi pendukung SPI (systems break-down).</a:t>
            </a:r>
          </a:p>
          <a:p>
            <a:pPr marL="719138" indent="-719138">
              <a:buFont typeface="+mj-lt"/>
              <a:buAutoNum type="arabicPeriod"/>
            </a:pPr>
            <a:r>
              <a:rPr lang="id-ID" dirty="0" smtClean="0"/>
              <a:t>Kolusi untuk mengelabuhi SPI, yang dilakukan justru oleh unsur manajemen dalam organisasi.</a:t>
            </a:r>
          </a:p>
          <a:p>
            <a:pPr marL="719138" indent="-719138">
              <a:buFont typeface="+mj-lt"/>
              <a:buAutoNum type="arabicPeriod"/>
            </a:pPr>
            <a:r>
              <a:rPr lang="id-ID" dirty="0" smtClean="0"/>
              <a:t>Pelanggaran SPI dengan sengaja oleh manajemen (management override).</a:t>
            </a:r>
          </a:p>
          <a:p>
            <a:pPr marL="719138" indent="-719138">
              <a:buFont typeface="+mj-lt"/>
              <a:buAutoNum type="arabicPeriod"/>
            </a:pPr>
            <a:endParaRPr lang="id-ID" dirty="0" smtClean="0"/>
          </a:p>
          <a:p>
            <a:pPr marL="719138" indent="-719138">
              <a:buFont typeface="+mj-lt"/>
              <a:buAutoNum type="arabicPeriod"/>
            </a:pPr>
            <a:endParaRPr lang="id-ID" dirty="0" smtClean="0"/>
          </a:p>
          <a:p>
            <a:pPr marL="719138" indent="-719138">
              <a:buFont typeface="+mj-lt"/>
              <a:buAutoNum type="arabicPeriod"/>
            </a:pPr>
            <a:endParaRPr lang="id-ID" dirty="0" smtClean="0"/>
          </a:p>
        </p:txBody>
      </p:sp>
      <p:sp>
        <p:nvSpPr>
          <p:cNvPr id="4" name="Slide Number Placeholder 3"/>
          <p:cNvSpPr>
            <a:spLocks noGrp="1"/>
          </p:cNvSpPr>
          <p:nvPr>
            <p:ph type="sldNum" sz="quarter" idx="12"/>
          </p:nvPr>
        </p:nvSpPr>
        <p:spPr/>
        <p:txBody>
          <a:bodyPr/>
          <a:lstStyle/>
          <a:p>
            <a:fld id="{97E25F0D-EA1A-4233-97B3-2FDC60145AF4}" type="slidenum">
              <a:rPr lang="id-ID" smtClean="0"/>
              <a:pPr/>
              <a:t>7</a:t>
            </a:fld>
            <a:endParaRPr lang="id-ID"/>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smtClean="0"/>
              <a:t>TANGGUNG JAWAB AUDITOR ATAS SPI</a:t>
            </a:r>
            <a:endParaRPr lang="id-ID" b="1" dirty="0"/>
          </a:p>
        </p:txBody>
      </p:sp>
      <p:sp>
        <p:nvSpPr>
          <p:cNvPr id="3" name="Subtitle 2"/>
          <p:cNvSpPr>
            <a:spLocks noGrp="1"/>
          </p:cNvSpPr>
          <p:nvPr>
            <p:ph type="subTitle" idx="1"/>
          </p:nvPr>
        </p:nvSpPr>
        <p:spPr>
          <a:xfrm>
            <a:off x="571472" y="1000108"/>
            <a:ext cx="8215370" cy="5000660"/>
          </a:xfrm>
        </p:spPr>
        <p:txBody>
          <a:bodyPr/>
          <a:lstStyle/>
          <a:p>
            <a:r>
              <a:rPr lang="id-ID" dirty="0" smtClean="0">
                <a:latin typeface="Arial" pitchFamily="34" charset="0"/>
                <a:cs typeface="Arial" pitchFamily="34" charset="0"/>
              </a:rPr>
              <a:t>Dalam audit laporan keuangan, auditor bertanggungjawab untuk memahami dan menguji SPI.</a:t>
            </a:r>
          </a:p>
          <a:p>
            <a:r>
              <a:rPr lang="id-ID" dirty="0" smtClean="0">
                <a:latin typeface="Arial" pitchFamily="34" charset="0"/>
                <a:cs typeface="Arial" pitchFamily="34" charset="0"/>
              </a:rPr>
              <a:t>Pemahaman dan pengujian SPI ditujukan untuk mengukur:</a:t>
            </a:r>
          </a:p>
          <a:p>
            <a:pPr marL="1169988" indent="-720725">
              <a:buFont typeface="+mj-lt"/>
              <a:buAutoNum type="arabicPeriod"/>
            </a:pPr>
            <a:r>
              <a:rPr lang="id-ID" dirty="0" smtClean="0">
                <a:latin typeface="Arial" pitchFamily="34" charset="0"/>
                <a:cs typeface="Arial" pitchFamily="34" charset="0"/>
              </a:rPr>
              <a:t>Efektifitas pengendalian atas transaksi.</a:t>
            </a:r>
          </a:p>
          <a:p>
            <a:pPr marL="1169988" indent="-720725">
              <a:buFont typeface="+mj-lt"/>
              <a:buAutoNum type="arabicPeriod"/>
            </a:pPr>
            <a:r>
              <a:rPr lang="id-ID" dirty="0" smtClean="0">
                <a:latin typeface="Arial" pitchFamily="34" charset="0"/>
                <a:cs typeface="Arial" pitchFamily="34" charset="0"/>
              </a:rPr>
              <a:t>Efektifitas pengendalian atas keandalan laporan keuangan.</a:t>
            </a:r>
          </a:p>
        </p:txBody>
      </p:sp>
      <p:sp>
        <p:nvSpPr>
          <p:cNvPr id="4" name="Slide Number Placeholder 3"/>
          <p:cNvSpPr>
            <a:spLocks noGrp="1"/>
          </p:cNvSpPr>
          <p:nvPr>
            <p:ph type="sldNum" sz="quarter" idx="12"/>
          </p:nvPr>
        </p:nvSpPr>
        <p:spPr/>
        <p:txBody>
          <a:bodyPr/>
          <a:lstStyle/>
          <a:p>
            <a:fld id="{97E25F0D-EA1A-4233-97B3-2FDC60145AF4}" type="slidenum">
              <a:rPr lang="id-ID" smtClean="0"/>
              <a:pPr/>
              <a:t>8</a:t>
            </a:fld>
            <a:endParaRPr lang="id-ID"/>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smtClean="0"/>
              <a:t>FRAMEWORK SPI COSO</a:t>
            </a:r>
            <a:endParaRPr lang="id-ID" b="1" dirty="0"/>
          </a:p>
        </p:txBody>
      </p:sp>
      <p:sp>
        <p:nvSpPr>
          <p:cNvPr id="3" name="Subtitle 2"/>
          <p:cNvSpPr>
            <a:spLocks noGrp="1"/>
          </p:cNvSpPr>
          <p:nvPr>
            <p:ph type="subTitle" idx="1"/>
          </p:nvPr>
        </p:nvSpPr>
        <p:spPr/>
        <p:txBody>
          <a:bodyPr>
            <a:normAutofit lnSpcReduction="10000"/>
          </a:bodyPr>
          <a:lstStyle/>
          <a:p>
            <a:r>
              <a:rPr lang="en-US" dirty="0" smtClean="0">
                <a:latin typeface="Arial Narrow" pitchFamily="34" charset="0"/>
              </a:rPr>
              <a:t>COSO (Committee of Sponsoring Organization) </a:t>
            </a:r>
            <a:r>
              <a:rPr lang="en-US" dirty="0" err="1" smtClean="0">
                <a:latin typeface="Arial Narrow" pitchFamily="34" charset="0"/>
              </a:rPr>
              <a:t>adalah</a:t>
            </a:r>
            <a:r>
              <a:rPr lang="en-US" dirty="0" smtClean="0">
                <a:latin typeface="Arial Narrow" pitchFamily="34" charset="0"/>
              </a:rPr>
              <a:t> </a:t>
            </a:r>
            <a:r>
              <a:rPr lang="id-ID" dirty="0" smtClean="0">
                <a:latin typeface="Arial Narrow" pitchFamily="34" charset="0"/>
              </a:rPr>
              <a:t>asosiasi profesi di US </a:t>
            </a:r>
            <a:r>
              <a:rPr lang="en-US" dirty="0" smtClean="0">
                <a:latin typeface="Arial Narrow" pitchFamily="34" charset="0"/>
              </a:rPr>
              <a:t>yang </a:t>
            </a:r>
            <a:r>
              <a:rPr lang="en-US" dirty="0" err="1" smtClean="0">
                <a:latin typeface="Arial Narrow" pitchFamily="34" charset="0"/>
              </a:rPr>
              <a:t>anggotanya</a:t>
            </a:r>
            <a:r>
              <a:rPr lang="en-US" dirty="0" smtClean="0">
                <a:latin typeface="Arial Narrow" pitchFamily="34" charset="0"/>
              </a:rPr>
              <a:t> </a:t>
            </a:r>
            <a:r>
              <a:rPr lang="en-US" dirty="0" err="1" smtClean="0">
                <a:latin typeface="Arial Narrow" pitchFamily="34" charset="0"/>
              </a:rPr>
              <a:t>terdiri</a:t>
            </a:r>
            <a:r>
              <a:rPr lang="en-US" dirty="0" smtClean="0">
                <a:latin typeface="Arial Narrow" pitchFamily="34" charset="0"/>
              </a:rPr>
              <a:t> </a:t>
            </a:r>
            <a:r>
              <a:rPr lang="en-US" dirty="0" err="1" smtClean="0">
                <a:latin typeface="Arial Narrow" pitchFamily="34" charset="0"/>
              </a:rPr>
              <a:t>dari</a:t>
            </a:r>
            <a:r>
              <a:rPr lang="en-US" dirty="0" smtClean="0">
                <a:latin typeface="Arial Narrow" pitchFamily="34" charset="0"/>
              </a:rPr>
              <a:t> AAA (the</a:t>
            </a:r>
            <a:r>
              <a:rPr lang="id-ID" dirty="0" smtClean="0">
                <a:latin typeface="Arial Narrow" pitchFamily="34" charset="0"/>
              </a:rPr>
              <a:t> </a:t>
            </a:r>
            <a:r>
              <a:rPr lang="en-US" dirty="0" smtClean="0">
                <a:latin typeface="Arial Narrow" pitchFamily="34" charset="0"/>
              </a:rPr>
              <a:t>American Accounting Association), AICPA, IIA (the Institute of Internal Auditors), IMA (the Institute of Management Accountants), </a:t>
            </a:r>
            <a:r>
              <a:rPr lang="en-US" dirty="0" err="1" smtClean="0">
                <a:latin typeface="Arial Narrow" pitchFamily="34" charset="0"/>
              </a:rPr>
              <a:t>dan</a:t>
            </a:r>
            <a:r>
              <a:rPr lang="en-US" dirty="0" smtClean="0">
                <a:latin typeface="Arial Narrow" pitchFamily="34" charset="0"/>
              </a:rPr>
              <a:t> FEI (the Financial Executives Institute). </a:t>
            </a:r>
            <a:endParaRPr lang="id-ID" dirty="0" smtClean="0">
              <a:latin typeface="Arial Narrow" pitchFamily="34" charset="0"/>
            </a:endParaRPr>
          </a:p>
          <a:p>
            <a:r>
              <a:rPr lang="id-ID" dirty="0" smtClean="0">
                <a:latin typeface="Arial Narrow" pitchFamily="34" charset="0"/>
              </a:rPr>
              <a:t>COSO dibentuk untuk mengembangkan konsep pengendalian internal, terutama untuk perusahaan publik, yang jika terjadi salah kelola bisa berdampak luas terhadap masyarakat.</a:t>
            </a:r>
            <a:endParaRPr lang="en-US" dirty="0" smtClean="0">
              <a:latin typeface="Arial Narrow" pitchFamily="34" charset="0"/>
            </a:endParaRPr>
          </a:p>
          <a:p>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9</a:t>
            </a:fld>
            <a:endParaRPr lang="id-ID"/>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2186</TotalTime>
  <Words>1520</Words>
  <Application>Microsoft Office PowerPoint</Application>
  <PresentationFormat>On-screen Show (4:3)</PresentationFormat>
  <Paragraphs>241</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BAGIAN 9 SISTEM PENGENDALIAN INTERNAL</vt:lpstr>
      <vt:lpstr>SISTEM PENGENDALIAN INTERNAL</vt:lpstr>
      <vt:lpstr>SISTEM PENGENDALIAN INTERNAL</vt:lpstr>
      <vt:lpstr>SISTEM PENGENDALIAN INTERNAL</vt:lpstr>
      <vt:lpstr>TANGGUNG JAWAB SPI</vt:lpstr>
      <vt:lpstr>TANGGUNG JAWAB SPI</vt:lpstr>
      <vt:lpstr>KETERBATASAN SPI</vt:lpstr>
      <vt:lpstr>TANGGUNG JAWAB AUDITOR ATAS SPI</vt:lpstr>
      <vt:lpstr>FRAMEWORK SPI COSO</vt:lpstr>
      <vt:lpstr>FRAMEWORK SPI COSO</vt:lpstr>
      <vt:lpstr>FRAMEWORK SPI COSO</vt:lpstr>
      <vt:lpstr>FRAMEWORK SPI COSO</vt:lpstr>
      <vt:lpstr>FRAMEWORK SPI COSO</vt:lpstr>
      <vt:lpstr>FRAMEWORK SPI COSO</vt:lpstr>
      <vt:lpstr>FRAMEWORK SPI COSO</vt:lpstr>
      <vt:lpstr>FRAMEWORK SPI COSO</vt:lpstr>
      <vt:lpstr>FRAMEWORK SPI COSO</vt:lpstr>
      <vt:lpstr>FRAMEWORK SPI COSO</vt:lpstr>
      <vt:lpstr>FRAMEWORK SPI COSO</vt:lpstr>
      <vt:lpstr>PEMAHAMAN DAN DOKUMENTASI SPI</vt:lpstr>
      <vt:lpstr>PEMAHAMAN DAN DOKUMENTASI SPI</vt:lpstr>
      <vt:lpstr>ASESMEN RISIKO PENGENDALIAN</vt:lpstr>
      <vt:lpstr>ASESMEN RISIKO PENGENDALIAN</vt:lpstr>
      <vt:lpstr>ASESMEN RISIKO PENGENDALIAN</vt:lpstr>
      <vt:lpstr>ASESMEN RISIKO PENGENDALIAN</vt:lpstr>
      <vt:lpstr>ASESMEN RISIKO PENGENDALIAN</vt:lpstr>
      <vt:lpstr>ASESMEN RISIKO PENGENDALIAN</vt:lpstr>
      <vt:lpstr>Slide 28</vt:lpstr>
      <vt:lpstr>Slide 29</vt:lpstr>
      <vt:lpstr>Slide 30</vt:lpstr>
      <vt:lpstr>Slide 31</vt:lpstr>
      <vt:lpstr>PENGUJIAN PENGENDALIAN</vt:lpstr>
      <vt:lpstr>PENGUJIAN PENGENDALIAN</vt:lpstr>
      <vt:lpstr>LUAS PENGUJIAN PENGENDALIAN</vt:lpstr>
      <vt:lpstr>LUAS PENGUJIAN PENGENDALIAN</vt:lpstr>
      <vt:lpstr>PENGUJIAN SUBSTANTIF</vt:lpstr>
      <vt:lpstr>PENDEKATAN AUDIT</vt:lpstr>
      <vt:lpstr>PENDEKATAN AUDIT</vt:lpstr>
      <vt:lpstr>PENDEKATAN AUDIT</vt:lpstr>
      <vt:lpstr>PELAPORAN PENGUJIAN PENGENDALIAN</vt:lpstr>
      <vt:lpstr>PELAPORAN PENGUJIAN PENGENDALIAN</vt:lpstr>
      <vt:lpstr>Terimakasih (Bagian Terpenting Dalam Hidup)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lenovo</cp:lastModifiedBy>
  <cp:revision>307</cp:revision>
  <dcterms:created xsi:type="dcterms:W3CDTF">2015-02-11T15:01:47Z</dcterms:created>
  <dcterms:modified xsi:type="dcterms:W3CDTF">2015-05-18T06:56:07Z</dcterms:modified>
</cp:coreProperties>
</file>