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6" r:id="rId3"/>
    <p:sldId id="279" r:id="rId4"/>
    <p:sldId id="280" r:id="rId5"/>
    <p:sldId id="281" r:id="rId6"/>
    <p:sldId id="282" r:id="rId7"/>
    <p:sldId id="283" r:id="rId8"/>
    <p:sldId id="284" r:id="rId9"/>
    <p:sldId id="285" r:id="rId10"/>
    <p:sldId id="286" r:id="rId11"/>
    <p:sldId id="287" r:id="rId12"/>
    <p:sldId id="288" r:id="rId13"/>
    <p:sldId id="290" r:id="rId14"/>
    <p:sldId id="289" r:id="rId15"/>
    <p:sldId id="291" r:id="rId16"/>
    <p:sldId id="292" r:id="rId17"/>
    <p:sldId id="293" r:id="rId18"/>
    <p:sldId id="294" r:id="rId19"/>
    <p:sldId id="295" r:id="rId20"/>
    <p:sldId id="296" r:id="rId21"/>
    <p:sldId id="297" r:id="rId22"/>
    <p:sldId id="298" r:id="rId23"/>
    <p:sldId id="299" r:id="rId24"/>
    <p:sldId id="300" r:id="rId25"/>
    <p:sldId id="301" r:id="rId26"/>
    <p:sldId id="278"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3BB5-B26B-4005-B58E-D972BD30C8E8}" type="datetimeFigureOut">
              <a:rPr lang="id-ID" smtClean="0"/>
              <a:pPr/>
              <a:t>10/03/2015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497CE-D4A7-42EB-A2D8-8298147CE5D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6">
              <a:lumMod val="40000"/>
              <a:lumOff val="60000"/>
            </a:schemeClr>
          </a:solidFill>
        </p:spPr>
        <p:txBody>
          <a:bodyPr/>
          <a:lstStyle/>
          <a:p>
            <a:r>
              <a:rPr lang="en-US" dirty="0" smtClean="0"/>
              <a:t>Click to edit Master title style</a:t>
            </a:r>
            <a:endParaRPr lang="id-ID" dirty="0"/>
          </a:p>
        </p:txBody>
      </p:sp>
      <p:sp>
        <p:nvSpPr>
          <p:cNvPr id="3" name="Content Placeholder 2"/>
          <p:cNvSpPr>
            <a:spLocks noGrp="1"/>
          </p:cNvSpPr>
          <p:nvPr>
            <p:ph idx="1"/>
          </p:nvPr>
        </p:nvSpPr>
        <p:spPr>
          <a:xfrm>
            <a:off x="457200" y="928670"/>
            <a:ext cx="8258204" cy="5072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12"/>
          </p:nvPr>
        </p:nvSpPr>
        <p:spPr>
          <a:xfrm>
            <a:off x="8315380" y="6356350"/>
            <a:ext cx="471462" cy="365125"/>
          </a:xfrm>
        </p:spPr>
        <p:txBody>
          <a:bodyPr/>
          <a:lstStyle/>
          <a:p>
            <a:fld id="{97E25F0D-EA1A-4233-97B3-2FDC60145AF4}" type="slidenum">
              <a:rPr lang="id-ID" smtClean="0"/>
              <a:pPr/>
              <a:t>‹#›</a:t>
            </a:fld>
            <a:endParaRPr lang="id-ID"/>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55"/>
          </a:xfrm>
        </p:spPr>
        <p:txBody>
          <a:bodyPr/>
          <a:lstStyle/>
          <a:p>
            <a:r>
              <a:rPr lang="en-US" smtClean="0"/>
              <a:t>Click to edit Master title style</a:t>
            </a:r>
            <a:endParaRPr lang="id-ID"/>
          </a:p>
        </p:txBody>
      </p:sp>
      <p:sp>
        <p:nvSpPr>
          <p:cNvPr id="3" name="Subtitle 2"/>
          <p:cNvSpPr>
            <a:spLocks noGrp="1"/>
          </p:cNvSpPr>
          <p:nvPr>
            <p:ph type="subTitle" idx="1"/>
          </p:nvPr>
        </p:nvSpPr>
        <p:spPr>
          <a:xfrm>
            <a:off x="571472" y="1000108"/>
            <a:ext cx="8215370" cy="5214974"/>
          </a:xfrm>
        </p:spPr>
        <p:txBody>
          <a:bodyPr/>
          <a:lstStyle>
            <a:lvl1pPr marL="450850" indent="-450850" algn="l">
              <a:buFont typeface="Arial" pitchFamily="34" charset="0"/>
              <a:buChar char="•"/>
              <a:defRPr>
                <a:solidFill>
                  <a:schemeClr val="tx1"/>
                </a:solidFill>
              </a:defRPr>
            </a:lvl1pPr>
            <a:lvl2pPr marL="457200" indent="0" algn="ctr">
              <a:buFont typeface="Arial" pitchFamily="34" charset="0"/>
              <a:buChar char="•"/>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smtClean="0"/>
          </a:p>
          <a:p>
            <a:pPr lvl="0"/>
            <a:endParaRPr lang="id-ID" dirty="0"/>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d-ID"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id-ID"/>
          </a:p>
        </p:txBody>
      </p:sp>
      <p:sp>
        <p:nvSpPr>
          <p:cNvPr id="8" name="Footer Placeholder 7"/>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9" name="Slide Number Placeholder 8"/>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id-ID"/>
          </a:p>
        </p:txBody>
      </p:sp>
      <p:sp>
        <p:nvSpPr>
          <p:cNvPr id="4" name="Footer Placeholder 3"/>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5" name="Slide Number Placeholder 4"/>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id-ID"/>
          </a:p>
        </p:txBody>
      </p:sp>
      <p:sp>
        <p:nvSpPr>
          <p:cNvPr id="3" name="Footer Placeholder 2"/>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14356"/>
          </a:xfrm>
          <a:prstGeom prst="rect">
            <a:avLst/>
          </a:prstGeom>
          <a:solidFill>
            <a:schemeClr val="accent6">
              <a:lumMod val="40000"/>
              <a:lumOff val="60000"/>
            </a:schemeClr>
          </a:solidFill>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000108"/>
            <a:ext cx="8229600" cy="50720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6" name="Slide Number Placeholder 5"/>
          <p:cNvSpPr>
            <a:spLocks noGrp="1"/>
          </p:cNvSpPr>
          <p:nvPr>
            <p:ph type="sldNum" sz="quarter" idx="4"/>
          </p:nvPr>
        </p:nvSpPr>
        <p:spPr>
          <a:xfrm>
            <a:off x="8358214" y="6356350"/>
            <a:ext cx="428628" cy="365125"/>
          </a:xfrm>
          <a:prstGeom prst="rect">
            <a:avLst/>
          </a:prstGeom>
        </p:spPr>
        <p:txBody>
          <a:bodyPr vert="horz" lIns="91440" tIns="45720" rIns="91440" bIns="45720" rtlCol="0" anchor="ctr"/>
          <a:lstStyle>
            <a:lvl1pPr algn="r">
              <a:defRPr sz="1200">
                <a:solidFill>
                  <a:schemeClr val="tx1"/>
                </a:solidFill>
              </a:defRPr>
            </a:lvl1pPr>
          </a:lstStyle>
          <a:p>
            <a:fld id="{97E25F0D-EA1A-4233-97B3-2FDC60145AF4}" type="slidenum">
              <a:rPr lang="id-ID" smtClean="0"/>
              <a:pPr/>
              <a:t>‹#›</a:t>
            </a:fld>
            <a:endParaRPr lang="id-ID" dirty="0"/>
          </a:p>
        </p:txBody>
      </p:sp>
      <p:pic>
        <p:nvPicPr>
          <p:cNvPr id="7" name="Picture 6" descr="Logo AAYKPN"/>
          <p:cNvPicPr/>
          <p:nvPr userDrawn="1"/>
        </p:nvPicPr>
        <p:blipFill>
          <a:blip r:embed="rId13" cstate="print"/>
          <a:srcRect/>
          <a:stretch>
            <a:fillRect/>
          </a:stretch>
        </p:blipFill>
        <p:spPr bwMode="auto">
          <a:xfrm>
            <a:off x="500034" y="6407198"/>
            <a:ext cx="428628" cy="307950"/>
          </a:xfrm>
          <a:prstGeom prst="rect">
            <a:avLst/>
          </a:prstGeom>
          <a:noFill/>
          <a:ln w="9525">
            <a:noFill/>
            <a:miter lim="800000"/>
            <a:headEnd/>
            <a:tailEnd/>
          </a:ln>
        </p:spPr>
      </p:pic>
      <p:sp>
        <p:nvSpPr>
          <p:cNvPr id="8" name="TextBox 7"/>
          <p:cNvSpPr txBox="1"/>
          <p:nvPr userDrawn="1"/>
        </p:nvSpPr>
        <p:spPr>
          <a:xfrm>
            <a:off x="7508301" y="6393723"/>
            <a:ext cx="849913" cy="307777"/>
          </a:xfrm>
          <a:prstGeom prst="rect">
            <a:avLst/>
          </a:prstGeom>
          <a:noFill/>
        </p:spPr>
        <p:txBody>
          <a:bodyPr wrap="none" rtlCol="0">
            <a:spAutoFit/>
          </a:bodyPr>
          <a:lstStyle/>
          <a:p>
            <a:r>
              <a:rPr lang="id-ID" sz="1400" b="1" dirty="0" smtClean="0"/>
              <a:t>Halaman</a:t>
            </a:r>
            <a:endParaRPr lang="id-ID" sz="1400" b="1" dirty="0"/>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895200" y="6451513"/>
            <a:ext cx="1829668" cy="307777"/>
          </a:xfrm>
          <a:prstGeom prst="rect">
            <a:avLst/>
          </a:prstGeom>
          <a:noFill/>
        </p:spPr>
        <p:txBody>
          <a:bodyPr wrap="none" rtlCol="0">
            <a:spAutoFit/>
          </a:bodyPr>
          <a:lstStyle/>
          <a:p>
            <a:r>
              <a:rPr lang="id-ID" sz="1400" b="1" dirty="0" smtClean="0"/>
              <a:t>Pengauditan I - Sururi</a:t>
            </a:r>
            <a:endParaRPr lang="id-ID" sz="1400" b="1"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00113" indent="-442913"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4620"/>
            <a:ext cx="9144000" cy="1214446"/>
          </a:xfrm>
        </p:spPr>
        <p:txBody>
          <a:bodyPr>
            <a:normAutofit fontScale="90000"/>
          </a:bodyPr>
          <a:lstStyle/>
          <a:p>
            <a:r>
              <a:rPr lang="id-ID" b="1" dirty="0" smtClean="0"/>
              <a:t>BAGIAN II</a:t>
            </a:r>
            <a:br>
              <a:rPr lang="id-ID" b="1" dirty="0" smtClean="0"/>
            </a:br>
            <a:r>
              <a:rPr lang="id-ID" b="1" dirty="0" smtClean="0"/>
              <a:t>STANDAR AUDIT</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a:t>
            </a:fld>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STANDAR AUDIT AICPA DAN PCAOB</a:t>
            </a:r>
            <a:endParaRPr lang="id-ID" b="1" dirty="0"/>
          </a:p>
        </p:txBody>
      </p:sp>
      <p:sp>
        <p:nvSpPr>
          <p:cNvPr id="3" name="Subtitle 2"/>
          <p:cNvSpPr>
            <a:spLocks noGrp="1"/>
          </p:cNvSpPr>
          <p:nvPr>
            <p:ph type="subTitle" idx="1"/>
          </p:nvPr>
        </p:nvSpPr>
        <p:spPr>
          <a:xfrm>
            <a:off x="571472" y="1142984"/>
            <a:ext cx="8215370" cy="4643470"/>
          </a:xfrm>
        </p:spPr>
        <p:txBody>
          <a:bodyPr>
            <a:normAutofit/>
          </a:bodyPr>
          <a:lstStyle/>
          <a:p>
            <a:r>
              <a:rPr lang="id-ID" dirty="0" smtClean="0">
                <a:latin typeface="Arial" pitchFamily="34" charset="0"/>
                <a:cs typeface="Arial" pitchFamily="34" charset="0"/>
              </a:rPr>
              <a:t>AICPA menetapkan standar audit berdasarkan empat prinsip, yaitu:</a:t>
            </a:r>
          </a:p>
          <a:p>
            <a:pPr marL="1169988" indent="-720725">
              <a:buFont typeface="+mj-lt"/>
              <a:buAutoNum type="arabicPeriod"/>
            </a:pPr>
            <a:r>
              <a:rPr lang="id-ID" dirty="0" smtClean="0">
                <a:latin typeface="Arial" pitchFamily="34" charset="0"/>
                <a:cs typeface="Arial" pitchFamily="34" charset="0"/>
              </a:rPr>
              <a:t>Purpose of Audit (Purpose)</a:t>
            </a:r>
          </a:p>
          <a:p>
            <a:pPr marL="1169988" indent="-720725">
              <a:buFont typeface="+mj-lt"/>
              <a:buAutoNum type="arabicPeriod"/>
            </a:pPr>
            <a:r>
              <a:rPr lang="id-ID" dirty="0" smtClean="0">
                <a:latin typeface="Arial" pitchFamily="34" charset="0"/>
                <a:cs typeface="Arial" pitchFamily="34" charset="0"/>
              </a:rPr>
              <a:t>Personal responsibilities of the auditor (Responsibilities)</a:t>
            </a:r>
          </a:p>
          <a:p>
            <a:pPr marL="1169988" indent="-720725">
              <a:buFont typeface="+mj-lt"/>
              <a:buAutoNum type="arabicPeriod"/>
            </a:pPr>
            <a:r>
              <a:rPr lang="id-ID" dirty="0" smtClean="0">
                <a:latin typeface="Arial" pitchFamily="34" charset="0"/>
                <a:cs typeface="Arial" pitchFamily="34" charset="0"/>
              </a:rPr>
              <a:t>Auditor actions in performing the audit (Performance).</a:t>
            </a:r>
          </a:p>
          <a:p>
            <a:pPr marL="1169988" indent="-720725">
              <a:buFont typeface="+mj-lt"/>
              <a:buAutoNum type="arabicPeriod"/>
            </a:pPr>
            <a:r>
              <a:rPr lang="id-ID" dirty="0" smtClean="0">
                <a:latin typeface="Arial" pitchFamily="34" charset="0"/>
                <a:cs typeface="Arial" pitchFamily="34" charset="0"/>
              </a:rPr>
              <a:t>Reporting (Reporting)</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10</a:t>
            </a:fld>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STANDAR AUDIT AICPA DAN PCAOB</a:t>
            </a:r>
            <a:endParaRPr lang="id-ID" dirty="0"/>
          </a:p>
        </p:txBody>
      </p:sp>
      <p:sp>
        <p:nvSpPr>
          <p:cNvPr id="3" name="Subtitle 2"/>
          <p:cNvSpPr>
            <a:spLocks noGrp="1"/>
          </p:cNvSpPr>
          <p:nvPr>
            <p:ph type="subTitle" idx="1"/>
          </p:nvPr>
        </p:nvSpPr>
        <p:spPr/>
        <p:txBody>
          <a:bodyPr>
            <a:normAutofit/>
          </a:bodyPr>
          <a:lstStyle/>
          <a:p>
            <a:r>
              <a:rPr lang="id-ID" dirty="0" smtClean="0">
                <a:latin typeface="Arial" pitchFamily="34" charset="0"/>
                <a:cs typeface="Arial" pitchFamily="34" charset="0"/>
              </a:rPr>
              <a:t>PCAOB menetapkan standar audit berdasarkan empat kelompok standar, yaitu: </a:t>
            </a:r>
          </a:p>
          <a:p>
            <a:endParaRPr lang="id-ID" dirty="0" smtClean="0">
              <a:latin typeface="Arial" pitchFamily="34" charset="0"/>
              <a:cs typeface="Arial" pitchFamily="34" charset="0"/>
            </a:endParaRPr>
          </a:p>
          <a:p>
            <a:pPr marL="1079500" indent="-630238">
              <a:buFont typeface="+mj-lt"/>
              <a:buAutoNum type="arabicPeriod"/>
            </a:pPr>
            <a:r>
              <a:rPr lang="id-ID" dirty="0" smtClean="0">
                <a:latin typeface="Arial" pitchFamily="34" charset="0"/>
                <a:cs typeface="Arial" pitchFamily="34" charset="0"/>
              </a:rPr>
              <a:t>Standar Umum (General Standards)</a:t>
            </a:r>
          </a:p>
          <a:p>
            <a:pPr marL="1079500" indent="-630238">
              <a:buFont typeface="+mj-lt"/>
              <a:buAutoNum type="arabicPeriod"/>
            </a:pPr>
            <a:r>
              <a:rPr lang="id-ID" dirty="0" smtClean="0">
                <a:latin typeface="Arial" pitchFamily="34" charset="0"/>
                <a:cs typeface="Arial" pitchFamily="34" charset="0"/>
              </a:rPr>
              <a:t>Standar Pekerjaan Lapangan (Standards of Field Work)</a:t>
            </a:r>
          </a:p>
          <a:p>
            <a:pPr marL="1079500" indent="-630238">
              <a:buFont typeface="+mj-lt"/>
              <a:buAutoNum type="arabicPeriod"/>
            </a:pPr>
            <a:r>
              <a:rPr lang="id-ID" dirty="0" smtClean="0">
                <a:latin typeface="Arial" pitchFamily="34" charset="0"/>
                <a:cs typeface="Arial" pitchFamily="34" charset="0"/>
              </a:rPr>
              <a:t>Standar Pelaporan (Standards of </a:t>
            </a:r>
            <a:br>
              <a:rPr lang="id-ID" dirty="0" smtClean="0">
                <a:latin typeface="Arial" pitchFamily="34" charset="0"/>
                <a:cs typeface="Arial" pitchFamily="34" charset="0"/>
              </a:rPr>
            </a:br>
            <a:r>
              <a:rPr lang="id-ID" dirty="0" smtClean="0">
                <a:latin typeface="Arial" pitchFamily="34" charset="0"/>
                <a:cs typeface="Arial" pitchFamily="34" charset="0"/>
              </a:rPr>
              <a:t>Reporting)</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11</a:t>
            </a:fld>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PRINSIP STANDAR </a:t>
            </a:r>
            <a:r>
              <a:rPr lang="id-ID" dirty="0" smtClean="0"/>
              <a:t>AUDIT - </a:t>
            </a:r>
            <a:r>
              <a:rPr lang="id-ID" dirty="0" smtClean="0"/>
              <a:t>AICPA</a:t>
            </a:r>
            <a:endParaRPr lang="id-ID" dirty="0"/>
          </a:p>
        </p:txBody>
      </p:sp>
      <p:sp>
        <p:nvSpPr>
          <p:cNvPr id="3" name="Subtitle 2"/>
          <p:cNvSpPr>
            <a:spLocks noGrp="1"/>
          </p:cNvSpPr>
          <p:nvPr>
            <p:ph type="subTitle" idx="1"/>
          </p:nvPr>
        </p:nvSpPr>
        <p:spPr/>
        <p:txBody>
          <a:bodyPr>
            <a:normAutofit/>
          </a:bodyPr>
          <a:lstStyle/>
          <a:p>
            <a:pPr marL="514350" indent="-514350">
              <a:buFont typeface="+mj-lt"/>
              <a:buAutoNum type="arabicPeriod"/>
            </a:pPr>
            <a:r>
              <a:rPr lang="id-ID" b="1" dirty="0" smtClean="0"/>
              <a:t>Tujuan Audit (Purpose of an Audit)</a:t>
            </a:r>
          </a:p>
          <a:p>
            <a:pPr marL="514350" indent="-514350">
              <a:buNone/>
            </a:pPr>
            <a:r>
              <a:rPr lang="id-ID" dirty="0" smtClean="0"/>
              <a:t>	Memberikan opini atas laporan keuangan.</a:t>
            </a:r>
          </a:p>
          <a:p>
            <a:pPr marL="514350" indent="-514350">
              <a:buFont typeface="+mj-lt"/>
              <a:buAutoNum type="arabicPeriod" startAt="2"/>
            </a:pPr>
            <a:r>
              <a:rPr lang="id-ID" b="1" dirty="0" smtClean="0"/>
              <a:t>Tanggungjawab (Responsibilities)</a:t>
            </a:r>
          </a:p>
          <a:p>
            <a:pPr marL="1079500" indent="-539750">
              <a:buFont typeface="+mj-lt"/>
              <a:buAutoNum type="alphaLcPeriod"/>
            </a:pPr>
            <a:r>
              <a:rPr lang="id-ID" dirty="0" smtClean="0"/>
              <a:t>Memiliki kompetensi dan kapabilitas yang tepat</a:t>
            </a:r>
          </a:p>
          <a:p>
            <a:pPr marL="1079500" indent="-539750">
              <a:buFont typeface="+mj-lt"/>
              <a:buAutoNum type="alphaLcPeriod"/>
            </a:pPr>
            <a:r>
              <a:rPr lang="id-ID" dirty="0" smtClean="0"/>
              <a:t>Mematuhi persyaratan etika</a:t>
            </a:r>
          </a:p>
          <a:p>
            <a:pPr marL="1079500" indent="-539750">
              <a:buFont typeface="+mj-lt"/>
              <a:buAutoNum type="alphaLcPeriod"/>
            </a:pPr>
            <a:r>
              <a:rPr lang="id-ID" dirty="0" smtClean="0"/>
              <a:t>Menjaga skeptisme profesional dan menerapkan pertimbangan profesional secara tepat</a:t>
            </a:r>
          </a:p>
          <a:p>
            <a:pPr marL="514350" indent="-514350">
              <a:buNone/>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12</a:t>
            </a:fld>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PRINSIP STANDAR AUDIT AICPA</a:t>
            </a:r>
            <a:endParaRPr lang="id-ID" dirty="0"/>
          </a:p>
        </p:txBody>
      </p:sp>
      <p:sp>
        <p:nvSpPr>
          <p:cNvPr id="3" name="Subtitle 2"/>
          <p:cNvSpPr>
            <a:spLocks noGrp="1"/>
          </p:cNvSpPr>
          <p:nvPr>
            <p:ph type="subTitle" idx="1"/>
          </p:nvPr>
        </p:nvSpPr>
        <p:spPr>
          <a:xfrm>
            <a:off x="571472" y="1000108"/>
            <a:ext cx="8215370" cy="5000660"/>
          </a:xfrm>
        </p:spPr>
        <p:txBody>
          <a:bodyPr>
            <a:noAutofit/>
          </a:bodyPr>
          <a:lstStyle/>
          <a:p>
            <a:pPr marL="514350" indent="-514350">
              <a:buFont typeface="+mj-lt"/>
              <a:buAutoNum type="arabicPeriod" startAt="3"/>
            </a:pPr>
            <a:r>
              <a:rPr lang="id-ID" b="1" dirty="0" smtClean="0">
                <a:latin typeface="Arial" pitchFamily="34" charset="0"/>
                <a:cs typeface="Arial" pitchFamily="34" charset="0"/>
              </a:rPr>
              <a:t>Pelaksanaan audit (Performance)</a:t>
            </a:r>
          </a:p>
          <a:p>
            <a:pPr marL="1079500" indent="-539750">
              <a:buFont typeface="+mj-lt"/>
              <a:buAutoNum type="alphaLcPeriod"/>
            </a:pPr>
            <a:r>
              <a:rPr lang="id-ID" dirty="0" smtClean="0">
                <a:latin typeface="Arial" pitchFamily="34" charset="0"/>
                <a:cs typeface="Arial" pitchFamily="34" charset="0"/>
              </a:rPr>
              <a:t>Mendapatkan keyakinan memadai tentang apakah laporan keuangan bebas dari salah saji material.</a:t>
            </a:r>
          </a:p>
          <a:p>
            <a:pPr marL="1079500" indent="-539750">
              <a:buFont typeface="+mj-lt"/>
              <a:buAutoNum type="alphaLcPeriod"/>
            </a:pPr>
            <a:r>
              <a:rPr lang="id-ID" dirty="0" smtClean="0">
                <a:latin typeface="Arial" pitchFamily="34" charset="0"/>
                <a:cs typeface="Arial" pitchFamily="34" charset="0"/>
              </a:rPr>
              <a:t>Membuat perencanaan audit dan melakukan supervisi terhadap asisten auditor.</a:t>
            </a:r>
          </a:p>
          <a:p>
            <a:pPr marL="1079500" indent="-539750">
              <a:buFont typeface="+mj-lt"/>
              <a:buAutoNum type="alphaLcPeriod"/>
            </a:pPr>
            <a:r>
              <a:rPr lang="id-ID" dirty="0" smtClean="0">
                <a:latin typeface="Arial" pitchFamily="34" charset="0"/>
                <a:cs typeface="Arial" pitchFamily="34" charset="0"/>
              </a:rPr>
              <a:t>Menentuan dan menerapkan tingkat materialitas (salah saji).</a:t>
            </a:r>
          </a:p>
          <a:p>
            <a:pPr marL="1079500" indent="-539750"/>
            <a:endParaRPr lang="id-ID"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13</a:t>
            </a:fld>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PRINSIP STANDAR AUDIT AICPA</a:t>
            </a:r>
            <a:endParaRPr lang="id-ID" dirty="0"/>
          </a:p>
        </p:txBody>
      </p:sp>
      <p:sp>
        <p:nvSpPr>
          <p:cNvPr id="3" name="Subtitle 2"/>
          <p:cNvSpPr>
            <a:spLocks noGrp="1"/>
          </p:cNvSpPr>
          <p:nvPr>
            <p:ph type="subTitle" idx="1"/>
          </p:nvPr>
        </p:nvSpPr>
        <p:spPr>
          <a:xfrm>
            <a:off x="571472" y="1000108"/>
            <a:ext cx="8215370" cy="5357850"/>
          </a:xfrm>
        </p:spPr>
        <p:txBody>
          <a:bodyPr>
            <a:noAutofit/>
          </a:bodyPr>
          <a:lstStyle/>
          <a:p>
            <a:pPr marL="1079500" indent="-539750">
              <a:buFont typeface="+mj-lt"/>
              <a:buAutoNum type="alphaLcPeriod" startAt="4"/>
            </a:pPr>
            <a:r>
              <a:rPr lang="id-ID" sz="2600" dirty="0" smtClean="0">
                <a:latin typeface="Arial" pitchFamily="34" charset="0"/>
                <a:cs typeface="Arial" pitchFamily="34" charset="0"/>
              </a:rPr>
              <a:t>Mengidentifikasi dan melakukan asesmen atas risiko salah saji material berdasarkan pemahaman entitas dan lingkungan bisnisnya, serta pengendalian internal yang berlaku.</a:t>
            </a:r>
          </a:p>
          <a:p>
            <a:pPr marL="1079500" indent="-539750">
              <a:buFont typeface="+mj-lt"/>
              <a:buAutoNum type="alphaLcPeriod" startAt="4"/>
            </a:pPr>
            <a:r>
              <a:rPr lang="id-ID" sz="2600" dirty="0" smtClean="0">
                <a:latin typeface="Arial" pitchFamily="34" charset="0"/>
                <a:cs typeface="Arial" pitchFamily="34" charset="0"/>
              </a:rPr>
              <a:t>Mendapatkan bukti audit dalam jumlah yang cukup dan kompeten atau tepat (appropriate</a:t>
            </a:r>
            <a:r>
              <a:rPr lang="id-ID" sz="2600" dirty="0" smtClean="0">
                <a:latin typeface="Arial" pitchFamily="34" charset="0"/>
                <a:cs typeface="Arial" pitchFamily="34" charset="0"/>
              </a:rPr>
              <a:t>).</a:t>
            </a:r>
            <a:endParaRPr lang="id-ID" sz="2600" dirty="0" smtClean="0">
              <a:latin typeface="Arial" pitchFamily="34" charset="0"/>
              <a:cs typeface="Arial" pitchFamily="34" charset="0"/>
            </a:endParaRPr>
          </a:p>
          <a:p>
            <a:pPr marL="1079500" indent="-539750">
              <a:buFont typeface="+mj-lt"/>
              <a:buAutoNum type="alphaLcPeriod" startAt="4"/>
            </a:pPr>
            <a:endParaRPr lang="id-ID" sz="2600" dirty="0" smtClean="0">
              <a:latin typeface="Arial" pitchFamily="34" charset="0"/>
              <a:cs typeface="Arial" pitchFamily="34" charset="0"/>
            </a:endParaRPr>
          </a:p>
          <a:p>
            <a:pPr marL="539750" indent="-539750">
              <a:buAutoNum type="arabicPeriod" startAt="4"/>
            </a:pPr>
            <a:r>
              <a:rPr lang="id-ID" sz="2600" b="1" dirty="0" smtClean="0">
                <a:latin typeface="Arial" pitchFamily="34" charset="0"/>
                <a:cs typeface="Arial" pitchFamily="34" charset="0"/>
              </a:rPr>
              <a:t>Pelaporan (Reporting)</a:t>
            </a:r>
          </a:p>
          <a:p>
            <a:pPr marL="539750" indent="0">
              <a:buNone/>
            </a:pPr>
            <a:r>
              <a:rPr lang="id-ID" sz="2600" dirty="0" smtClean="0">
                <a:latin typeface="Arial" pitchFamily="34" charset="0"/>
                <a:cs typeface="Arial" pitchFamily="34" charset="0"/>
              </a:rPr>
              <a:t>Memberikan opini/pendapat atas laporan keuangan dalam bentuk laporan tertulis, tentang apakah laporan keuangan disajikan sesuai dengan framework pelaporan keuangan.</a:t>
            </a:r>
          </a:p>
          <a:p>
            <a:pPr marL="1079500" indent="-539750">
              <a:buNone/>
            </a:pPr>
            <a:endParaRPr lang="id-ID" sz="2600" dirty="0" smtClean="0">
              <a:latin typeface="Arial" pitchFamily="34" charset="0"/>
              <a:cs typeface="Arial" pitchFamily="34" charset="0"/>
            </a:endParaRPr>
          </a:p>
          <a:p>
            <a:pPr marL="1079500" indent="-539750">
              <a:buNone/>
            </a:pPr>
            <a:endParaRPr lang="id-ID" sz="2600" dirty="0" smtClean="0">
              <a:latin typeface="Arial" pitchFamily="34" charset="0"/>
              <a:cs typeface="Arial" pitchFamily="34" charset="0"/>
            </a:endParaRPr>
          </a:p>
          <a:p>
            <a:pPr marL="1079500" indent="-539750"/>
            <a:endParaRPr lang="id-ID" sz="2600" dirty="0" smtClean="0">
              <a:latin typeface="Arial" pitchFamily="34" charset="0"/>
              <a:cs typeface="Arial" pitchFamily="34" charset="0"/>
            </a:endParaRPr>
          </a:p>
          <a:p>
            <a:pPr marL="1079500" indent="-539750"/>
            <a:endParaRPr lang="id-ID" sz="2600" dirty="0" smtClean="0">
              <a:latin typeface="Arial" pitchFamily="34" charset="0"/>
              <a:cs typeface="Arial" pitchFamily="34" charset="0"/>
            </a:endParaRPr>
          </a:p>
          <a:p>
            <a:pPr marL="539750" indent="-539750">
              <a:buFont typeface="+mj-lt"/>
              <a:buAutoNum type="arabicPeriod" startAt="4"/>
            </a:pPr>
            <a:endParaRPr lang="id-ID" sz="26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14</a:t>
            </a:fld>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STANDAR AUDIT PCAOB</a:t>
            </a:r>
            <a:endParaRPr lang="id-ID" dirty="0"/>
          </a:p>
        </p:txBody>
      </p:sp>
      <p:sp>
        <p:nvSpPr>
          <p:cNvPr id="3" name="Subtitle 2"/>
          <p:cNvSpPr>
            <a:spLocks noGrp="1"/>
          </p:cNvSpPr>
          <p:nvPr>
            <p:ph type="subTitle" idx="1"/>
          </p:nvPr>
        </p:nvSpPr>
        <p:spPr/>
        <p:txBody>
          <a:bodyPr>
            <a:normAutofit/>
          </a:bodyPr>
          <a:lstStyle/>
          <a:p>
            <a:pPr marL="0" indent="0">
              <a:buNone/>
            </a:pPr>
            <a:r>
              <a:rPr lang="id-ID" dirty="0" smtClean="0"/>
              <a:t>Standar audit PCAOB dikenal dengan </a:t>
            </a:r>
            <a:r>
              <a:rPr lang="id-ID" b="1" dirty="0" smtClean="0"/>
              <a:t>Generally Accepted Auditing Standards (GAAS)</a:t>
            </a:r>
            <a:r>
              <a:rPr lang="id-ID" dirty="0" smtClean="0"/>
              <a:t>, didasarkan pada 3 kelompok utama standar audit dengan 10 elemen Standar audit, yaitu:</a:t>
            </a:r>
          </a:p>
          <a:p>
            <a:pPr marL="514350" indent="-514350">
              <a:buFont typeface="+mj-lt"/>
              <a:buAutoNum type="alphaUcPeriod"/>
            </a:pPr>
            <a:r>
              <a:rPr lang="id-ID" b="1" dirty="0" smtClean="0"/>
              <a:t>Standar Umum (General Standards)</a:t>
            </a:r>
          </a:p>
          <a:p>
            <a:pPr marL="1169988" indent="-630238">
              <a:buFont typeface="+mj-lt"/>
              <a:buAutoNum type="arabicPeriod"/>
            </a:pPr>
            <a:r>
              <a:rPr lang="id-ID" dirty="0" smtClean="0"/>
              <a:t>Audit dilakukan oleh auditor atau beberapa auditor yang telah mendapatkan pelatihan teknis secara memadai dan memiliki keahlian sebagai auditor.</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15</a:t>
            </a:fld>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STANDAR AUDIT PCAOB</a:t>
            </a:r>
            <a:endParaRPr lang="id-ID" b="1" dirty="0"/>
          </a:p>
        </p:txBody>
      </p:sp>
      <p:sp>
        <p:nvSpPr>
          <p:cNvPr id="3" name="Subtitle 2"/>
          <p:cNvSpPr>
            <a:spLocks noGrp="1"/>
          </p:cNvSpPr>
          <p:nvPr>
            <p:ph type="subTitle" idx="1"/>
          </p:nvPr>
        </p:nvSpPr>
        <p:spPr/>
        <p:txBody>
          <a:bodyPr/>
          <a:lstStyle/>
          <a:p>
            <a:pPr marL="1169988" indent="-630238">
              <a:buFont typeface="+mj-lt"/>
              <a:buAutoNum type="arabicPeriod" startAt="2"/>
            </a:pPr>
            <a:r>
              <a:rPr lang="id-ID" dirty="0" smtClean="0">
                <a:latin typeface="Arial" pitchFamily="34" charset="0"/>
                <a:cs typeface="Arial" pitchFamily="34" charset="0"/>
              </a:rPr>
              <a:t>Dalam segala hal yang berhubungan dengan penugasan audit, auditor harus menjaga independensi sikap dan mental.</a:t>
            </a:r>
          </a:p>
          <a:p>
            <a:pPr marL="1169988" indent="-630238">
              <a:buFont typeface="+mj-lt"/>
              <a:buAutoNum type="arabicPeriod" startAt="2"/>
            </a:pPr>
            <a:r>
              <a:rPr lang="id-ID" dirty="0" smtClean="0">
                <a:latin typeface="Arial" pitchFamily="34" charset="0"/>
                <a:cs typeface="Arial" pitchFamily="34" charset="0"/>
              </a:rPr>
              <a:t>Menerapkan kehati-hatian profesional dalam melaksanakan penugasan audit dan dalam membuat laporan hasil audit.</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16</a:t>
            </a:fld>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STANDAR AUDIT PCAOB</a:t>
            </a:r>
            <a:endParaRPr lang="id-ID" dirty="0"/>
          </a:p>
        </p:txBody>
      </p:sp>
      <p:sp>
        <p:nvSpPr>
          <p:cNvPr id="3" name="Subtitle 2"/>
          <p:cNvSpPr>
            <a:spLocks noGrp="1"/>
          </p:cNvSpPr>
          <p:nvPr>
            <p:ph type="subTitle" idx="1"/>
          </p:nvPr>
        </p:nvSpPr>
        <p:spPr/>
        <p:txBody>
          <a:bodyPr/>
          <a:lstStyle/>
          <a:p>
            <a:pPr marL="514350" indent="-514350">
              <a:buFont typeface="+mj-lt"/>
              <a:buAutoNum type="alphaUcPeriod" startAt="2"/>
            </a:pPr>
            <a:r>
              <a:rPr lang="id-ID" b="1" dirty="0" smtClean="0"/>
              <a:t>Standar Pekerjaan Lapangan (Standards of Field Work)</a:t>
            </a:r>
          </a:p>
          <a:p>
            <a:pPr marL="1169988" indent="-630238">
              <a:buFont typeface="+mj-lt"/>
              <a:buAutoNum type="arabicPeriod"/>
            </a:pPr>
            <a:r>
              <a:rPr lang="id-ID" dirty="0" smtClean="0"/>
              <a:t>Audit direncanakan secara cukup dan asisten aditor, jika ada, disupervisi secara tepat.</a:t>
            </a:r>
          </a:p>
          <a:p>
            <a:pPr marL="1169988" indent="-630238">
              <a:buFont typeface="+mj-lt"/>
              <a:buAutoNum type="arabicPeriod"/>
            </a:pPr>
            <a:r>
              <a:rPr lang="id-ID" dirty="0" smtClean="0"/>
              <a:t>Mendapatkan pemahaman secara cukup terhadap sistem pengendalian internal, sebagai dasar perencanaan audit dan penentuan sifat, saat, serta luas audit.</a:t>
            </a:r>
          </a:p>
          <a:p>
            <a:pPr marL="1169988" indent="-630238">
              <a:buNone/>
            </a:pPr>
            <a:endParaRPr lang="id-ID" dirty="0" smtClean="0"/>
          </a:p>
          <a:p>
            <a:pPr marL="1169988" indent="-630238">
              <a:buFont typeface="+mj-lt"/>
              <a:buAutoNum type="alphaUcPeriod" startAt="2"/>
            </a:pPr>
            <a:endParaRPr lang="id-ID" dirty="0" smtClean="0"/>
          </a:p>
        </p:txBody>
      </p:sp>
      <p:sp>
        <p:nvSpPr>
          <p:cNvPr id="4" name="Slide Number Placeholder 3"/>
          <p:cNvSpPr>
            <a:spLocks noGrp="1"/>
          </p:cNvSpPr>
          <p:nvPr>
            <p:ph type="sldNum" sz="quarter" idx="12"/>
          </p:nvPr>
        </p:nvSpPr>
        <p:spPr/>
        <p:txBody>
          <a:bodyPr/>
          <a:lstStyle/>
          <a:p>
            <a:fld id="{97E25F0D-EA1A-4233-97B3-2FDC60145AF4}" type="slidenum">
              <a:rPr lang="id-ID" smtClean="0"/>
              <a:pPr/>
              <a:t>17</a:t>
            </a:fld>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STANDAR AUDIT PCAOB</a:t>
            </a:r>
            <a:endParaRPr lang="id-ID" dirty="0"/>
          </a:p>
        </p:txBody>
      </p:sp>
      <p:sp>
        <p:nvSpPr>
          <p:cNvPr id="3" name="Subtitle 2"/>
          <p:cNvSpPr>
            <a:spLocks noGrp="1"/>
          </p:cNvSpPr>
          <p:nvPr>
            <p:ph type="subTitle" idx="1"/>
          </p:nvPr>
        </p:nvSpPr>
        <p:spPr/>
        <p:txBody>
          <a:bodyPr>
            <a:normAutofit fontScale="85000" lnSpcReduction="10000"/>
          </a:bodyPr>
          <a:lstStyle/>
          <a:p>
            <a:pPr marL="1169988" indent="-630238">
              <a:buFont typeface="+mj-lt"/>
              <a:buAutoNum type="arabicPeriod" startAt="3"/>
            </a:pPr>
            <a:r>
              <a:rPr lang="id-ID" dirty="0" smtClean="0"/>
              <a:t>Mendapatkan bukti yang cukup dan tepat (kompeten) melalui inspeksi, observasi, pertanyaan, dan konfirmasi sebagai dasar dalam memberikan opini atas laporan keuangan yang diaudit.</a:t>
            </a:r>
          </a:p>
          <a:p>
            <a:pPr marL="539750" indent="-539750">
              <a:buNone/>
            </a:pPr>
            <a:r>
              <a:rPr lang="id-ID" dirty="0" smtClean="0"/>
              <a:t>C. 	Standar Pelaporan (Standards of Reporting)</a:t>
            </a:r>
          </a:p>
          <a:p>
            <a:pPr marL="1169988" indent="-630238">
              <a:buFont typeface="+mj-lt"/>
              <a:buAutoNum type="arabicPeriod"/>
            </a:pPr>
            <a:r>
              <a:rPr lang="id-ID" dirty="0" smtClean="0"/>
              <a:t>Laporan menyatakan kesesuaian laporan keuangan dengan prinsip akuntansi yang berterima umum (framework pelaporan keuangan</a:t>
            </a:r>
            <a:r>
              <a:rPr lang="id-ID" dirty="0" smtClean="0"/>
              <a:t>)</a:t>
            </a:r>
          </a:p>
          <a:p>
            <a:pPr marL="1169988" indent="-630238">
              <a:buFont typeface="+mj-lt"/>
              <a:buAutoNum type="arabicPeriod"/>
            </a:pPr>
            <a:r>
              <a:rPr lang="id-ID" dirty="0" smtClean="0"/>
              <a:t>Laporan menjelaskan keadaan pada saat  prinsip akuntansi tidak diterapkan secara konsisten dengan laporan periode sebelumnya.</a:t>
            </a:r>
          </a:p>
          <a:p>
            <a:pPr marL="1169988" indent="-630238">
              <a:buFont typeface="+mj-lt"/>
              <a:buAutoNum type="arabicPeriod"/>
            </a:pPr>
            <a:endParaRPr lang="id-ID" dirty="0" smtClean="0"/>
          </a:p>
          <a:p>
            <a:pPr marL="1169988" indent="-630238">
              <a:buFont typeface="+mj-lt"/>
              <a:buAutoNum type="arabicPeriod"/>
            </a:pPr>
            <a:endParaRPr lang="id-ID" dirty="0" smtClean="0"/>
          </a:p>
        </p:txBody>
      </p:sp>
      <p:sp>
        <p:nvSpPr>
          <p:cNvPr id="4" name="Slide Number Placeholder 3"/>
          <p:cNvSpPr>
            <a:spLocks noGrp="1"/>
          </p:cNvSpPr>
          <p:nvPr>
            <p:ph type="sldNum" sz="quarter" idx="12"/>
          </p:nvPr>
        </p:nvSpPr>
        <p:spPr/>
        <p:txBody>
          <a:bodyPr/>
          <a:lstStyle/>
          <a:p>
            <a:fld id="{97E25F0D-EA1A-4233-97B3-2FDC60145AF4}" type="slidenum">
              <a:rPr lang="id-ID" smtClean="0"/>
              <a:pPr/>
              <a:t>18</a:t>
            </a:fld>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STANDAR AUDIT PCAOB</a:t>
            </a:r>
            <a:endParaRPr lang="id-ID" dirty="0"/>
          </a:p>
        </p:txBody>
      </p:sp>
      <p:sp>
        <p:nvSpPr>
          <p:cNvPr id="3" name="Subtitle 2"/>
          <p:cNvSpPr>
            <a:spLocks noGrp="1"/>
          </p:cNvSpPr>
          <p:nvPr>
            <p:ph type="subTitle" idx="1"/>
          </p:nvPr>
        </p:nvSpPr>
        <p:spPr/>
        <p:txBody>
          <a:bodyPr>
            <a:normAutofit fontScale="85000" lnSpcReduction="10000"/>
          </a:bodyPr>
          <a:lstStyle/>
          <a:p>
            <a:pPr marL="1169988" indent="-630238">
              <a:buFont typeface="+mj-lt"/>
              <a:buAutoNum type="arabicPeriod" startAt="3"/>
            </a:pPr>
            <a:r>
              <a:rPr lang="id-ID" dirty="0" smtClean="0">
                <a:latin typeface="Arial" pitchFamily="34" charset="0"/>
                <a:cs typeface="Arial" pitchFamily="34" charset="0"/>
              </a:rPr>
              <a:t>Laporan </a:t>
            </a:r>
            <a:r>
              <a:rPr lang="id-ID" dirty="0" smtClean="0">
                <a:latin typeface="Arial" pitchFamily="34" charset="0"/>
                <a:cs typeface="Arial" pitchFamily="34" charset="0"/>
              </a:rPr>
              <a:t>menyatakan kecukupan pengungkapan atas laporan keuangan, kecuali dinyatakan lain.</a:t>
            </a:r>
          </a:p>
          <a:p>
            <a:pPr marL="1169988" indent="-630238">
              <a:buFont typeface="+mj-lt"/>
              <a:buAutoNum type="arabicPeriod" startAt="3"/>
            </a:pPr>
            <a:r>
              <a:rPr lang="id-ID" dirty="0" smtClean="0">
                <a:latin typeface="Arial" pitchFamily="34" charset="0"/>
                <a:cs typeface="Arial" pitchFamily="34" charset="0"/>
              </a:rPr>
              <a:t>Laporan menyatakan opini atas laporan keuangan secara keseluruhan, atau pernyataan bahwa opini tidak bisa diberikan. Jika opini atas laporan keuangan secara keseluruhan tidak bisa diberikan, harus dibuat penjelasan tentang penyebabnya. Dalam hal nama auditor dihubungkan dengan laporan keuangan, laporan harus menyatakan secara jelas sifat dari pekerjaan auditor dan tingkat tanggungjawabnya.</a:t>
            </a:r>
          </a:p>
          <a:p>
            <a:pPr marL="1169988" indent="-630238">
              <a:buFont typeface="+mj-lt"/>
              <a:buAutoNum type="arabicPeriod" startAt="3"/>
            </a:pPr>
            <a:endParaRPr lang="id-ID"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19</a:t>
            </a:fld>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FUNGSI STANDAR AUDIT</a:t>
            </a:r>
            <a:endParaRPr lang="id-ID" dirty="0"/>
          </a:p>
        </p:txBody>
      </p:sp>
      <p:sp>
        <p:nvSpPr>
          <p:cNvPr id="3" name="Subtitle 2"/>
          <p:cNvSpPr>
            <a:spLocks noGrp="1"/>
          </p:cNvSpPr>
          <p:nvPr>
            <p:ph type="subTitle" idx="1"/>
          </p:nvPr>
        </p:nvSpPr>
        <p:spPr>
          <a:xfrm>
            <a:off x="571472" y="928670"/>
            <a:ext cx="8215370" cy="5357850"/>
          </a:xfrm>
        </p:spPr>
        <p:txBody>
          <a:bodyPr>
            <a:normAutofit lnSpcReduction="10000"/>
          </a:bodyPr>
          <a:lstStyle/>
          <a:p>
            <a:r>
              <a:rPr lang="id-ID" b="1" dirty="0" smtClean="0"/>
              <a:t>Standar audit adalah</a:t>
            </a:r>
            <a:r>
              <a:rPr lang="id-ID" dirty="0" smtClean="0"/>
              <a:t> pedoman umum pelaksanaan audit untuk membantu auditor dalam memenuhi tanggungjawab profesionalnya dalam audit laporan keuangan.</a:t>
            </a:r>
          </a:p>
          <a:p>
            <a:r>
              <a:rPr lang="id-ID" dirty="0" smtClean="0"/>
              <a:t>Standar audit mencakup aturan tentang:</a:t>
            </a:r>
          </a:p>
          <a:p>
            <a:pPr marL="1169988" indent="-720725">
              <a:buFont typeface="+mj-lt"/>
              <a:buAutoNum type="arabicPeriod"/>
            </a:pPr>
            <a:r>
              <a:rPr lang="id-ID" dirty="0" smtClean="0"/>
              <a:t>Kualitas profesional, seperti kompetensi dan independensi</a:t>
            </a:r>
          </a:p>
          <a:p>
            <a:pPr marL="1169988" indent="-720725">
              <a:buFont typeface="+mj-lt"/>
              <a:buAutoNum type="arabicPeriod"/>
            </a:pPr>
            <a:r>
              <a:rPr lang="id-ID" dirty="0" smtClean="0"/>
              <a:t>Pelaporan hasil audit, dan </a:t>
            </a:r>
          </a:p>
          <a:p>
            <a:pPr marL="1169988" indent="-720725">
              <a:buFont typeface="+mj-lt"/>
              <a:buAutoNum type="arabicPeriod"/>
            </a:pPr>
            <a:r>
              <a:rPr lang="id-ID" dirty="0" smtClean="0"/>
              <a:t>Bukti audit</a:t>
            </a:r>
          </a:p>
          <a:p>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a:t>
            </a:fld>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STANDAR AUDIT AICPA vs PCAOB</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20</a:t>
            </a:fld>
            <a:endParaRPr lang="id-ID"/>
          </a:p>
        </p:txBody>
      </p:sp>
      <p:sp>
        <p:nvSpPr>
          <p:cNvPr id="5" name="Rectangle 4"/>
          <p:cNvSpPr/>
          <p:nvPr/>
        </p:nvSpPr>
        <p:spPr>
          <a:xfrm>
            <a:off x="571472" y="1500174"/>
            <a:ext cx="3786214"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u="sng" dirty="0" smtClean="0">
                <a:solidFill>
                  <a:schemeClr val="tx1"/>
                </a:solidFill>
              </a:rPr>
              <a:t>Purpose of an Audit</a:t>
            </a:r>
          </a:p>
          <a:p>
            <a:pPr marL="269875" indent="-269875">
              <a:buFont typeface="Arial" pitchFamily="34" charset="0"/>
              <a:buChar char="•"/>
            </a:pPr>
            <a:r>
              <a:rPr lang="id-ID" dirty="0" smtClean="0">
                <a:solidFill>
                  <a:schemeClr val="tx1"/>
                </a:solidFill>
              </a:rPr>
              <a:t>Provide an opinion about the financial satements</a:t>
            </a:r>
            <a:endParaRPr lang="id-ID" dirty="0">
              <a:solidFill>
                <a:schemeClr val="tx1"/>
              </a:solidFill>
            </a:endParaRPr>
          </a:p>
        </p:txBody>
      </p:sp>
      <p:sp>
        <p:nvSpPr>
          <p:cNvPr id="6" name="Rectangle 5"/>
          <p:cNvSpPr/>
          <p:nvPr/>
        </p:nvSpPr>
        <p:spPr>
          <a:xfrm>
            <a:off x="571472" y="2658172"/>
            <a:ext cx="3786214" cy="1785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u="sng" dirty="0" smtClean="0">
                <a:solidFill>
                  <a:schemeClr val="tx1"/>
                </a:solidFill>
              </a:rPr>
              <a:t>Responsibilities</a:t>
            </a:r>
          </a:p>
          <a:p>
            <a:pPr marL="269875" indent="-269875">
              <a:buFont typeface="Arial" pitchFamily="34" charset="0"/>
              <a:buChar char="•"/>
            </a:pPr>
            <a:r>
              <a:rPr lang="id-ID" dirty="0" smtClean="0">
                <a:solidFill>
                  <a:schemeClr val="tx1"/>
                </a:solidFill>
              </a:rPr>
              <a:t>Possess appropriate competence and capabilities</a:t>
            </a:r>
          </a:p>
          <a:p>
            <a:pPr marL="269875" indent="-269875">
              <a:buFont typeface="Arial" pitchFamily="34" charset="0"/>
              <a:buChar char="•"/>
            </a:pPr>
            <a:r>
              <a:rPr lang="id-ID" dirty="0" smtClean="0">
                <a:solidFill>
                  <a:schemeClr val="tx1"/>
                </a:solidFill>
              </a:rPr>
              <a:t>Comply with ethical requirements</a:t>
            </a:r>
          </a:p>
          <a:p>
            <a:pPr marL="269875" indent="-269875">
              <a:buFont typeface="Arial" pitchFamily="34" charset="0"/>
              <a:buChar char="•"/>
            </a:pPr>
            <a:r>
              <a:rPr lang="id-ID" dirty="0" smtClean="0">
                <a:solidFill>
                  <a:schemeClr val="tx1"/>
                </a:solidFill>
              </a:rPr>
              <a:t>Maintain professional skepticism and exercise professional judgment</a:t>
            </a:r>
            <a:endParaRPr lang="id-ID" dirty="0">
              <a:solidFill>
                <a:schemeClr val="tx1"/>
              </a:solidFill>
            </a:endParaRPr>
          </a:p>
        </p:txBody>
      </p:sp>
      <p:sp>
        <p:nvSpPr>
          <p:cNvPr id="7" name="TextBox 6"/>
          <p:cNvSpPr txBox="1"/>
          <p:nvPr/>
        </p:nvSpPr>
        <p:spPr>
          <a:xfrm>
            <a:off x="571472" y="857232"/>
            <a:ext cx="3834832" cy="369332"/>
          </a:xfrm>
          <a:prstGeom prst="rect">
            <a:avLst/>
          </a:prstGeom>
          <a:noFill/>
        </p:spPr>
        <p:txBody>
          <a:bodyPr wrap="none" rtlCol="0">
            <a:spAutoFit/>
          </a:bodyPr>
          <a:lstStyle/>
          <a:p>
            <a:r>
              <a:rPr lang="id-ID" b="1" dirty="0" smtClean="0"/>
              <a:t>Principles in AICPA Auditing Standards</a:t>
            </a:r>
            <a:endParaRPr lang="id-ID" b="1" dirty="0"/>
          </a:p>
        </p:txBody>
      </p:sp>
      <p:sp>
        <p:nvSpPr>
          <p:cNvPr id="8" name="TextBox 7"/>
          <p:cNvSpPr txBox="1"/>
          <p:nvPr/>
        </p:nvSpPr>
        <p:spPr>
          <a:xfrm>
            <a:off x="4857752" y="714356"/>
            <a:ext cx="3909019" cy="646331"/>
          </a:xfrm>
          <a:prstGeom prst="rect">
            <a:avLst/>
          </a:prstGeom>
          <a:noFill/>
        </p:spPr>
        <p:txBody>
          <a:bodyPr wrap="none" rtlCol="0">
            <a:spAutoFit/>
          </a:bodyPr>
          <a:lstStyle/>
          <a:p>
            <a:pPr algn="ctr"/>
            <a:r>
              <a:rPr lang="id-ID" b="1" dirty="0" smtClean="0"/>
              <a:t>PCAOB</a:t>
            </a:r>
          </a:p>
          <a:p>
            <a:r>
              <a:rPr lang="id-ID" b="1" dirty="0" smtClean="0"/>
              <a:t>Generally Accepted Auditing Standards</a:t>
            </a:r>
            <a:endParaRPr lang="id-ID" b="1" dirty="0"/>
          </a:p>
        </p:txBody>
      </p:sp>
      <p:sp>
        <p:nvSpPr>
          <p:cNvPr id="10" name="Rectangle 9"/>
          <p:cNvSpPr/>
          <p:nvPr/>
        </p:nvSpPr>
        <p:spPr>
          <a:xfrm>
            <a:off x="5000628" y="2872486"/>
            <a:ext cx="3786214" cy="13573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u="sng" dirty="0" smtClean="0">
                <a:solidFill>
                  <a:schemeClr val="tx1"/>
                </a:solidFill>
              </a:rPr>
              <a:t>General Standards</a:t>
            </a:r>
          </a:p>
          <a:p>
            <a:pPr marL="269875" indent="-269875">
              <a:buFont typeface="Arial" pitchFamily="34" charset="0"/>
              <a:buChar char="•"/>
            </a:pPr>
            <a:r>
              <a:rPr lang="id-ID" dirty="0" smtClean="0">
                <a:solidFill>
                  <a:schemeClr val="tx1"/>
                </a:solidFill>
              </a:rPr>
              <a:t>Adequate training and proficiency</a:t>
            </a:r>
          </a:p>
          <a:p>
            <a:pPr marL="269875" indent="-269875">
              <a:buFont typeface="Arial" pitchFamily="34" charset="0"/>
              <a:buChar char="•"/>
            </a:pPr>
            <a:r>
              <a:rPr lang="id-ID" dirty="0" smtClean="0">
                <a:solidFill>
                  <a:schemeClr val="tx1"/>
                </a:solidFill>
              </a:rPr>
              <a:t>Independence in mental attitude</a:t>
            </a:r>
          </a:p>
          <a:p>
            <a:pPr marL="269875" indent="-269875">
              <a:buFont typeface="Arial" pitchFamily="34" charset="0"/>
              <a:buChar char="•"/>
            </a:pPr>
            <a:r>
              <a:rPr lang="id-ID" dirty="0" smtClean="0">
                <a:solidFill>
                  <a:schemeClr val="tx1"/>
                </a:solidFill>
              </a:rPr>
              <a:t>Due professional care</a:t>
            </a:r>
            <a:endParaRPr lang="id-ID" dirty="0">
              <a:solidFill>
                <a:schemeClr val="tx1"/>
              </a:solidFill>
            </a:endParaRPr>
          </a:p>
        </p:txBody>
      </p:sp>
      <p:cxnSp>
        <p:nvCxnSpPr>
          <p:cNvPr id="12" name="Straight Arrow Connector 11"/>
          <p:cNvCxnSpPr/>
          <p:nvPr/>
        </p:nvCxnSpPr>
        <p:spPr>
          <a:xfrm>
            <a:off x="4429124" y="3729742"/>
            <a:ext cx="500066"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71472" y="4786322"/>
            <a:ext cx="3786214" cy="12144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u="sng" dirty="0" smtClean="0">
                <a:solidFill>
                  <a:schemeClr val="tx1"/>
                </a:solidFill>
              </a:rPr>
              <a:t>Performance</a:t>
            </a:r>
          </a:p>
          <a:p>
            <a:pPr marL="269875" indent="-269875">
              <a:buFont typeface="Arial" pitchFamily="34" charset="0"/>
              <a:buChar char="•"/>
            </a:pPr>
            <a:r>
              <a:rPr lang="id-ID" dirty="0" smtClean="0">
                <a:solidFill>
                  <a:schemeClr val="tx1"/>
                </a:solidFill>
              </a:rPr>
              <a:t>Obtain reasonable assurance about whether financial statements are free of material misstatement</a:t>
            </a:r>
            <a:endParaRPr lang="id-ID" dirty="0">
              <a:solidFill>
                <a:schemeClr val="tx1"/>
              </a:solidFill>
            </a:endParaRPr>
          </a:p>
        </p:txBody>
      </p:sp>
      <p:cxnSp>
        <p:nvCxnSpPr>
          <p:cNvPr id="15" name="Straight Connector 14"/>
          <p:cNvCxnSpPr/>
          <p:nvPr/>
        </p:nvCxnSpPr>
        <p:spPr>
          <a:xfrm rot="5400000">
            <a:off x="2285190" y="2500306"/>
            <a:ext cx="28575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266049" y="4607727"/>
            <a:ext cx="35719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000628" y="4572008"/>
            <a:ext cx="3786214" cy="1428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u="sng" dirty="0" smtClean="0">
                <a:solidFill>
                  <a:schemeClr val="tx1"/>
                </a:solidFill>
              </a:rPr>
              <a:t>Standards of Field Work</a:t>
            </a:r>
          </a:p>
          <a:p>
            <a:pPr marL="269875" indent="-269875">
              <a:buFont typeface="Arial" pitchFamily="34" charset="0"/>
              <a:buChar char="•"/>
            </a:pPr>
            <a:r>
              <a:rPr lang="id-ID" dirty="0" smtClean="0">
                <a:solidFill>
                  <a:schemeClr val="tx1"/>
                </a:solidFill>
              </a:rPr>
              <a:t>Proper planning and supervision</a:t>
            </a:r>
          </a:p>
          <a:p>
            <a:pPr marL="269875" indent="-269875">
              <a:buFont typeface="Arial" pitchFamily="34" charset="0"/>
              <a:buChar char="•"/>
            </a:pPr>
            <a:r>
              <a:rPr lang="id-ID" dirty="0" smtClean="0">
                <a:solidFill>
                  <a:schemeClr val="tx1"/>
                </a:solidFill>
              </a:rPr>
              <a:t>Sufficient understanding of internal control</a:t>
            </a:r>
          </a:p>
          <a:p>
            <a:pPr marL="269875" indent="-269875">
              <a:buFont typeface="Arial" pitchFamily="34" charset="0"/>
              <a:buChar char="•"/>
            </a:pPr>
            <a:r>
              <a:rPr lang="id-ID" dirty="0" smtClean="0">
                <a:solidFill>
                  <a:schemeClr val="tx1"/>
                </a:solidFill>
              </a:rPr>
              <a:t>Sufficient appropriate evidence</a:t>
            </a:r>
            <a:endParaRPr lang="id-ID" dirty="0">
              <a:solidFill>
                <a:schemeClr val="tx1"/>
              </a:solidFill>
            </a:endParaRPr>
          </a:p>
        </p:txBody>
      </p:sp>
      <p:cxnSp>
        <p:nvCxnSpPr>
          <p:cNvPr id="23" name="Straight Connector 22"/>
          <p:cNvCxnSpPr/>
          <p:nvPr/>
        </p:nvCxnSpPr>
        <p:spPr>
          <a:xfrm rot="5400000">
            <a:off x="6703171" y="4392619"/>
            <a:ext cx="35719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429124" y="5357826"/>
            <a:ext cx="500066"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STANDAR AUDIT AICPA vs PCAOB</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21</a:t>
            </a:fld>
            <a:endParaRPr lang="id-ID"/>
          </a:p>
        </p:txBody>
      </p:sp>
      <p:sp>
        <p:nvSpPr>
          <p:cNvPr id="7" name="TextBox 6"/>
          <p:cNvSpPr txBox="1"/>
          <p:nvPr/>
        </p:nvSpPr>
        <p:spPr>
          <a:xfrm>
            <a:off x="571472" y="857232"/>
            <a:ext cx="3834832" cy="369332"/>
          </a:xfrm>
          <a:prstGeom prst="rect">
            <a:avLst/>
          </a:prstGeom>
          <a:noFill/>
        </p:spPr>
        <p:txBody>
          <a:bodyPr wrap="none" rtlCol="0">
            <a:spAutoFit/>
          </a:bodyPr>
          <a:lstStyle/>
          <a:p>
            <a:r>
              <a:rPr lang="id-ID" b="1" dirty="0" smtClean="0"/>
              <a:t>Principles in AICPA Auditing Standards</a:t>
            </a:r>
            <a:endParaRPr lang="id-ID" b="1" dirty="0"/>
          </a:p>
        </p:txBody>
      </p:sp>
      <p:sp>
        <p:nvSpPr>
          <p:cNvPr id="8" name="TextBox 7"/>
          <p:cNvSpPr txBox="1"/>
          <p:nvPr/>
        </p:nvSpPr>
        <p:spPr>
          <a:xfrm>
            <a:off x="4857752" y="714356"/>
            <a:ext cx="3909019" cy="646331"/>
          </a:xfrm>
          <a:prstGeom prst="rect">
            <a:avLst/>
          </a:prstGeom>
          <a:noFill/>
        </p:spPr>
        <p:txBody>
          <a:bodyPr wrap="none" rtlCol="0">
            <a:spAutoFit/>
          </a:bodyPr>
          <a:lstStyle/>
          <a:p>
            <a:pPr algn="ctr"/>
            <a:r>
              <a:rPr lang="id-ID" b="1" dirty="0" smtClean="0"/>
              <a:t>PCAOB</a:t>
            </a:r>
          </a:p>
          <a:p>
            <a:r>
              <a:rPr lang="id-ID" b="1" dirty="0" smtClean="0"/>
              <a:t>Generally Accepted Auditing Standards</a:t>
            </a:r>
            <a:endParaRPr lang="id-ID" b="1" dirty="0"/>
          </a:p>
        </p:txBody>
      </p:sp>
      <p:sp>
        <p:nvSpPr>
          <p:cNvPr id="13" name="Rectangle 12"/>
          <p:cNvSpPr/>
          <p:nvPr/>
        </p:nvSpPr>
        <p:spPr>
          <a:xfrm>
            <a:off x="500034" y="1428736"/>
            <a:ext cx="3786214" cy="26432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indent="-269875">
              <a:buFont typeface="Arial" pitchFamily="34" charset="0"/>
              <a:buChar char="•"/>
            </a:pPr>
            <a:r>
              <a:rPr lang="id-ID" dirty="0" smtClean="0">
                <a:solidFill>
                  <a:schemeClr val="tx1"/>
                </a:solidFill>
              </a:rPr>
              <a:t>Plan work and supervise assistants</a:t>
            </a:r>
          </a:p>
          <a:p>
            <a:pPr marL="269875" indent="-269875">
              <a:buFont typeface="Arial" pitchFamily="34" charset="0"/>
              <a:buChar char="•"/>
            </a:pPr>
            <a:r>
              <a:rPr lang="id-ID" dirty="0" smtClean="0">
                <a:solidFill>
                  <a:schemeClr val="tx1"/>
                </a:solidFill>
              </a:rPr>
              <a:t>Determine and apply materiality level  or levels</a:t>
            </a:r>
          </a:p>
          <a:p>
            <a:pPr marL="269875" indent="-269875">
              <a:buFont typeface="Arial" pitchFamily="34" charset="0"/>
              <a:buChar char="•"/>
            </a:pPr>
            <a:r>
              <a:rPr lang="id-ID" dirty="0" smtClean="0">
                <a:solidFill>
                  <a:schemeClr val="tx1"/>
                </a:solidFill>
              </a:rPr>
              <a:t>Identify and assess risks of material misstatement based on understan-ding of entity and its environment, including internal controls</a:t>
            </a:r>
          </a:p>
          <a:p>
            <a:pPr marL="269875" indent="-269875">
              <a:buFont typeface="Arial" pitchFamily="34" charset="0"/>
              <a:buChar char="•"/>
            </a:pPr>
            <a:r>
              <a:rPr lang="id-ID" dirty="0" smtClean="0">
                <a:solidFill>
                  <a:schemeClr val="tx1"/>
                </a:solidFill>
              </a:rPr>
              <a:t>Obtain sufficient appropriate audit evidence</a:t>
            </a:r>
            <a:endParaRPr lang="id-ID" dirty="0">
              <a:solidFill>
                <a:schemeClr val="tx1"/>
              </a:solidFill>
            </a:endParaRPr>
          </a:p>
        </p:txBody>
      </p:sp>
      <p:sp>
        <p:nvSpPr>
          <p:cNvPr id="17" name="Rectangle 16"/>
          <p:cNvSpPr/>
          <p:nvPr/>
        </p:nvSpPr>
        <p:spPr>
          <a:xfrm>
            <a:off x="500034" y="4357694"/>
            <a:ext cx="3786214" cy="1785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indent="-269875" algn="ctr"/>
            <a:r>
              <a:rPr lang="id-ID" b="1" u="sng" dirty="0" smtClean="0">
                <a:solidFill>
                  <a:schemeClr val="tx1"/>
                </a:solidFill>
              </a:rPr>
              <a:t>Reporting</a:t>
            </a:r>
          </a:p>
          <a:p>
            <a:pPr marL="269875" indent="-269875">
              <a:buFont typeface="Arial" pitchFamily="34" charset="0"/>
              <a:buChar char="•"/>
            </a:pPr>
            <a:r>
              <a:rPr lang="id-ID" dirty="0" smtClean="0">
                <a:solidFill>
                  <a:schemeClr val="tx1"/>
                </a:solidFill>
              </a:rPr>
              <a:t>Express opinion on financial statements in a written report</a:t>
            </a:r>
          </a:p>
          <a:p>
            <a:pPr marL="269875" indent="-269875">
              <a:buFont typeface="Arial" pitchFamily="34" charset="0"/>
              <a:buChar char="•"/>
            </a:pPr>
            <a:r>
              <a:rPr lang="id-ID" dirty="0" smtClean="0">
                <a:solidFill>
                  <a:schemeClr val="tx1"/>
                </a:solidFill>
              </a:rPr>
              <a:t>Whether financial statements were presented fairly in accordance with financial reporting framework</a:t>
            </a:r>
          </a:p>
        </p:txBody>
      </p:sp>
      <p:sp>
        <p:nvSpPr>
          <p:cNvPr id="18" name="Rectangle 17"/>
          <p:cNvSpPr/>
          <p:nvPr/>
        </p:nvSpPr>
        <p:spPr>
          <a:xfrm>
            <a:off x="4929190" y="3571876"/>
            <a:ext cx="3786214" cy="25717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indent="-269875" algn="ctr"/>
            <a:r>
              <a:rPr lang="id-ID" b="1" u="sng" dirty="0" smtClean="0">
                <a:solidFill>
                  <a:schemeClr val="tx1"/>
                </a:solidFill>
              </a:rPr>
              <a:t>Standards of Reporting</a:t>
            </a:r>
          </a:p>
          <a:p>
            <a:pPr marL="269875" indent="-269875">
              <a:buFont typeface="Arial" pitchFamily="34" charset="0"/>
              <a:buChar char="•"/>
            </a:pPr>
            <a:r>
              <a:rPr lang="id-ID" dirty="0" smtClean="0">
                <a:solidFill>
                  <a:schemeClr val="tx1"/>
                </a:solidFill>
              </a:rPr>
              <a:t>Whether statements were prepared in accordance with GAAP</a:t>
            </a:r>
          </a:p>
          <a:p>
            <a:pPr marL="269875" indent="-269875">
              <a:buFont typeface="Arial" pitchFamily="34" charset="0"/>
              <a:buChar char="•"/>
            </a:pPr>
            <a:r>
              <a:rPr lang="id-ID" dirty="0" smtClean="0">
                <a:solidFill>
                  <a:schemeClr val="tx1"/>
                </a:solidFill>
              </a:rPr>
              <a:t>Circumstances when GAAP not consistently applied</a:t>
            </a:r>
          </a:p>
          <a:p>
            <a:pPr marL="269875" indent="-269875">
              <a:buFont typeface="Arial" pitchFamily="34" charset="0"/>
              <a:buChar char="•"/>
            </a:pPr>
            <a:r>
              <a:rPr lang="id-ID" dirty="0" smtClean="0">
                <a:solidFill>
                  <a:schemeClr val="tx1"/>
                </a:solidFill>
              </a:rPr>
              <a:t>Adequacy of informative disclosures</a:t>
            </a:r>
          </a:p>
          <a:p>
            <a:pPr marL="269875" indent="-269875">
              <a:buFont typeface="Arial" pitchFamily="34" charset="0"/>
              <a:buChar char="•"/>
            </a:pPr>
            <a:r>
              <a:rPr lang="id-ID" dirty="0" smtClean="0">
                <a:solidFill>
                  <a:schemeClr val="tx1"/>
                </a:solidFill>
              </a:rPr>
              <a:t>Expression of opinion in written report</a:t>
            </a:r>
          </a:p>
        </p:txBody>
      </p:sp>
      <p:cxnSp>
        <p:nvCxnSpPr>
          <p:cNvPr id="19" name="Straight Arrow Connector 18"/>
          <p:cNvCxnSpPr/>
          <p:nvPr/>
        </p:nvCxnSpPr>
        <p:spPr>
          <a:xfrm>
            <a:off x="4342696" y="5143512"/>
            <a:ext cx="500066"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PENGENDALIAN MUTU KAP</a:t>
            </a:r>
            <a:endParaRPr lang="id-ID" b="1" dirty="0">
              <a:latin typeface="Arial" pitchFamily="34" charset="0"/>
              <a:cs typeface="Arial" pitchFamily="34" charset="0"/>
            </a:endParaRPr>
          </a:p>
        </p:txBody>
      </p:sp>
      <p:sp>
        <p:nvSpPr>
          <p:cNvPr id="3" name="Subtitle 2"/>
          <p:cNvSpPr>
            <a:spLocks noGrp="1"/>
          </p:cNvSpPr>
          <p:nvPr>
            <p:ph type="subTitle" idx="1"/>
          </p:nvPr>
        </p:nvSpPr>
        <p:spPr/>
        <p:txBody>
          <a:bodyPr>
            <a:normAutofit fontScale="92500" lnSpcReduction="20000"/>
          </a:bodyPr>
          <a:lstStyle/>
          <a:p>
            <a:r>
              <a:rPr lang="id-ID" dirty="0" smtClean="0"/>
              <a:t>Pengendalian Mutu KAP terdiri dari berbagai metode yang digunakan untuk memastikan KAP mampu memenuhi tanggungjawab profesionalnya kepada klien dan pihak lain yang relevan.</a:t>
            </a:r>
          </a:p>
          <a:p>
            <a:r>
              <a:rPr lang="id-ID" dirty="0" smtClean="0"/>
              <a:t>Elemen pengendalian mutu KAP terdiri dari:</a:t>
            </a:r>
          </a:p>
          <a:p>
            <a:pPr marL="1079500" indent="-630238">
              <a:buFont typeface="+mj-lt"/>
              <a:buAutoNum type="arabicPeriod"/>
            </a:pPr>
            <a:r>
              <a:rPr lang="id-ID" b="1" dirty="0" smtClean="0"/>
              <a:t>Tanggungjawab kepemimpinan untuk mutu KAP (leadership responsibilities for quality within the firm)</a:t>
            </a:r>
            <a:r>
              <a:rPr lang="id-ID" dirty="0" smtClean="0"/>
              <a:t>, seperti pengembangan budaya mutu melalui berbagai program pendidikan dan </a:t>
            </a:r>
            <a:r>
              <a:rPr lang="id-ID" dirty="0" smtClean="0"/>
              <a:t>pelatihan serta penetapan </a:t>
            </a:r>
            <a:r>
              <a:rPr lang="id-ID" dirty="0" smtClean="0"/>
              <a:t>kebijakan dan prosedur untuk pengendalian </a:t>
            </a:r>
            <a:r>
              <a:rPr lang="id-ID" dirty="0" smtClean="0"/>
              <a:t>mutu.</a:t>
            </a:r>
            <a:endParaRPr lang="id-ID" dirty="0" smtClean="0"/>
          </a:p>
          <a:p>
            <a:pPr marL="1079500" indent="-630238">
              <a:buFont typeface="+mj-lt"/>
              <a:buAutoNum type="arabicPeriod"/>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22</a:t>
            </a:fld>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PENGENDALIAN MUTU KAP</a:t>
            </a:r>
            <a:endParaRPr lang="id-ID" sz="3200" b="1"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marL="1079500" indent="-630238">
              <a:buFont typeface="+mj-lt"/>
              <a:buAutoNum type="arabicPeriod" startAt="2"/>
            </a:pPr>
            <a:r>
              <a:rPr lang="id-ID" b="1" dirty="0" smtClean="0">
                <a:latin typeface="Arial" pitchFamily="34" charset="0"/>
                <a:cs typeface="Arial" pitchFamily="34" charset="0"/>
              </a:rPr>
              <a:t>Pemenuhan persyaratan etika profesional (relevant ethical requirement)</a:t>
            </a:r>
            <a:r>
              <a:rPr lang="id-ID" dirty="0" smtClean="0">
                <a:latin typeface="Arial" pitchFamily="34" charset="0"/>
                <a:cs typeface="Arial" pitchFamily="34" charset="0"/>
              </a:rPr>
              <a:t>, seperti penerapan prinsip </a:t>
            </a:r>
            <a:r>
              <a:rPr lang="id-ID" i="1" dirty="0" smtClean="0">
                <a:latin typeface="Arial" pitchFamily="34" charset="0"/>
                <a:cs typeface="Arial" pitchFamily="34" charset="0"/>
              </a:rPr>
              <a:t>independence in fact </a:t>
            </a:r>
            <a:r>
              <a:rPr lang="id-ID" dirty="0" smtClean="0">
                <a:latin typeface="Arial" pitchFamily="34" charset="0"/>
                <a:cs typeface="Arial" pitchFamily="34" charset="0"/>
              </a:rPr>
              <a:t>(independensi secara faktual)</a:t>
            </a:r>
            <a:r>
              <a:rPr lang="id-ID" i="1" dirty="0" smtClean="0">
                <a:latin typeface="Arial" pitchFamily="34" charset="0"/>
                <a:cs typeface="Arial" pitchFamily="34" charset="0"/>
              </a:rPr>
              <a:t> </a:t>
            </a:r>
            <a:r>
              <a:rPr lang="id-ID" dirty="0" smtClean="0">
                <a:latin typeface="Arial" pitchFamily="34" charset="0"/>
                <a:cs typeface="Arial" pitchFamily="34" charset="0"/>
              </a:rPr>
              <a:t>dan </a:t>
            </a:r>
            <a:r>
              <a:rPr lang="id-ID" i="1" dirty="0" smtClean="0">
                <a:latin typeface="Arial" pitchFamily="34" charset="0"/>
                <a:cs typeface="Arial" pitchFamily="34" charset="0"/>
              </a:rPr>
              <a:t>independence in appearance </a:t>
            </a:r>
            <a:r>
              <a:rPr lang="id-ID" dirty="0" smtClean="0">
                <a:latin typeface="Arial" pitchFamily="34" charset="0"/>
                <a:cs typeface="Arial" pitchFamily="34" charset="0"/>
              </a:rPr>
              <a:t>(independensi dalam pandangan publik), serta penerapan prinsip integritas dan objektivitas.</a:t>
            </a:r>
          </a:p>
          <a:p>
            <a:pPr marL="1079500" indent="-630238">
              <a:buFont typeface="+mj-lt"/>
              <a:buAutoNum type="arabicPeriod" startAt="2"/>
            </a:pP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23</a:t>
            </a:fld>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PENGENDALIAN MUTU KAP</a:t>
            </a:r>
            <a:endParaRPr lang="id-ID" dirty="0"/>
          </a:p>
        </p:txBody>
      </p:sp>
      <p:sp>
        <p:nvSpPr>
          <p:cNvPr id="3" name="Subtitle 2"/>
          <p:cNvSpPr>
            <a:spLocks noGrp="1"/>
          </p:cNvSpPr>
          <p:nvPr>
            <p:ph type="subTitle" idx="1"/>
          </p:nvPr>
        </p:nvSpPr>
        <p:spPr/>
        <p:txBody>
          <a:bodyPr>
            <a:normAutofit fontScale="92500" lnSpcReduction="10000"/>
          </a:bodyPr>
          <a:lstStyle/>
          <a:p>
            <a:pPr marL="1079500" indent="-630238">
              <a:buFont typeface="+mj-lt"/>
              <a:buAutoNum type="arabicPeriod" startAt="3"/>
            </a:pPr>
            <a:r>
              <a:rPr lang="id-ID" b="1" dirty="0" smtClean="0"/>
              <a:t>Penerimaan penugasan audit </a:t>
            </a:r>
            <a:r>
              <a:rPr lang="id-ID" b="1" i="1" dirty="0" smtClean="0"/>
              <a:t>(acceptance and continuation of clients and engagements), </a:t>
            </a:r>
            <a:r>
              <a:rPr lang="id-ID" dirty="0" smtClean="0"/>
              <a:t>seperti penetapan kebijakan dan prosedur untuk menerima dan atau melanjutkan hubungan penugasan audit dengan klien.</a:t>
            </a:r>
          </a:p>
          <a:p>
            <a:pPr marL="1079500" indent="-630238">
              <a:buFont typeface="+mj-lt"/>
              <a:buAutoNum type="arabicPeriod" startAt="3"/>
            </a:pPr>
            <a:r>
              <a:rPr lang="id-ID" b="1" dirty="0" smtClean="0"/>
              <a:t>Sumber daya manusia </a:t>
            </a:r>
            <a:r>
              <a:rPr lang="id-ID" b="1" i="1" dirty="0" smtClean="0"/>
              <a:t>(human resources), </a:t>
            </a:r>
            <a:r>
              <a:rPr lang="id-ID" dirty="0" smtClean="0"/>
              <a:t>seperti kebijakan dan prosedur untuk menjamin kompetensi SDM, mulai dari rekrutment, pendidikan dan pelatihan, hingga ke pemberian tugas dan tanggungjawab.</a:t>
            </a:r>
            <a:endParaRPr lang="id-ID" b="1" i="1" dirty="0" smtClean="0"/>
          </a:p>
          <a:p>
            <a:pPr marL="1079500" indent="-630238">
              <a:buFont typeface="+mj-lt"/>
              <a:buAutoNum type="arabicPeriod" startAt="3"/>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24</a:t>
            </a:fld>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PENGENDALIAN MUTU KAP</a:t>
            </a:r>
            <a:endParaRPr lang="id-ID" dirty="0"/>
          </a:p>
        </p:txBody>
      </p:sp>
      <p:sp>
        <p:nvSpPr>
          <p:cNvPr id="3" name="Subtitle 2"/>
          <p:cNvSpPr>
            <a:spLocks noGrp="1"/>
          </p:cNvSpPr>
          <p:nvPr>
            <p:ph type="subTitle" idx="1"/>
          </p:nvPr>
        </p:nvSpPr>
        <p:spPr/>
        <p:txBody>
          <a:bodyPr>
            <a:normAutofit lnSpcReduction="10000"/>
          </a:bodyPr>
          <a:lstStyle/>
          <a:p>
            <a:pPr marL="1079500" indent="-630238">
              <a:buFont typeface="+mj-lt"/>
              <a:buAutoNum type="arabicPeriod" startAt="5"/>
            </a:pPr>
            <a:r>
              <a:rPr lang="id-ID" b="1" dirty="0" smtClean="0"/>
              <a:t>Kinerja pelaksanaan tugas </a:t>
            </a:r>
            <a:r>
              <a:rPr lang="id-ID" b="1" i="1" dirty="0" smtClean="0"/>
              <a:t>(engagement performance), </a:t>
            </a:r>
            <a:r>
              <a:rPr lang="id-ID" dirty="0" smtClean="0"/>
              <a:t>seperti penetapan kebijakan dan prosedur untuk memastikan penugasan personel memenuhi standar profesional, persyaratan peraturan, serta standar mutu KAP.</a:t>
            </a:r>
          </a:p>
          <a:p>
            <a:pPr marL="1079500" indent="-630238">
              <a:buFont typeface="+mj-lt"/>
              <a:buAutoNum type="arabicPeriod" startAt="5"/>
            </a:pPr>
            <a:r>
              <a:rPr lang="id-ID" b="1" dirty="0" smtClean="0"/>
              <a:t>Monitoring</a:t>
            </a:r>
            <a:r>
              <a:rPr lang="id-ID" dirty="0" smtClean="0"/>
              <a:t>, seperti evaluasi periodik terhadap relevansi dan efektifitas implementasi kebijakan dan prosedur pengendalian mutu.</a:t>
            </a:r>
          </a:p>
          <a:p>
            <a:pPr marL="1079500" indent="-630238">
              <a:buFont typeface="+mj-lt"/>
              <a:buAutoNum type="arabicPeriod" startAt="5"/>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25</a:t>
            </a:fld>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0306"/>
            <a:ext cx="9144000" cy="1643074"/>
          </a:xfrm>
        </p:spPr>
        <p:txBody>
          <a:bodyPr>
            <a:normAutofit/>
          </a:bodyPr>
          <a:lstStyle/>
          <a:p>
            <a:r>
              <a:rPr lang="id-ID" dirty="0" smtClean="0"/>
              <a:t>Terimakasih</a:t>
            </a:r>
            <a:br>
              <a:rPr lang="id-ID" dirty="0" smtClean="0"/>
            </a:br>
            <a:r>
              <a:rPr lang="id-ID" dirty="0" smtClean="0"/>
              <a:t>(Bagian Terpenting Dalam Hidup)</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26</a:t>
            </a:fld>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CONTOH STANDAR AUDIT</a:t>
            </a:r>
            <a:endParaRPr lang="id-ID" b="1" dirty="0"/>
          </a:p>
        </p:txBody>
      </p:sp>
      <p:sp>
        <p:nvSpPr>
          <p:cNvPr id="3" name="Subtitle 2"/>
          <p:cNvSpPr>
            <a:spLocks noGrp="1"/>
          </p:cNvSpPr>
          <p:nvPr>
            <p:ph type="subTitle" idx="1"/>
          </p:nvPr>
        </p:nvSpPr>
        <p:spPr>
          <a:xfrm>
            <a:off x="500034" y="1142984"/>
            <a:ext cx="8215370" cy="5214974"/>
          </a:xfrm>
        </p:spPr>
        <p:txBody>
          <a:bodyPr>
            <a:normAutofit fontScale="92500" lnSpcReduction="10000"/>
          </a:bodyPr>
          <a:lstStyle/>
          <a:p>
            <a:pPr marL="514350" indent="-514350">
              <a:buFont typeface="+mj-lt"/>
              <a:buAutoNum type="arabicPeriod"/>
            </a:pPr>
            <a:r>
              <a:rPr lang="id-ID" dirty="0" smtClean="0"/>
              <a:t>International Standards on Auditing (ISA)</a:t>
            </a:r>
          </a:p>
          <a:p>
            <a:pPr marL="514350" indent="-514350">
              <a:buFont typeface="+mj-lt"/>
              <a:buAutoNum type="arabicPeriod"/>
            </a:pPr>
            <a:r>
              <a:rPr lang="id-ID" dirty="0" smtClean="0"/>
              <a:t>AICPA Auditing Standards</a:t>
            </a:r>
          </a:p>
          <a:p>
            <a:pPr marL="514350" indent="-514350">
              <a:buFont typeface="+mj-lt"/>
              <a:buAutoNum type="arabicPeriod"/>
            </a:pPr>
            <a:r>
              <a:rPr lang="id-ID" dirty="0" smtClean="0"/>
              <a:t>PCAOB Auditing Standards</a:t>
            </a:r>
          </a:p>
          <a:p>
            <a:pPr marL="514350" indent="-514350">
              <a:buFont typeface="+mj-lt"/>
              <a:buAutoNum type="arabicPeriod"/>
            </a:pPr>
            <a:r>
              <a:rPr lang="id-ID" dirty="0" smtClean="0"/>
              <a:t>Di Indonesia (SPAP – Standar Profesional Akuntan Publik – Diterbitkan oleh IAPI – Ikatan Akuntan Publik Indonesia</a:t>
            </a:r>
            <a:r>
              <a:rPr lang="id-ID" dirty="0" smtClean="0"/>
              <a:t>).</a:t>
            </a:r>
          </a:p>
          <a:p>
            <a:pPr marL="514350" indent="-514350">
              <a:buNone/>
            </a:pPr>
            <a:r>
              <a:rPr lang="id-ID" b="1" u="sng" dirty="0" smtClean="0"/>
              <a:t>Catatan:</a:t>
            </a:r>
            <a:endParaRPr lang="id-ID" b="1" u="sng" dirty="0" smtClean="0"/>
          </a:p>
          <a:p>
            <a:pPr marL="0" indent="0">
              <a:buNone/>
            </a:pPr>
            <a:r>
              <a:rPr lang="id-ID" b="1" dirty="0" smtClean="0"/>
              <a:t>AICPA =</a:t>
            </a:r>
            <a:r>
              <a:rPr lang="id-ID" dirty="0" smtClean="0"/>
              <a:t> the American Institute of Certified Public Accountants.</a:t>
            </a:r>
          </a:p>
          <a:p>
            <a:pPr marL="0" indent="0">
              <a:buNone/>
            </a:pPr>
            <a:r>
              <a:rPr lang="id-ID" b="1" dirty="0" smtClean="0"/>
              <a:t>PCAOB =</a:t>
            </a:r>
            <a:r>
              <a:rPr lang="id-ID" dirty="0" smtClean="0"/>
              <a:t> Public Company Accounting Oversight Board</a:t>
            </a:r>
            <a:endParaRPr lang="id-ID" dirty="0" smtClean="0"/>
          </a:p>
          <a:p>
            <a:pPr marL="514350" indent="-514350">
              <a:buFont typeface="+mj-lt"/>
              <a:buAutoNum type="arabicPeriod"/>
            </a:pPr>
            <a:endParaRPr lang="id-ID" dirty="0" smtClean="0"/>
          </a:p>
        </p:txBody>
      </p:sp>
      <p:sp>
        <p:nvSpPr>
          <p:cNvPr id="4" name="Slide Number Placeholder 3"/>
          <p:cNvSpPr>
            <a:spLocks noGrp="1"/>
          </p:cNvSpPr>
          <p:nvPr>
            <p:ph type="sldNum" sz="quarter" idx="12"/>
          </p:nvPr>
        </p:nvSpPr>
        <p:spPr/>
        <p:txBody>
          <a:bodyPr/>
          <a:lstStyle/>
          <a:p>
            <a:fld id="{97E25F0D-EA1A-4233-97B3-2FDC60145AF4}" type="slidenum">
              <a:rPr lang="id-ID" smtClean="0"/>
              <a:pPr/>
              <a:t>3</a:t>
            </a:fld>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International Standards on Auditing (ISA)</a:t>
            </a:r>
            <a:endParaRPr lang="id-ID" b="1" dirty="0"/>
          </a:p>
        </p:txBody>
      </p:sp>
      <p:sp>
        <p:nvSpPr>
          <p:cNvPr id="3" name="Subtitle 2"/>
          <p:cNvSpPr>
            <a:spLocks noGrp="1"/>
          </p:cNvSpPr>
          <p:nvPr>
            <p:ph type="subTitle" idx="1"/>
          </p:nvPr>
        </p:nvSpPr>
        <p:spPr/>
        <p:txBody>
          <a:bodyPr>
            <a:normAutofit fontScale="92500" lnSpcReduction="10000"/>
          </a:bodyPr>
          <a:lstStyle/>
          <a:p>
            <a:r>
              <a:rPr lang="id-ID" dirty="0" smtClean="0"/>
              <a:t>ISA diterbitkan oleh IAASB (the International Auditing and Assurance Standards Board), yaitu badan yang dibentuk oleh IFAC (the International Federation of Accountants).</a:t>
            </a:r>
          </a:p>
          <a:p>
            <a:r>
              <a:rPr lang="id-ID" dirty="0" smtClean="0"/>
              <a:t>IAASB bertugas meningkatkan keseragaman praktik audit di seluruh dunia.</a:t>
            </a:r>
          </a:p>
          <a:p>
            <a:r>
              <a:rPr lang="id-ID" b="1" dirty="0" smtClean="0"/>
              <a:t>ISA tidak sepenuhnya mengatur (override) standar audit yang berlaku di suatu negara, </a:t>
            </a:r>
            <a:r>
              <a:rPr lang="id-ID" dirty="0" smtClean="0"/>
              <a:t>oleh sebab itu tetap dimungkinkan pemberlakuan standar audit </a:t>
            </a:r>
            <a:r>
              <a:rPr lang="id-ID" dirty="0" smtClean="0"/>
              <a:t>sesuai dengan kententuan dan undang-undang masing-masing negara.</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4</a:t>
            </a:fld>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AICPA – Auditing Standards</a:t>
            </a:r>
            <a:endParaRPr lang="id-ID" b="1" dirty="0"/>
          </a:p>
        </p:txBody>
      </p:sp>
      <p:sp>
        <p:nvSpPr>
          <p:cNvPr id="3" name="Subtitle 2"/>
          <p:cNvSpPr>
            <a:spLocks noGrp="1"/>
          </p:cNvSpPr>
          <p:nvPr>
            <p:ph type="subTitle" idx="1"/>
          </p:nvPr>
        </p:nvSpPr>
        <p:spPr/>
        <p:txBody>
          <a:bodyPr/>
          <a:lstStyle/>
          <a:p>
            <a:r>
              <a:rPr lang="id-ID" dirty="0" smtClean="0"/>
              <a:t>Di Amerika nama standar audit yang berlaku adalah SASs (Statements on Auditing Standards), diterbitkan oleh ASB (the Auditing Standards Board), sebuah badan di bawah AICPA (the American Institute of Certified Pablic Accountants).</a:t>
            </a:r>
          </a:p>
          <a:p>
            <a:r>
              <a:rPr lang="id-ID" dirty="0" smtClean="0"/>
              <a:t>Karena ASB telah melakukan harmonisasi dengan IAASB, maka AICPA Auditing Standards isinya hampir sama dengan ISA, tidak ada perbedaan signifikan.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5</a:t>
            </a:fld>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PCAOB – Auditing Standards</a:t>
            </a:r>
            <a:endParaRPr lang="id-ID" dirty="0"/>
          </a:p>
        </p:txBody>
      </p:sp>
      <p:sp>
        <p:nvSpPr>
          <p:cNvPr id="3" name="Subtitle 2"/>
          <p:cNvSpPr>
            <a:spLocks noGrp="1"/>
          </p:cNvSpPr>
          <p:nvPr>
            <p:ph type="subTitle" idx="1"/>
          </p:nvPr>
        </p:nvSpPr>
        <p:spPr/>
        <p:txBody>
          <a:bodyPr/>
          <a:lstStyle/>
          <a:p>
            <a:r>
              <a:rPr lang="id-ID" dirty="0" smtClean="0"/>
              <a:t>PCAOB (Public Company Accounting Oversight Board) adalah badan yang dibentuk berdasarkan </a:t>
            </a:r>
            <a:r>
              <a:rPr lang="id-ID" b="1" u="sng" dirty="0" smtClean="0"/>
              <a:t>The Sarbanes – Oxly Act (SOX),</a:t>
            </a:r>
            <a:r>
              <a:rPr lang="id-ID" dirty="0" smtClean="0"/>
              <a:t> yaitu undang-undang tentang reformasi praktik akuntansi perusahaan publik serta perlindungan investor.  </a:t>
            </a:r>
          </a:p>
          <a:p>
            <a:r>
              <a:rPr lang="id-ID" dirty="0" smtClean="0"/>
              <a:t>SOX juga dikenal dengan nama </a:t>
            </a:r>
            <a:r>
              <a:rPr lang="en-US" dirty="0" smtClean="0"/>
              <a:t>"Public Company Accounting Reform and Investor Protection Act“</a:t>
            </a:r>
            <a:r>
              <a:rPr lang="id-ID" dirty="0" smtClean="0"/>
              <a:t> atau </a:t>
            </a:r>
            <a:r>
              <a:rPr lang="en-US" dirty="0" smtClean="0"/>
              <a:t> "Corporate and Auditing Accountability and Responsibility Ac</a:t>
            </a:r>
            <a:r>
              <a:rPr lang="id-ID" dirty="0" smtClean="0"/>
              <a:t>t”.</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6</a:t>
            </a:fld>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PCAOB – Auditing Standards</a:t>
            </a:r>
            <a:endParaRPr lang="id-ID" dirty="0"/>
          </a:p>
        </p:txBody>
      </p:sp>
      <p:sp>
        <p:nvSpPr>
          <p:cNvPr id="3" name="Subtitle 2"/>
          <p:cNvSpPr>
            <a:spLocks noGrp="1"/>
          </p:cNvSpPr>
          <p:nvPr>
            <p:ph type="subTitle" idx="1"/>
          </p:nvPr>
        </p:nvSpPr>
        <p:spPr/>
        <p:txBody>
          <a:bodyPr>
            <a:normAutofit fontScale="92500" lnSpcReduction="10000"/>
          </a:bodyPr>
          <a:lstStyle/>
          <a:p>
            <a:r>
              <a:rPr lang="id-ID" dirty="0" smtClean="0">
                <a:latin typeface="Arial" pitchFamily="34" charset="0"/>
                <a:cs typeface="Arial" pitchFamily="34" charset="0"/>
              </a:rPr>
              <a:t>PCAOB ditunjuk dan diawasi oleh SEC (Securities and Exchange Commission). </a:t>
            </a:r>
          </a:p>
          <a:p>
            <a:r>
              <a:rPr lang="id-ID" dirty="0" smtClean="0">
                <a:latin typeface="Arial" pitchFamily="34" charset="0"/>
                <a:cs typeface="Arial" pitchFamily="34" charset="0"/>
              </a:rPr>
              <a:t>PCAOB bertugas:</a:t>
            </a:r>
          </a:p>
          <a:p>
            <a:pPr marL="1079500" indent="-630238">
              <a:buFont typeface="+mj-lt"/>
              <a:buAutoNum type="arabicPeriod"/>
            </a:pPr>
            <a:r>
              <a:rPr lang="id-ID" dirty="0" smtClean="0">
                <a:latin typeface="Arial" pitchFamily="34" charset="0"/>
                <a:cs typeface="Arial" pitchFamily="34" charset="0"/>
              </a:rPr>
              <a:t>Mengawasi </a:t>
            </a:r>
            <a:r>
              <a:rPr lang="id-ID" dirty="0" smtClean="0">
                <a:latin typeface="Arial" pitchFamily="34" charset="0"/>
                <a:cs typeface="Arial" pitchFamily="34" charset="0"/>
              </a:rPr>
              <a:t>praktik audit </a:t>
            </a:r>
            <a:r>
              <a:rPr lang="id-ID" dirty="0" smtClean="0">
                <a:latin typeface="Arial" pitchFamily="34" charset="0"/>
                <a:cs typeface="Arial" pitchFamily="34" charset="0"/>
              </a:rPr>
              <a:t>perusahaan publik.</a:t>
            </a:r>
          </a:p>
          <a:p>
            <a:pPr marL="1079500" indent="-630238">
              <a:buFont typeface="+mj-lt"/>
              <a:buAutoNum type="arabicPeriod"/>
            </a:pPr>
            <a:r>
              <a:rPr lang="id-ID" dirty="0" smtClean="0">
                <a:latin typeface="Arial" pitchFamily="34" charset="0"/>
                <a:cs typeface="Arial" pitchFamily="34" charset="0"/>
              </a:rPr>
              <a:t>Menentukan standar audit dan standar pengendalian mutu KAP.</a:t>
            </a:r>
          </a:p>
          <a:p>
            <a:pPr marL="1079500" indent="-630238">
              <a:buFont typeface="+mj-lt"/>
              <a:buAutoNum type="arabicPeriod"/>
            </a:pPr>
            <a:r>
              <a:rPr lang="id-ID" dirty="0" smtClean="0">
                <a:latin typeface="Arial" pitchFamily="34" charset="0"/>
                <a:cs typeface="Arial" pitchFamily="34" charset="0"/>
              </a:rPr>
              <a:t>Melakukan inspeksi pengendalian mutu KAP melalui asesmen atas tingkat kepatuhan terhadap aturan PCAOB dan SEC.</a:t>
            </a: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PCAOB – Auditing Standards</a:t>
            </a:r>
            <a:endParaRPr lang="id-ID" dirty="0"/>
          </a:p>
        </p:txBody>
      </p:sp>
      <p:sp>
        <p:nvSpPr>
          <p:cNvPr id="3" name="Subtitle 2"/>
          <p:cNvSpPr>
            <a:spLocks noGrp="1"/>
          </p:cNvSpPr>
          <p:nvPr>
            <p:ph type="subTitle" idx="1"/>
          </p:nvPr>
        </p:nvSpPr>
        <p:spPr/>
        <p:txBody>
          <a:bodyPr>
            <a:normAutofit/>
          </a:bodyPr>
          <a:lstStyle/>
          <a:p>
            <a:r>
              <a:rPr lang="id-ID" dirty="0" smtClean="0"/>
              <a:t>Pada awalnya standar audit PCAOB mengacu pada standar audit ASB, tetapi selanjutnya mengacu pada standar audit ISA.</a:t>
            </a:r>
          </a:p>
          <a:p>
            <a:r>
              <a:rPr lang="id-ID" dirty="0" smtClean="0"/>
              <a:t>Sebelum SOX, ASB menetapkan standar audit untuk perusahaan privat dan perusahaan publik, tetapi paska SOX, standar audit perusahaan publik ditetapkan oleh PCAOB.</a:t>
            </a:r>
          </a:p>
          <a:p>
            <a:r>
              <a:rPr lang="id-ID" dirty="0" smtClean="0"/>
              <a:t>Standar Audit yang ditetapkan PCAOB selanjutnya dikenal dengan </a:t>
            </a:r>
            <a:r>
              <a:rPr lang="id-ID" b="1" u="sng" dirty="0" smtClean="0"/>
              <a:t>PCAOB Auditing Standards</a:t>
            </a:r>
            <a:r>
              <a:rPr lang="id-ID" dirty="0" smtClean="0"/>
              <a:t>.</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8</a:t>
            </a:fld>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Hubungan Antar Standar Audit di US</a:t>
            </a:r>
            <a:endParaRPr lang="id-ID" b="1" dirty="0"/>
          </a:p>
        </p:txBody>
      </p:sp>
      <p:sp>
        <p:nvSpPr>
          <p:cNvPr id="3" name="Subtitle 2"/>
          <p:cNvSpPr>
            <a:spLocks noGrp="1"/>
          </p:cNvSpPr>
          <p:nvPr>
            <p:ph type="subTitle" idx="1"/>
          </p:nvPr>
        </p:nvSpPr>
        <p:spPr/>
        <p:txBody>
          <a:bodyPr>
            <a:normAutofit/>
          </a:bodyPr>
          <a:lstStyle/>
          <a:p>
            <a:r>
              <a:rPr lang="id-ID" dirty="0" smtClean="0"/>
              <a:t>ISA </a:t>
            </a:r>
            <a:r>
              <a:rPr lang="id-ID" dirty="0" smtClean="0">
                <a:sym typeface="Wingdings" pitchFamily="2" charset="2"/>
              </a:rPr>
              <a:t> Diterapkan untuk entitas di luar Amerika.</a:t>
            </a:r>
          </a:p>
          <a:p>
            <a:r>
              <a:rPr lang="id-ID" dirty="0" smtClean="0">
                <a:sym typeface="Wingdings" pitchFamily="2" charset="2"/>
              </a:rPr>
              <a:t>AICPA Auditing Standards  Diterapkan pada perusahaan privat di Amerika.</a:t>
            </a:r>
          </a:p>
          <a:p>
            <a:r>
              <a:rPr lang="id-ID" dirty="0" smtClean="0">
                <a:sym typeface="Wingdings" pitchFamily="2" charset="2"/>
              </a:rPr>
              <a:t>PCAOB Auditing Standards  Diterapkan pada perusahaan publik di Amerika.</a:t>
            </a:r>
          </a:p>
          <a:p>
            <a:pPr marL="0" indent="0">
              <a:buNone/>
            </a:pPr>
            <a:r>
              <a:rPr lang="id-ID" b="1" u="sng" dirty="0" smtClean="0">
                <a:sym typeface="Wingdings" pitchFamily="2" charset="2"/>
              </a:rPr>
              <a:t>Catatan:</a:t>
            </a:r>
          </a:p>
          <a:p>
            <a:pPr marL="0" indent="0">
              <a:buNone/>
            </a:pPr>
            <a:r>
              <a:rPr lang="id-ID" dirty="0" smtClean="0">
                <a:sym typeface="Wingdings" pitchFamily="2" charset="2"/>
              </a:rPr>
              <a:t>Perusahaan publik adalah perusahaan yang menjual sahamnya di bursa efek.</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9</a:t>
            </a:fld>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1321</Words>
  <Application>Microsoft Office PowerPoint</Application>
  <PresentationFormat>On-screen Show (4:3)</PresentationFormat>
  <Paragraphs>168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BAGIAN II STANDAR AUDIT</vt:lpstr>
      <vt:lpstr>FUNGSI STANDAR AUDIT</vt:lpstr>
      <vt:lpstr>CONTOH STANDAR AUDIT</vt:lpstr>
      <vt:lpstr>International Standards on Auditing (ISA)</vt:lpstr>
      <vt:lpstr>AICPA – Auditing Standards</vt:lpstr>
      <vt:lpstr>PCAOB – Auditing Standards</vt:lpstr>
      <vt:lpstr>PCAOB – Auditing Standards</vt:lpstr>
      <vt:lpstr>PCAOB – Auditing Standards</vt:lpstr>
      <vt:lpstr>Hubungan Antar Standar Audit di US</vt:lpstr>
      <vt:lpstr>STANDAR AUDIT AICPA DAN PCAOB</vt:lpstr>
      <vt:lpstr>STANDAR AUDIT AICPA DAN PCAOB</vt:lpstr>
      <vt:lpstr>PRINSIP STANDAR AUDIT - AICPA</vt:lpstr>
      <vt:lpstr>PRINSIP STANDAR AUDIT AICPA</vt:lpstr>
      <vt:lpstr>PRINSIP STANDAR AUDIT AICPA</vt:lpstr>
      <vt:lpstr>STANDAR AUDIT PCAOB</vt:lpstr>
      <vt:lpstr>STANDAR AUDIT PCAOB</vt:lpstr>
      <vt:lpstr>STANDAR AUDIT PCAOB</vt:lpstr>
      <vt:lpstr>STANDAR AUDIT PCAOB</vt:lpstr>
      <vt:lpstr>STANDAR AUDIT PCAOB</vt:lpstr>
      <vt:lpstr>STANDAR AUDIT AICPA vs PCAOB</vt:lpstr>
      <vt:lpstr>STANDAR AUDIT AICPA vs PCAOB</vt:lpstr>
      <vt:lpstr>PENGENDALIAN MUTU KAP</vt:lpstr>
      <vt:lpstr>PENGENDALIAN MUTU KAP</vt:lpstr>
      <vt:lpstr>PENGENDALIAN MUTU KAP</vt:lpstr>
      <vt:lpstr>PENGENDALIAN MUTU KAP</vt:lpstr>
      <vt:lpstr>Terimakasih (Bagian Terpenting Dalam Hidup)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85</cp:revision>
  <dcterms:created xsi:type="dcterms:W3CDTF">2015-02-11T15:01:47Z</dcterms:created>
  <dcterms:modified xsi:type="dcterms:W3CDTF">2015-03-10T07:10:32Z</dcterms:modified>
</cp:coreProperties>
</file>