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301" r:id="rId3"/>
    <p:sldId id="302" r:id="rId4"/>
    <p:sldId id="303" r:id="rId5"/>
    <p:sldId id="304" r:id="rId6"/>
    <p:sldId id="305" r:id="rId7"/>
    <p:sldId id="306" r:id="rId8"/>
    <p:sldId id="307" r:id="rId9"/>
    <p:sldId id="308" r:id="rId10"/>
    <p:sldId id="278"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E3BB5-B26B-4005-B58E-D972BD30C8E8}" type="datetimeFigureOut">
              <a:rPr lang="id-ID" smtClean="0"/>
              <a:pPr/>
              <a:t>10/03/2015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497CE-D4A7-42EB-A2D8-8298147CE5D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6">
              <a:lumMod val="40000"/>
              <a:lumOff val="60000"/>
            </a:schemeClr>
          </a:solidFill>
        </p:spPr>
        <p:txBody>
          <a:bodyPr/>
          <a:lstStyle/>
          <a:p>
            <a:r>
              <a:rPr lang="en-US" dirty="0" smtClean="0"/>
              <a:t>Click to edit Master title style</a:t>
            </a:r>
            <a:endParaRPr lang="id-ID" dirty="0"/>
          </a:p>
        </p:txBody>
      </p:sp>
      <p:sp>
        <p:nvSpPr>
          <p:cNvPr id="3" name="Content Placeholder 2"/>
          <p:cNvSpPr>
            <a:spLocks noGrp="1"/>
          </p:cNvSpPr>
          <p:nvPr>
            <p:ph idx="1"/>
          </p:nvPr>
        </p:nvSpPr>
        <p:spPr>
          <a:xfrm>
            <a:off x="457200" y="928670"/>
            <a:ext cx="8258204" cy="5072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Slide Number Placeholder 5"/>
          <p:cNvSpPr>
            <a:spLocks noGrp="1"/>
          </p:cNvSpPr>
          <p:nvPr>
            <p:ph type="sldNum" sz="quarter" idx="12"/>
          </p:nvPr>
        </p:nvSpPr>
        <p:spPr>
          <a:xfrm>
            <a:off x="8315380" y="6356350"/>
            <a:ext cx="471462" cy="365125"/>
          </a:xfrm>
        </p:spPr>
        <p:txBody>
          <a:bodyPr/>
          <a:lstStyle/>
          <a:p>
            <a:fld id="{97E25F0D-EA1A-4233-97B3-2FDC60145AF4}" type="slidenum">
              <a:rPr lang="id-ID" smtClean="0"/>
              <a:pPr/>
              <a:t>‹#›</a:t>
            </a:fld>
            <a:endParaRPr lang="id-ID"/>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55"/>
          </a:xfrm>
        </p:spPr>
        <p:txBody>
          <a:bodyPr/>
          <a:lstStyle/>
          <a:p>
            <a:r>
              <a:rPr lang="en-US" smtClean="0"/>
              <a:t>Click to edit Master title style</a:t>
            </a:r>
            <a:endParaRPr lang="id-ID"/>
          </a:p>
        </p:txBody>
      </p:sp>
      <p:sp>
        <p:nvSpPr>
          <p:cNvPr id="3" name="Subtitle 2"/>
          <p:cNvSpPr>
            <a:spLocks noGrp="1"/>
          </p:cNvSpPr>
          <p:nvPr>
            <p:ph type="subTitle" idx="1"/>
          </p:nvPr>
        </p:nvSpPr>
        <p:spPr>
          <a:xfrm>
            <a:off x="571472" y="1000108"/>
            <a:ext cx="8215370" cy="5214974"/>
          </a:xfrm>
        </p:spPr>
        <p:txBody>
          <a:bodyPr/>
          <a:lstStyle>
            <a:lvl1pPr marL="450850" indent="-450850" algn="l">
              <a:buFont typeface="Arial" pitchFamily="34" charset="0"/>
              <a:buChar char="•"/>
              <a:defRPr>
                <a:solidFill>
                  <a:schemeClr val="tx1"/>
                </a:solidFill>
              </a:defRPr>
            </a:lvl1pPr>
            <a:lvl2pPr marL="457200" indent="0" algn="ctr">
              <a:buFont typeface="Arial" pitchFamily="34" charset="0"/>
              <a:buChar char="•"/>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smtClean="0"/>
          </a:p>
          <a:p>
            <a:pPr lvl="0"/>
            <a:endParaRPr lang="id-ID" dirty="0"/>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id-ID"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id-ID"/>
          </a:p>
        </p:txBody>
      </p:sp>
      <p:sp>
        <p:nvSpPr>
          <p:cNvPr id="8" name="Footer Placeholder 7"/>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9" name="Slide Number Placeholder 8"/>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id-ID"/>
          </a:p>
        </p:txBody>
      </p:sp>
      <p:sp>
        <p:nvSpPr>
          <p:cNvPr id="4" name="Footer Placeholder 3"/>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5" name="Slide Number Placeholder 4"/>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id-ID"/>
          </a:p>
        </p:txBody>
      </p:sp>
      <p:sp>
        <p:nvSpPr>
          <p:cNvPr id="3" name="Footer Placeholder 2"/>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4" name="Slide Number Placeholder 3"/>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14356"/>
          </a:xfrm>
          <a:prstGeom prst="rect">
            <a:avLst/>
          </a:prstGeom>
          <a:solidFill>
            <a:schemeClr val="accent6">
              <a:lumMod val="40000"/>
              <a:lumOff val="60000"/>
            </a:schemeClr>
          </a:solidFill>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000108"/>
            <a:ext cx="8229600" cy="50720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6" name="Slide Number Placeholder 5"/>
          <p:cNvSpPr>
            <a:spLocks noGrp="1"/>
          </p:cNvSpPr>
          <p:nvPr>
            <p:ph type="sldNum" sz="quarter" idx="4"/>
          </p:nvPr>
        </p:nvSpPr>
        <p:spPr>
          <a:xfrm>
            <a:off x="8358214" y="6356350"/>
            <a:ext cx="428628" cy="365125"/>
          </a:xfrm>
          <a:prstGeom prst="rect">
            <a:avLst/>
          </a:prstGeom>
        </p:spPr>
        <p:txBody>
          <a:bodyPr vert="horz" lIns="91440" tIns="45720" rIns="91440" bIns="45720" rtlCol="0" anchor="ctr"/>
          <a:lstStyle>
            <a:lvl1pPr algn="r">
              <a:defRPr sz="1200">
                <a:solidFill>
                  <a:schemeClr val="tx1"/>
                </a:solidFill>
              </a:defRPr>
            </a:lvl1pPr>
          </a:lstStyle>
          <a:p>
            <a:fld id="{97E25F0D-EA1A-4233-97B3-2FDC60145AF4}" type="slidenum">
              <a:rPr lang="id-ID" smtClean="0"/>
              <a:pPr/>
              <a:t>‹#›</a:t>
            </a:fld>
            <a:endParaRPr lang="id-ID" dirty="0"/>
          </a:p>
        </p:txBody>
      </p:sp>
      <p:pic>
        <p:nvPicPr>
          <p:cNvPr id="7" name="Picture 6" descr="Logo AAYKPN"/>
          <p:cNvPicPr/>
          <p:nvPr userDrawn="1"/>
        </p:nvPicPr>
        <p:blipFill>
          <a:blip r:embed="rId13" cstate="print"/>
          <a:srcRect/>
          <a:stretch>
            <a:fillRect/>
          </a:stretch>
        </p:blipFill>
        <p:spPr bwMode="auto">
          <a:xfrm>
            <a:off x="500034" y="6407198"/>
            <a:ext cx="428628" cy="307950"/>
          </a:xfrm>
          <a:prstGeom prst="rect">
            <a:avLst/>
          </a:prstGeom>
          <a:noFill/>
          <a:ln w="9525">
            <a:noFill/>
            <a:miter lim="800000"/>
            <a:headEnd/>
            <a:tailEnd/>
          </a:ln>
        </p:spPr>
      </p:pic>
      <p:sp>
        <p:nvSpPr>
          <p:cNvPr id="8" name="TextBox 7"/>
          <p:cNvSpPr txBox="1"/>
          <p:nvPr userDrawn="1"/>
        </p:nvSpPr>
        <p:spPr>
          <a:xfrm>
            <a:off x="7508301" y="6393723"/>
            <a:ext cx="849913" cy="307777"/>
          </a:xfrm>
          <a:prstGeom prst="rect">
            <a:avLst/>
          </a:prstGeom>
          <a:noFill/>
        </p:spPr>
        <p:txBody>
          <a:bodyPr wrap="none" rtlCol="0">
            <a:spAutoFit/>
          </a:bodyPr>
          <a:lstStyle/>
          <a:p>
            <a:r>
              <a:rPr lang="id-ID" sz="1400" b="1" dirty="0" smtClean="0"/>
              <a:t>Halaman</a:t>
            </a:r>
            <a:endParaRPr lang="id-ID" sz="1400" b="1" dirty="0"/>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895200" y="6451513"/>
            <a:ext cx="1829668" cy="307777"/>
          </a:xfrm>
          <a:prstGeom prst="rect">
            <a:avLst/>
          </a:prstGeom>
          <a:noFill/>
        </p:spPr>
        <p:txBody>
          <a:bodyPr wrap="none" rtlCol="0">
            <a:spAutoFit/>
          </a:bodyPr>
          <a:lstStyle/>
          <a:p>
            <a:r>
              <a:rPr lang="id-ID" sz="1400" b="1" dirty="0" smtClean="0"/>
              <a:t>Pengauditan I - Sururi</a:t>
            </a:r>
            <a:endParaRPr lang="id-ID" sz="1400" b="1"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00113" indent="-442913"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14620"/>
            <a:ext cx="9144000" cy="1214446"/>
          </a:xfrm>
        </p:spPr>
        <p:txBody>
          <a:bodyPr>
            <a:normAutofit fontScale="90000"/>
          </a:bodyPr>
          <a:lstStyle/>
          <a:p>
            <a:r>
              <a:rPr lang="id-ID" b="1" dirty="0" smtClean="0"/>
              <a:t>BAGIAN III</a:t>
            </a:r>
            <a:br>
              <a:rPr lang="id-ID" b="1" dirty="0" smtClean="0"/>
            </a:br>
            <a:r>
              <a:rPr lang="id-ID" b="1" dirty="0" smtClean="0"/>
              <a:t>LAPORAN AUDIT</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a:t>
            </a:fld>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00306"/>
            <a:ext cx="9144000" cy="1643074"/>
          </a:xfrm>
        </p:spPr>
        <p:txBody>
          <a:bodyPr>
            <a:normAutofit/>
          </a:bodyPr>
          <a:lstStyle/>
          <a:p>
            <a:r>
              <a:rPr lang="id-ID" dirty="0" smtClean="0"/>
              <a:t>Terimakasih</a:t>
            </a:r>
            <a:br>
              <a:rPr lang="id-ID" dirty="0" smtClean="0"/>
            </a:br>
            <a:r>
              <a:rPr lang="id-ID" dirty="0" smtClean="0"/>
              <a:t>(Bagian Terpenting Dalam Hidup)</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10</a:t>
            </a:fld>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OPINI AUDITOR</a:t>
            </a:r>
            <a:endParaRPr lang="id-ID" b="1" dirty="0"/>
          </a:p>
        </p:txBody>
      </p:sp>
      <p:sp>
        <p:nvSpPr>
          <p:cNvPr id="3" name="Subtitle 2"/>
          <p:cNvSpPr>
            <a:spLocks noGrp="1"/>
          </p:cNvSpPr>
          <p:nvPr>
            <p:ph type="subTitle" idx="1"/>
          </p:nvPr>
        </p:nvSpPr>
        <p:spPr/>
        <p:txBody>
          <a:bodyPr>
            <a:normAutofit fontScale="92500"/>
          </a:bodyPr>
          <a:lstStyle/>
          <a:p>
            <a:pPr marL="449263" indent="-449263"/>
            <a:r>
              <a:rPr lang="id-ID" dirty="0" smtClean="0"/>
              <a:t>Bentuk laporan audit ditentukan oleh jenis opini auditor atas laporan keuangan yang diaudit.</a:t>
            </a:r>
          </a:p>
          <a:p>
            <a:pPr marL="449263" indent="-449263"/>
            <a:r>
              <a:rPr lang="id-ID" dirty="0" smtClean="0"/>
              <a:t>Terdapat 4 (empat) jenis opini auditor:</a:t>
            </a:r>
          </a:p>
          <a:p>
            <a:pPr marL="989013" indent="-539750">
              <a:buFont typeface="+mj-lt"/>
              <a:buAutoNum type="arabicPeriod"/>
            </a:pPr>
            <a:r>
              <a:rPr lang="id-ID" dirty="0" smtClean="0"/>
              <a:t>Opini wajar tanpa pengecualian (an unqualified opinion)</a:t>
            </a:r>
          </a:p>
          <a:p>
            <a:pPr marL="989013" indent="-539750">
              <a:buFont typeface="+mj-lt"/>
              <a:buAutoNum type="arabicPeriod"/>
            </a:pPr>
            <a:r>
              <a:rPr lang="id-ID" dirty="0" smtClean="0"/>
              <a:t>Opini wajar dengan pengecualian (a qualified opinion)</a:t>
            </a:r>
          </a:p>
          <a:p>
            <a:pPr marL="989013" indent="-539750">
              <a:buFont typeface="+mj-lt"/>
              <a:buAutoNum type="arabicPeriod"/>
            </a:pPr>
            <a:r>
              <a:rPr lang="id-ID" dirty="0" smtClean="0"/>
              <a:t>Opini tidak wajar (an adverse opinion)</a:t>
            </a:r>
          </a:p>
          <a:p>
            <a:pPr marL="989013" indent="-539750">
              <a:buFont typeface="+mj-lt"/>
              <a:buAutoNum type="arabicPeriod"/>
            </a:pPr>
            <a:r>
              <a:rPr lang="id-ID" dirty="0" smtClean="0"/>
              <a:t>Menolak memberikan opini (a disclaimer of opinion)</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a:t>
            </a:fld>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LATAR BELAKANG OPINI AUDITOR</a:t>
            </a:r>
            <a:endParaRPr lang="id-ID" dirty="0"/>
          </a:p>
        </p:txBody>
      </p:sp>
      <p:sp>
        <p:nvSpPr>
          <p:cNvPr id="3" name="Subtitle 2"/>
          <p:cNvSpPr>
            <a:spLocks noGrp="1"/>
          </p:cNvSpPr>
          <p:nvPr>
            <p:ph type="subTitle" idx="1"/>
          </p:nvPr>
        </p:nvSpPr>
        <p:spPr/>
        <p:txBody>
          <a:bodyPr>
            <a:normAutofit lnSpcReduction="10000"/>
          </a:bodyPr>
          <a:lstStyle/>
          <a:p>
            <a:pPr marL="514350" indent="-514350">
              <a:buFont typeface="+mj-lt"/>
              <a:buAutoNum type="arabicPeriod"/>
            </a:pPr>
            <a:r>
              <a:rPr lang="id-ID" b="1" dirty="0" smtClean="0"/>
              <a:t>Opini wajar tanpa pengecualian</a:t>
            </a:r>
            <a:r>
              <a:rPr lang="id-ID" dirty="0" smtClean="0"/>
              <a:t>, diberikan pada saat laporan keuangan secara keseluruhan bebas dari salah saji material, atau disajikan sesuai dengan </a:t>
            </a:r>
            <a:r>
              <a:rPr lang="id-ID" b="1" dirty="0" smtClean="0"/>
              <a:t>Rerangka Pelaporan Keuangan (Financial Reporting Framework)</a:t>
            </a:r>
            <a:r>
              <a:rPr lang="id-ID" dirty="0" smtClean="0"/>
              <a:t>.</a:t>
            </a:r>
          </a:p>
          <a:p>
            <a:pPr marL="514350" indent="-514350">
              <a:buNone/>
            </a:pPr>
            <a:r>
              <a:rPr lang="id-ID" dirty="0" smtClean="0"/>
              <a:t>	Yang dimaksud dengan Rerangka Pelaporan Keuangan adalah Standar Akuntansi Keuangan (SAK/IFRS) dan peraturan yang berlaku di negara tempat penerbitan laporan keuangan.</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3</a:t>
            </a:fld>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LATAR BELAKANG OPINI AUDITOR</a:t>
            </a:r>
            <a:endParaRPr lang="id-ID" dirty="0"/>
          </a:p>
        </p:txBody>
      </p:sp>
      <p:sp>
        <p:nvSpPr>
          <p:cNvPr id="3" name="Subtitle 2"/>
          <p:cNvSpPr>
            <a:spLocks noGrp="1"/>
          </p:cNvSpPr>
          <p:nvPr>
            <p:ph type="subTitle" idx="1"/>
          </p:nvPr>
        </p:nvSpPr>
        <p:spPr/>
        <p:txBody>
          <a:bodyPr>
            <a:normAutofit/>
          </a:bodyPr>
          <a:lstStyle/>
          <a:p>
            <a:pPr marL="514350" indent="-514350">
              <a:buFont typeface="+mj-lt"/>
              <a:buAutoNum type="arabicPeriod" startAt="2"/>
            </a:pPr>
            <a:r>
              <a:rPr lang="id-ID" b="1" dirty="0" smtClean="0"/>
              <a:t>Opini wajar dengan pengecualian</a:t>
            </a:r>
            <a:r>
              <a:rPr lang="id-ID" dirty="0" smtClean="0"/>
              <a:t>, diberikan pada saat laporan keuangan secara keseluruhan disajikan secara wajar, tetapi </a:t>
            </a:r>
            <a:r>
              <a:rPr lang="id-ID" dirty="0" smtClean="0"/>
              <a:t>pada </a:t>
            </a:r>
            <a:r>
              <a:rPr lang="id-ID" dirty="0" smtClean="0"/>
              <a:t>bagian tertentu dari laporan keuangan terdapat salah saji material, atau terdapat keterbatasan luas pemeriksaan (scope limitation).  Keterbatasan luas pemeriksaan terjadi pada saat auditor tidak bisa memperoleh data atau informasi yang diperlukan untuk pengujian audit.</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4</a:t>
            </a:fld>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LATAR BELAKANG OPINI AUDITOR</a:t>
            </a:r>
            <a:endParaRPr lang="id-ID" dirty="0"/>
          </a:p>
        </p:txBody>
      </p:sp>
      <p:sp>
        <p:nvSpPr>
          <p:cNvPr id="3" name="Subtitle 2"/>
          <p:cNvSpPr>
            <a:spLocks noGrp="1"/>
          </p:cNvSpPr>
          <p:nvPr>
            <p:ph type="subTitle" idx="1"/>
          </p:nvPr>
        </p:nvSpPr>
        <p:spPr/>
        <p:txBody>
          <a:bodyPr>
            <a:normAutofit fontScale="92500" lnSpcReduction="20000"/>
          </a:bodyPr>
          <a:lstStyle/>
          <a:p>
            <a:pPr marL="514350" indent="-514350">
              <a:buFont typeface="+mj-lt"/>
              <a:buAutoNum type="arabicPeriod" startAt="3"/>
            </a:pPr>
            <a:r>
              <a:rPr lang="id-ID" b="1" dirty="0" smtClean="0"/>
              <a:t>Opini tidak wajar</a:t>
            </a:r>
            <a:r>
              <a:rPr lang="id-ID" dirty="0" smtClean="0"/>
              <a:t>, diberikan pada saat laporan keuangan yang diaudit mengandung salah saji material secara ekstrim, </a:t>
            </a:r>
            <a:r>
              <a:rPr lang="id-ID" b="1" dirty="0" smtClean="0"/>
              <a:t>karena penyimpangan terhadap SAK/IFRS</a:t>
            </a:r>
            <a:r>
              <a:rPr lang="id-ID" dirty="0" smtClean="0"/>
              <a:t>. </a:t>
            </a:r>
          </a:p>
          <a:p>
            <a:pPr marL="514350" indent="-514350">
              <a:buFont typeface="+mj-lt"/>
              <a:buAutoNum type="arabicPeriod" startAt="3"/>
            </a:pPr>
            <a:r>
              <a:rPr lang="id-ID" b="1" dirty="0" smtClean="0"/>
              <a:t>Menolak memberikan pendapat,</a:t>
            </a:r>
            <a:r>
              <a:rPr lang="id-ID" dirty="0" smtClean="0"/>
              <a:t>  diberikan pada saat terjadi keterbatasan luas pemeriksaan secara ekstrim. </a:t>
            </a:r>
          </a:p>
          <a:p>
            <a:pPr marL="514350" indent="-514350">
              <a:buNone/>
            </a:pPr>
            <a:r>
              <a:rPr lang="id-ID" b="1" dirty="0" smtClean="0"/>
              <a:t>Catatan:</a:t>
            </a:r>
          </a:p>
          <a:p>
            <a:pPr marL="0" indent="0">
              <a:buNone/>
            </a:pPr>
            <a:r>
              <a:rPr lang="id-ID" dirty="0" smtClean="0"/>
              <a:t>Salah saji yang mengakibatkan </a:t>
            </a:r>
            <a:r>
              <a:rPr lang="id-ID" b="1" u="sng" dirty="0" smtClean="0"/>
              <a:t>pengecualian dari opini wajar</a:t>
            </a:r>
            <a:r>
              <a:rPr lang="id-ID" dirty="0" smtClean="0"/>
              <a:t> atau </a:t>
            </a:r>
            <a:r>
              <a:rPr lang="id-ID" b="1" u="sng" dirty="0" smtClean="0"/>
              <a:t>opini tidak wajar</a:t>
            </a:r>
            <a:r>
              <a:rPr lang="id-ID" dirty="0" smtClean="0"/>
              <a:t>, adalah salah saji yang tidak memungkinkan lagi untuk dibuatkan usulan revisi oleh auditor,</a:t>
            </a:r>
            <a:r>
              <a:rPr lang="id-ID" b="1" dirty="0" smtClean="0"/>
              <a:t> </a:t>
            </a:r>
            <a:r>
              <a:rPr lang="id-ID" dirty="0" smtClean="0"/>
              <a:t>karena kesalahannya bersifat </a:t>
            </a:r>
            <a:r>
              <a:rPr lang="id-ID" b="1" i="1" u="sng" dirty="0" smtClean="0"/>
              <a:t>pervasive </a:t>
            </a:r>
            <a:r>
              <a:rPr lang="id-ID" b="1" u="sng" dirty="0" smtClean="0"/>
              <a:t>atau akut</a:t>
            </a:r>
            <a:r>
              <a:rPr lang="id-ID" dirty="0" smtClean="0"/>
              <a:t>.</a:t>
            </a:r>
            <a:r>
              <a:rPr lang="id-ID" b="1" dirty="0" smtClean="0"/>
              <a:t> </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5</a:t>
            </a:fld>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b="1" dirty="0" smtClean="0">
                <a:latin typeface="Arial" pitchFamily="34" charset="0"/>
                <a:cs typeface="Arial" pitchFamily="34" charset="0"/>
              </a:rPr>
              <a:t>Materialitas Salah Saji vs Opini Auditor</a:t>
            </a:r>
            <a:endParaRPr lang="id-ID" sz="3600" b="1" dirty="0">
              <a:latin typeface="Arial" pitchFamily="34" charset="0"/>
              <a:cs typeface="Arial" pitchFamily="34" charset="0"/>
            </a:endParaRPr>
          </a:p>
        </p:txBody>
      </p:sp>
      <p:sp>
        <p:nvSpPr>
          <p:cNvPr id="3" name="Subtitle 2"/>
          <p:cNvSpPr>
            <a:spLocks noGrp="1"/>
          </p:cNvSpPr>
          <p:nvPr>
            <p:ph type="subTitle" idx="1"/>
          </p:nvPr>
        </p:nvSpPr>
        <p:spPr>
          <a:xfrm>
            <a:off x="571472" y="3000372"/>
            <a:ext cx="8215370" cy="642942"/>
          </a:xfrm>
        </p:spPr>
        <p:txBody>
          <a:bodyPr>
            <a:noAutofit/>
          </a:bodyPr>
          <a:lstStyle/>
          <a:p>
            <a:pPr marL="514350" indent="-514350" algn="ctr">
              <a:buNone/>
            </a:pPr>
            <a:r>
              <a:rPr lang="id-ID" sz="3600" b="1" dirty="0" smtClean="0">
                <a:latin typeface="Arial" pitchFamily="34" charset="0"/>
                <a:cs typeface="Arial" pitchFamily="34" charset="0"/>
              </a:rPr>
              <a:t>LIHAT AREN HALAMAN 81 s.d. 82</a:t>
            </a:r>
          </a:p>
          <a:p>
            <a:pPr marL="514350" indent="-514350" algn="ctr">
              <a:buNone/>
            </a:pPr>
            <a:endParaRPr lang="id-ID" sz="36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6</a:t>
            </a:fld>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BENTUK LAPORAN AUDIT</a:t>
            </a:r>
            <a:endParaRPr lang="id-ID" b="1" dirty="0"/>
          </a:p>
        </p:txBody>
      </p:sp>
      <p:sp>
        <p:nvSpPr>
          <p:cNvPr id="3" name="Subtitle 2"/>
          <p:cNvSpPr>
            <a:spLocks noGrp="1"/>
          </p:cNvSpPr>
          <p:nvPr>
            <p:ph type="subTitle" idx="1"/>
          </p:nvPr>
        </p:nvSpPr>
        <p:spPr/>
        <p:txBody>
          <a:bodyPr>
            <a:normAutofit lnSpcReduction="10000"/>
          </a:bodyPr>
          <a:lstStyle/>
          <a:p>
            <a:pPr marL="514350" indent="-514350">
              <a:buFont typeface="+mj-lt"/>
              <a:buAutoNum type="arabicPeriod"/>
            </a:pPr>
            <a:r>
              <a:rPr lang="id-ID" dirty="0" smtClean="0"/>
              <a:t>Laporan audit bentuk standar </a:t>
            </a:r>
            <a:r>
              <a:rPr lang="id-ID" dirty="0" smtClean="0">
                <a:sym typeface="Wingdings" pitchFamily="2" charset="2"/>
              </a:rPr>
              <a:t> </a:t>
            </a:r>
            <a:r>
              <a:rPr lang="id-ID" dirty="0" smtClean="0">
                <a:sym typeface="Wingdings" pitchFamily="2" charset="2"/>
              </a:rPr>
              <a:t>dibuat </a:t>
            </a:r>
            <a:r>
              <a:rPr lang="id-ID" dirty="0" smtClean="0">
                <a:sym typeface="Wingdings" pitchFamily="2" charset="2"/>
              </a:rPr>
              <a:t>pada saat opini auditor Wajar Tanpa Pengecualian  paragraf dan kalimat dalam laporan audit bersifat standar.</a:t>
            </a:r>
          </a:p>
          <a:p>
            <a:pPr marL="514350" indent="-514350">
              <a:buFont typeface="+mj-lt"/>
              <a:buAutoNum type="arabicPeriod"/>
            </a:pPr>
            <a:r>
              <a:rPr lang="id-ID" dirty="0" smtClean="0">
                <a:sym typeface="Wingdings" pitchFamily="2" charset="2"/>
              </a:rPr>
              <a:t>Laporan audit yang menyimpang dari bentuk standar  </a:t>
            </a:r>
            <a:r>
              <a:rPr lang="id-ID" dirty="0" smtClean="0">
                <a:sym typeface="Wingdings" pitchFamily="2" charset="2"/>
              </a:rPr>
              <a:t>dibuat </a:t>
            </a:r>
            <a:r>
              <a:rPr lang="id-ID" dirty="0" smtClean="0">
                <a:sym typeface="Wingdings" pitchFamily="2" charset="2"/>
              </a:rPr>
              <a:t>pada saat opini auditor selain Wajar Tanpa Pengecualian (Wajar Dengan Pengecualian, Tidak Wajar, atau Menolak Memberikan Opini)  paragraf dan penjelasan atas laporan audit tidak </a:t>
            </a:r>
            <a:r>
              <a:rPr lang="id-ID" dirty="0" smtClean="0">
                <a:sym typeface="Wingdings" pitchFamily="2" charset="2"/>
              </a:rPr>
              <a:t>dibuat </a:t>
            </a:r>
            <a:r>
              <a:rPr lang="id-ID" dirty="0" smtClean="0">
                <a:sym typeface="Wingdings" pitchFamily="2" charset="2"/>
              </a:rPr>
              <a:t>dalam bentuk standar.</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7</a:t>
            </a:fld>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ELEMEN LAPORAN AUDIT</a:t>
            </a:r>
            <a:endParaRPr lang="id-ID" b="1" dirty="0"/>
          </a:p>
        </p:txBody>
      </p:sp>
      <p:sp>
        <p:nvSpPr>
          <p:cNvPr id="3" name="Subtitle 2"/>
          <p:cNvSpPr>
            <a:spLocks noGrp="1"/>
          </p:cNvSpPr>
          <p:nvPr>
            <p:ph type="subTitle" idx="1"/>
          </p:nvPr>
        </p:nvSpPr>
        <p:spPr/>
        <p:txBody>
          <a:bodyPr>
            <a:normAutofit fontScale="92500" lnSpcReduction="20000"/>
          </a:bodyPr>
          <a:lstStyle/>
          <a:p>
            <a:pPr marL="719138" indent="-719138">
              <a:spcBef>
                <a:spcPts val="0"/>
              </a:spcBef>
              <a:buFont typeface="+mj-lt"/>
              <a:buAutoNum type="arabicPeriod"/>
            </a:pPr>
            <a:r>
              <a:rPr lang="id-ID" dirty="0" smtClean="0"/>
              <a:t>Judul laporan</a:t>
            </a:r>
          </a:p>
          <a:p>
            <a:pPr marL="719138" indent="-719138">
              <a:spcBef>
                <a:spcPts val="0"/>
              </a:spcBef>
              <a:buFont typeface="+mj-lt"/>
              <a:buAutoNum type="arabicPeriod"/>
            </a:pPr>
            <a:r>
              <a:rPr lang="id-ID" dirty="0" smtClean="0"/>
              <a:t>Alamat tujuan laporan audit</a:t>
            </a:r>
          </a:p>
          <a:p>
            <a:pPr marL="719138" indent="-719138">
              <a:spcBef>
                <a:spcPts val="0"/>
              </a:spcBef>
              <a:buFont typeface="+mj-lt"/>
              <a:buAutoNum type="arabicPeriod"/>
            </a:pPr>
            <a:r>
              <a:rPr lang="id-ID" dirty="0" smtClean="0"/>
              <a:t>Paragraf pembuka</a:t>
            </a:r>
          </a:p>
          <a:p>
            <a:pPr marL="719138" indent="-719138">
              <a:spcBef>
                <a:spcPts val="0"/>
              </a:spcBef>
              <a:buFont typeface="+mj-lt"/>
              <a:buAutoNum type="arabicPeriod"/>
            </a:pPr>
            <a:r>
              <a:rPr lang="id-ID" dirty="0" smtClean="0"/>
              <a:t>Paragraf tanggungjawab manajemen</a:t>
            </a:r>
          </a:p>
          <a:p>
            <a:pPr marL="719138" indent="-719138">
              <a:spcBef>
                <a:spcPts val="0"/>
              </a:spcBef>
              <a:buFont typeface="+mj-lt"/>
              <a:buAutoNum type="arabicPeriod"/>
            </a:pPr>
            <a:r>
              <a:rPr lang="id-ID" dirty="0" smtClean="0"/>
              <a:t>Paragraf tanggungjawab auditor</a:t>
            </a:r>
          </a:p>
          <a:p>
            <a:pPr marL="719138" indent="-719138">
              <a:spcBef>
                <a:spcPts val="0"/>
              </a:spcBef>
              <a:buFont typeface="+mj-lt"/>
              <a:buAutoNum type="arabicPeriod"/>
            </a:pPr>
            <a:r>
              <a:rPr lang="id-ID" dirty="0" smtClean="0"/>
              <a:t>Paragraf luas audit</a:t>
            </a:r>
          </a:p>
          <a:p>
            <a:pPr marL="719138" indent="-719138">
              <a:spcBef>
                <a:spcPts val="0"/>
              </a:spcBef>
              <a:buFont typeface="+mj-lt"/>
              <a:buAutoNum type="arabicPeriod"/>
            </a:pPr>
            <a:r>
              <a:rPr lang="id-ID" dirty="0" smtClean="0"/>
              <a:t>Paragraf opini auditor</a:t>
            </a:r>
          </a:p>
          <a:p>
            <a:pPr marL="719138" indent="-719138">
              <a:spcBef>
                <a:spcPts val="0"/>
              </a:spcBef>
              <a:buFont typeface="+mj-lt"/>
              <a:buAutoNum type="arabicPeriod"/>
            </a:pPr>
            <a:r>
              <a:rPr lang="id-ID" dirty="0" smtClean="0"/>
              <a:t>Paragraf tanggungjawab pelaporan lain (other reporting responsibilities) </a:t>
            </a:r>
            <a:r>
              <a:rPr lang="id-ID" dirty="0" smtClean="0">
                <a:sym typeface="Wingdings" pitchFamily="2" charset="2"/>
              </a:rPr>
              <a:t> </a:t>
            </a:r>
            <a:r>
              <a:rPr lang="id-ID" b="1" u="sng" dirty="0" smtClean="0">
                <a:sym typeface="Wingdings" pitchFamily="2" charset="2"/>
              </a:rPr>
              <a:t>lihat ISA 700 hal 18</a:t>
            </a:r>
            <a:endParaRPr lang="id-ID" b="1" u="sng" dirty="0" smtClean="0"/>
          </a:p>
          <a:p>
            <a:pPr marL="719138" indent="-719138">
              <a:spcBef>
                <a:spcPts val="0"/>
              </a:spcBef>
              <a:buFont typeface="+mj-lt"/>
              <a:buAutoNum type="arabicPeriod"/>
            </a:pPr>
            <a:r>
              <a:rPr lang="id-ID" dirty="0" smtClean="0"/>
              <a:t>Tanda tangan auditor</a:t>
            </a:r>
          </a:p>
          <a:p>
            <a:pPr marL="719138" indent="-719138">
              <a:spcBef>
                <a:spcPts val="0"/>
              </a:spcBef>
              <a:buFont typeface="+mj-lt"/>
              <a:buAutoNum type="arabicPeriod"/>
            </a:pPr>
            <a:r>
              <a:rPr lang="id-ID" dirty="0" smtClean="0"/>
              <a:t>Tanggal laporan audit (sesuai dengan tanggal berakhirnya pekerjaan lapangan)</a:t>
            </a:r>
          </a:p>
          <a:p>
            <a:pPr marL="514350" indent="-514350">
              <a:spcBef>
                <a:spcPts val="0"/>
              </a:spcBef>
              <a:buFont typeface="+mj-lt"/>
              <a:buAutoNum type="arabicPeriod"/>
            </a:pPr>
            <a:endParaRPr lang="id-ID" dirty="0" smtClean="0"/>
          </a:p>
          <a:p>
            <a:pPr marL="514350" indent="-514350">
              <a:spcBef>
                <a:spcPts val="0"/>
              </a:spcBef>
              <a:buFont typeface="+mj-lt"/>
              <a:buAutoNum type="arabicPeriod"/>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8</a:t>
            </a:fld>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CONTOH LAPORAN AUDIT</a:t>
            </a:r>
            <a:endParaRPr lang="id-ID" b="1" dirty="0"/>
          </a:p>
        </p:txBody>
      </p:sp>
      <p:sp>
        <p:nvSpPr>
          <p:cNvPr id="3" name="Subtitle 2"/>
          <p:cNvSpPr>
            <a:spLocks noGrp="1"/>
          </p:cNvSpPr>
          <p:nvPr>
            <p:ph type="subTitle" idx="1"/>
          </p:nvPr>
        </p:nvSpPr>
        <p:spPr/>
        <p:txBody>
          <a:bodyPr>
            <a:normAutofit/>
          </a:bodyPr>
          <a:lstStyle/>
          <a:p>
            <a:pPr marL="514350" indent="-514350">
              <a:spcBef>
                <a:spcPts val="0"/>
              </a:spcBef>
              <a:buFont typeface="+mj-lt"/>
              <a:buAutoNum type="arabicPeriod"/>
            </a:pPr>
            <a:r>
              <a:rPr lang="id-ID" dirty="0" smtClean="0"/>
              <a:t>Laporan audit </a:t>
            </a:r>
            <a:r>
              <a:rPr lang="id-ID" dirty="0" smtClean="0">
                <a:sym typeface="Wingdings" pitchFamily="2" charset="2"/>
              </a:rPr>
              <a:t> pendapat wajar tanpa pengecualian:</a:t>
            </a:r>
          </a:p>
          <a:p>
            <a:pPr marL="989013" indent="-449263">
              <a:spcBef>
                <a:spcPts val="0"/>
              </a:spcBef>
            </a:pPr>
            <a:r>
              <a:rPr lang="id-ID" dirty="0" smtClean="0">
                <a:sym typeface="Wingdings" pitchFamily="2" charset="2"/>
              </a:rPr>
              <a:t>Lihat Aren hal. 69</a:t>
            </a:r>
          </a:p>
          <a:p>
            <a:pPr marL="989013" indent="-449263">
              <a:spcBef>
                <a:spcPts val="0"/>
              </a:spcBef>
            </a:pPr>
            <a:r>
              <a:rPr lang="id-ID" dirty="0" smtClean="0">
                <a:sym typeface="Wingdings" pitchFamily="2" charset="2"/>
              </a:rPr>
              <a:t>Lihat ISA700 Illustration 1 s.d. 3 </a:t>
            </a:r>
          </a:p>
          <a:p>
            <a:pPr marL="989013" indent="-449263">
              <a:spcBef>
                <a:spcPts val="0"/>
              </a:spcBef>
            </a:pPr>
            <a:r>
              <a:rPr lang="id-ID" dirty="0" smtClean="0">
                <a:sym typeface="Wingdings" pitchFamily="2" charset="2"/>
              </a:rPr>
              <a:t>Lihat Haryono hal. 70</a:t>
            </a:r>
          </a:p>
          <a:p>
            <a:pPr marL="539750" indent="-539750">
              <a:spcBef>
                <a:spcPts val="0"/>
              </a:spcBef>
              <a:buFont typeface="+mj-lt"/>
              <a:buAutoNum type="arabicPeriod" startAt="2"/>
            </a:pPr>
            <a:r>
              <a:rPr lang="id-ID" dirty="0" smtClean="0">
                <a:sym typeface="Wingdings" pitchFamily="2" charset="2"/>
              </a:rPr>
              <a:t>Laporan audit  pendapat wajar dengan pengecualian:</a:t>
            </a:r>
          </a:p>
          <a:p>
            <a:pPr marL="989013" indent="-449263">
              <a:spcBef>
                <a:spcPts val="0"/>
              </a:spcBef>
            </a:pPr>
            <a:r>
              <a:rPr lang="id-ID" dirty="0" smtClean="0">
                <a:sym typeface="Wingdings" pitchFamily="2" charset="2"/>
              </a:rPr>
              <a:t>Lihat Aren hal. 83/84</a:t>
            </a:r>
          </a:p>
          <a:p>
            <a:pPr marL="989013" indent="-449263">
              <a:spcBef>
                <a:spcPts val="0"/>
              </a:spcBef>
            </a:pPr>
            <a:r>
              <a:rPr lang="id-ID" dirty="0" smtClean="0">
                <a:sym typeface="Wingdings" pitchFamily="2" charset="2"/>
              </a:rPr>
              <a:t>Lihat ISA705 Illustration 1 s.d. 5</a:t>
            </a:r>
          </a:p>
          <a:p>
            <a:pPr marL="989013" indent="-449263">
              <a:spcBef>
                <a:spcPts val="0"/>
              </a:spcBef>
            </a:pPr>
            <a:r>
              <a:rPr lang="id-ID" dirty="0" smtClean="0">
                <a:sym typeface="Wingdings" pitchFamily="2" charset="2"/>
              </a:rPr>
              <a:t>Lihat Haryono hal. 82/84/86</a:t>
            </a:r>
          </a:p>
          <a:p>
            <a:pPr marL="989013" indent="-449263">
              <a:spcBef>
                <a:spcPts val="0"/>
              </a:spcBef>
            </a:pPr>
            <a:endParaRPr lang="id-ID" dirty="0" smtClean="0">
              <a:sym typeface="Wingdings" pitchFamily="2" charset="2"/>
            </a:endParaRPr>
          </a:p>
          <a:p>
            <a:pPr marL="989013" indent="-449263">
              <a:spcBef>
                <a:spcPts val="0"/>
              </a:spcBef>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9</a:t>
            </a:fld>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431</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BAGIAN III LAPORAN AUDIT</vt:lpstr>
      <vt:lpstr>OPINI AUDITOR</vt:lpstr>
      <vt:lpstr>LATAR BELAKANG OPINI AUDITOR</vt:lpstr>
      <vt:lpstr>LATAR BELAKANG OPINI AUDITOR</vt:lpstr>
      <vt:lpstr>LATAR BELAKANG OPINI AUDITOR</vt:lpstr>
      <vt:lpstr>Materialitas Salah Saji vs Opini Auditor</vt:lpstr>
      <vt:lpstr>BENTUK LAPORAN AUDIT</vt:lpstr>
      <vt:lpstr>ELEMEN LAPORAN AUDIT</vt:lpstr>
      <vt:lpstr>CONTOH LAPORAN AUDIT</vt:lpstr>
      <vt:lpstr>Terimakasih (Bagian Terpenting Dalam Hidup)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92</cp:revision>
  <dcterms:created xsi:type="dcterms:W3CDTF">2015-02-11T15:01:47Z</dcterms:created>
  <dcterms:modified xsi:type="dcterms:W3CDTF">2015-03-10T07:18:21Z</dcterms:modified>
</cp:coreProperties>
</file>