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301" r:id="rId3"/>
    <p:sldId id="302" r:id="rId4"/>
    <p:sldId id="316" r:id="rId5"/>
    <p:sldId id="304" r:id="rId6"/>
    <p:sldId id="305" r:id="rId7"/>
    <p:sldId id="303" r:id="rId8"/>
    <p:sldId id="306" r:id="rId9"/>
    <p:sldId id="307" r:id="rId10"/>
    <p:sldId id="308" r:id="rId11"/>
    <p:sldId id="309" r:id="rId12"/>
    <p:sldId id="310" r:id="rId13"/>
    <p:sldId id="311" r:id="rId14"/>
    <p:sldId id="312" r:id="rId15"/>
    <p:sldId id="313" r:id="rId16"/>
    <p:sldId id="314" r:id="rId17"/>
    <p:sldId id="315" r:id="rId18"/>
    <p:sldId id="278"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10/03/2015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chemeClr val="accent6">
              <a:lumMod val="40000"/>
              <a:lumOff val="60000"/>
            </a:schemeClr>
          </a:solidFill>
        </p:spPr>
        <p:txBody>
          <a:bodyPr/>
          <a:lstStyle/>
          <a:p>
            <a:r>
              <a:rPr lang="en-US" dirty="0" smtClean="0"/>
              <a:t>Click to edit Master title style</a:t>
            </a:r>
            <a:endParaRPr lang="id-ID" dirty="0"/>
          </a:p>
        </p:txBody>
      </p:sp>
      <p:sp>
        <p:nvSpPr>
          <p:cNvPr id="3" name="Content Placeholder 2"/>
          <p:cNvSpPr>
            <a:spLocks noGrp="1"/>
          </p:cNvSpPr>
          <p:nvPr>
            <p:ph idx="1"/>
          </p:nvPr>
        </p:nvSpPr>
        <p:spPr>
          <a:xfrm>
            <a:off x="457200" y="928670"/>
            <a:ext cx="8258204" cy="50720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a:xfrm>
            <a:off x="8315380" y="6356350"/>
            <a:ext cx="471462" cy="365125"/>
          </a:xfrm>
        </p:spPr>
        <p:txBody>
          <a:bodyPr/>
          <a:lstStyle/>
          <a:p>
            <a:fld id="{97E25F0D-EA1A-4233-97B3-2FDC60145AF4}" type="slidenum">
              <a:rPr lang="id-ID" smtClean="0"/>
              <a:pPr/>
              <a:t>‹#›</a:t>
            </a:fld>
            <a:endParaRPr lang="id-ID"/>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5"/>
          </a:xfrm>
        </p:spPr>
        <p:txBody>
          <a:bodyPr/>
          <a:lstStyle/>
          <a:p>
            <a:r>
              <a:rPr lang="en-US" smtClean="0"/>
              <a:t>Click to edit Master title style</a:t>
            </a:r>
            <a:endParaRPr lang="id-ID"/>
          </a:p>
        </p:txBody>
      </p:sp>
      <p:sp>
        <p:nvSpPr>
          <p:cNvPr id="3" name="Subtitle 2"/>
          <p:cNvSpPr>
            <a:spLocks noGrp="1"/>
          </p:cNvSpPr>
          <p:nvPr>
            <p:ph type="subTitle" idx="1"/>
          </p:nvPr>
        </p:nvSpPr>
        <p:spPr>
          <a:xfrm>
            <a:off x="571472" y="1000108"/>
            <a:ext cx="8215370" cy="5214974"/>
          </a:xfrm>
        </p:spPr>
        <p:txBody>
          <a:bodyPr/>
          <a:lstStyle>
            <a:lvl1pPr marL="450850" indent="-450850" algn="l">
              <a:buFont typeface="Arial" pitchFamily="34" charset="0"/>
              <a:buChar char="•"/>
              <a:defRPr>
                <a:solidFill>
                  <a:schemeClr val="tx1"/>
                </a:solidFill>
              </a:defRPr>
            </a:lvl1pPr>
            <a:lvl2pPr marL="457200" indent="0" algn="ctr">
              <a:buFont typeface="Arial" pitchFamily="34" charset="0"/>
              <a:buChar char="•"/>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id-ID" dirty="0" smtClean="0"/>
          </a:p>
          <a:p>
            <a:pPr lvl="0"/>
            <a:endParaRPr lang="id-ID" dirty="0"/>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id-ID"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890582" y="6421461"/>
            <a:ext cx="2895600" cy="365125"/>
          </a:xfrm>
          <a:prstGeom prst="rect">
            <a:avLst/>
          </a:prstGeom>
        </p:spPr>
        <p:txBody>
          <a:bodyPr/>
          <a:lstStyle/>
          <a:p>
            <a:r>
              <a:rPr lang="id-ID" smtClean="0"/>
              <a:t>Auditing I - Sururi</a:t>
            </a:r>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14356"/>
          </a:xfrm>
          <a:prstGeom prst="rect">
            <a:avLst/>
          </a:prstGeom>
          <a:solidFill>
            <a:schemeClr val="accent6">
              <a:lumMod val="40000"/>
              <a:lumOff val="60000"/>
            </a:schemeClr>
          </a:solidFill>
        </p:spPr>
        <p:txBody>
          <a:bodyPr vert="horz" lIns="91440" tIns="45720" rIns="91440" bIns="45720" rtlCol="0" anchor="ctr">
            <a:normAutofit/>
          </a:bodyPr>
          <a:lstStyle/>
          <a:p>
            <a:r>
              <a:rPr lang="en-US" dirty="0" smtClean="0"/>
              <a:t>Click to edit Master title style</a:t>
            </a:r>
            <a:endParaRPr lang="id-ID" dirty="0"/>
          </a:p>
        </p:txBody>
      </p:sp>
      <p:sp>
        <p:nvSpPr>
          <p:cNvPr id="3" name="Text Placeholder 2"/>
          <p:cNvSpPr>
            <a:spLocks noGrp="1"/>
          </p:cNvSpPr>
          <p:nvPr>
            <p:ph type="body" idx="1"/>
          </p:nvPr>
        </p:nvSpPr>
        <p:spPr>
          <a:xfrm>
            <a:off x="457200" y="1000108"/>
            <a:ext cx="8229600" cy="50720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id-ID" dirty="0"/>
          </a:p>
        </p:txBody>
      </p:sp>
      <p:sp>
        <p:nvSpPr>
          <p:cNvPr id="6" name="Slide Number Placeholder 5"/>
          <p:cNvSpPr>
            <a:spLocks noGrp="1"/>
          </p:cNvSpPr>
          <p:nvPr>
            <p:ph type="sldNum" sz="quarter" idx="4"/>
          </p:nvPr>
        </p:nvSpPr>
        <p:spPr>
          <a:xfrm>
            <a:off x="8358214" y="6356350"/>
            <a:ext cx="428628" cy="365125"/>
          </a:xfrm>
          <a:prstGeom prst="rect">
            <a:avLst/>
          </a:prstGeom>
        </p:spPr>
        <p:txBody>
          <a:bodyPr vert="horz" lIns="91440" tIns="45720" rIns="91440" bIns="45720" rtlCol="0" anchor="ctr"/>
          <a:lstStyle>
            <a:lvl1pPr algn="r">
              <a:defRPr sz="1200">
                <a:solidFill>
                  <a:schemeClr val="tx1"/>
                </a:solidFill>
              </a:defRPr>
            </a:lvl1pPr>
          </a:lstStyle>
          <a:p>
            <a:fld id="{97E25F0D-EA1A-4233-97B3-2FDC60145AF4}" type="slidenum">
              <a:rPr lang="id-ID" smtClean="0"/>
              <a:pPr/>
              <a:t>‹#›</a:t>
            </a:fld>
            <a:endParaRPr lang="id-ID" dirty="0"/>
          </a:p>
        </p:txBody>
      </p:sp>
      <p:pic>
        <p:nvPicPr>
          <p:cNvPr id="7" name="Picture 6" descr="Logo AAYKPN"/>
          <p:cNvPicPr/>
          <p:nvPr userDrawn="1"/>
        </p:nvPicPr>
        <p:blipFill>
          <a:blip r:embed="rId13" cstate="print"/>
          <a:srcRect/>
          <a:stretch>
            <a:fillRect/>
          </a:stretch>
        </p:blipFill>
        <p:spPr bwMode="auto">
          <a:xfrm>
            <a:off x="500034" y="6407198"/>
            <a:ext cx="428628" cy="307950"/>
          </a:xfrm>
          <a:prstGeom prst="rect">
            <a:avLst/>
          </a:prstGeom>
          <a:noFill/>
          <a:ln w="9525">
            <a:noFill/>
            <a:miter lim="800000"/>
            <a:headEnd/>
            <a:tailEnd/>
          </a:ln>
        </p:spPr>
      </p:pic>
      <p:sp>
        <p:nvSpPr>
          <p:cNvPr id="8" name="TextBox 7"/>
          <p:cNvSpPr txBox="1"/>
          <p:nvPr userDrawn="1"/>
        </p:nvSpPr>
        <p:spPr>
          <a:xfrm>
            <a:off x="7508301" y="6393723"/>
            <a:ext cx="849913" cy="307777"/>
          </a:xfrm>
          <a:prstGeom prst="rect">
            <a:avLst/>
          </a:prstGeom>
          <a:noFill/>
        </p:spPr>
        <p:txBody>
          <a:bodyPr wrap="none" rtlCol="0">
            <a:spAutoFit/>
          </a:bodyPr>
          <a:lstStyle/>
          <a:p>
            <a:r>
              <a:rPr lang="id-ID" sz="1400" b="1" dirty="0" smtClean="0"/>
              <a:t>Halaman</a:t>
            </a:r>
            <a:endParaRPr lang="id-ID" sz="1400" b="1" dirty="0"/>
          </a:p>
        </p:txBody>
      </p:sp>
      <p:cxnSp>
        <p:nvCxnSpPr>
          <p:cNvPr id="9" name="Straight Connector 8"/>
          <p:cNvCxnSpPr/>
          <p:nvPr userDrawn="1"/>
        </p:nvCxnSpPr>
        <p:spPr>
          <a:xfrm>
            <a:off x="500034" y="6286520"/>
            <a:ext cx="82868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895200" y="6451513"/>
            <a:ext cx="1829668" cy="307777"/>
          </a:xfrm>
          <a:prstGeom prst="rect">
            <a:avLst/>
          </a:prstGeom>
          <a:noFill/>
        </p:spPr>
        <p:txBody>
          <a:bodyPr wrap="none" rtlCol="0">
            <a:spAutoFit/>
          </a:bodyPr>
          <a:lstStyle/>
          <a:p>
            <a:r>
              <a:rPr lang="id-ID" sz="1400" b="1" dirty="0" smtClean="0"/>
              <a:t>Pengauditan I - Sururi</a:t>
            </a:r>
            <a:endParaRPr lang="id-ID" sz="1400" b="1"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00113" indent="-442913"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1214446"/>
          </a:xfrm>
        </p:spPr>
        <p:txBody>
          <a:bodyPr>
            <a:normAutofit fontScale="90000"/>
          </a:bodyPr>
          <a:lstStyle/>
          <a:p>
            <a:r>
              <a:rPr lang="id-ID" b="1" dirty="0" smtClean="0"/>
              <a:t>BAGIAN IV</a:t>
            </a:r>
            <a:br>
              <a:rPr lang="id-ID" b="1" dirty="0" smtClean="0"/>
            </a:br>
            <a:r>
              <a:rPr lang="id-ID" b="1" dirty="0" smtClean="0"/>
              <a:t>TANGGUNGJAWAB LEGAL</a:t>
            </a:r>
            <a:endParaRPr lang="id-ID" b="1"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a:t>
            </a:fld>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SUMBER TUNTUTAN LEGAL</a:t>
            </a:r>
            <a:endParaRPr lang="id-ID" dirty="0"/>
          </a:p>
        </p:txBody>
      </p:sp>
      <p:sp>
        <p:nvSpPr>
          <p:cNvPr id="3" name="Subtitle 2"/>
          <p:cNvSpPr>
            <a:spLocks noGrp="1"/>
          </p:cNvSpPr>
          <p:nvPr>
            <p:ph type="subTitle" idx="1"/>
          </p:nvPr>
        </p:nvSpPr>
        <p:spPr>
          <a:xfrm>
            <a:off x="571472" y="928670"/>
            <a:ext cx="8215370" cy="5429288"/>
          </a:xfrm>
        </p:spPr>
        <p:txBody>
          <a:bodyPr>
            <a:normAutofit fontScale="85000" lnSpcReduction="10000"/>
          </a:bodyPr>
          <a:lstStyle/>
          <a:p>
            <a:pPr marL="1438275" indent="-719138">
              <a:buFont typeface="+mj-lt"/>
              <a:buAutoNum type="arabicPeriod" startAt="2"/>
            </a:pPr>
            <a:r>
              <a:rPr lang="id-ID" b="1" dirty="0" smtClean="0"/>
              <a:t>Gross negligence, </a:t>
            </a:r>
            <a:r>
              <a:rPr lang="id-ID" dirty="0" smtClean="0"/>
              <a:t>adalah secara </a:t>
            </a:r>
            <a:r>
              <a:rPr lang="id-ID" dirty="0" smtClean="0"/>
              <a:t>sadar auditor melakukan tindakan yang membahayakan, atau terlalu berani mengambil risiko. Namun demikian bisa jadi sulit untuk membedakan ordinary negligence dan gross negligence.</a:t>
            </a:r>
          </a:p>
          <a:p>
            <a:pPr marL="1438275" indent="-719138">
              <a:buFont typeface="+mj-lt"/>
              <a:buAutoNum type="arabicPeriod" startAt="2"/>
            </a:pPr>
            <a:r>
              <a:rPr lang="id-ID" b="1" dirty="0" smtClean="0"/>
              <a:t>Constructive fraud, </a:t>
            </a:r>
            <a:r>
              <a:rPr lang="id-ID" dirty="0" smtClean="0"/>
              <a:t>adalah </a:t>
            </a:r>
            <a:r>
              <a:rPr lang="id-ID" dirty="0" smtClean="0"/>
              <a:t>kecerobohan ekstrim yang dilakukan auditor, </a:t>
            </a:r>
            <a:r>
              <a:rPr lang="id-ID" dirty="0" smtClean="0"/>
              <a:t>tetapi tidak ada maksud untuk menyembunyikan informasi atau merugikan pihak lain. Contoh, auditor menyadari bahwa prosedur audit tidak dilaksanakan dengan memadai, tetapi auditor berani memberikan opini wajar tanpa pengecualian (clean/unqualified opinion).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10</a:t>
            </a:fld>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SUMBER TUNTUTAN LEGAL</a:t>
            </a:r>
            <a:endParaRPr lang="id-ID" dirty="0"/>
          </a:p>
        </p:txBody>
      </p:sp>
      <p:sp>
        <p:nvSpPr>
          <p:cNvPr id="3" name="Subtitle 2"/>
          <p:cNvSpPr>
            <a:spLocks noGrp="1"/>
          </p:cNvSpPr>
          <p:nvPr>
            <p:ph type="subTitle" idx="1"/>
          </p:nvPr>
        </p:nvSpPr>
        <p:spPr>
          <a:xfrm>
            <a:off x="571472" y="1000108"/>
            <a:ext cx="8215370" cy="4786346"/>
          </a:xfrm>
        </p:spPr>
        <p:txBody>
          <a:bodyPr>
            <a:normAutofit lnSpcReduction="10000"/>
          </a:bodyPr>
          <a:lstStyle/>
          <a:p>
            <a:pPr marL="1438275" indent="-719138">
              <a:buFont typeface="+mj-lt"/>
              <a:buAutoNum type="arabicPeriod" startAt="4"/>
            </a:pPr>
            <a:r>
              <a:rPr lang="id-ID" b="1" dirty="0" smtClean="0"/>
              <a:t>Fraud, </a:t>
            </a:r>
            <a:r>
              <a:rPr lang="id-ID" dirty="0" smtClean="0"/>
              <a:t>adalah auditor </a:t>
            </a:r>
            <a:r>
              <a:rPr lang="id-ID" dirty="0" smtClean="0"/>
              <a:t>sengaja berbuat curang dalam melaksanakan audit laporan keuangan atau dalam memberikan opini atas laporan keuangan.</a:t>
            </a:r>
          </a:p>
          <a:p>
            <a:pPr marL="1438275" indent="-719138">
              <a:buFont typeface="+mj-lt"/>
              <a:buAutoNum type="arabicPeriod" startAt="4"/>
            </a:pPr>
            <a:r>
              <a:rPr lang="id-ID" b="1" dirty="0" smtClean="0"/>
              <a:t>Breach of contract </a:t>
            </a:r>
            <a:r>
              <a:rPr lang="id-ID" dirty="0" smtClean="0"/>
              <a:t>(mengingkari kontrak), auditor tidak memenuhi komitmen yang telah disepakati dalam kontrak kerja atau dalam surat penugasan audit.</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11</a:t>
            </a:fld>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SUMBER TUNTUTAN LEGAL</a:t>
            </a:r>
            <a:endParaRPr lang="id-ID" dirty="0"/>
          </a:p>
        </p:txBody>
      </p:sp>
      <p:sp>
        <p:nvSpPr>
          <p:cNvPr id="3" name="Subtitle 2"/>
          <p:cNvSpPr>
            <a:spLocks noGrp="1"/>
          </p:cNvSpPr>
          <p:nvPr>
            <p:ph type="subTitle" idx="1"/>
          </p:nvPr>
        </p:nvSpPr>
        <p:spPr>
          <a:xfrm>
            <a:off x="571472" y="928670"/>
            <a:ext cx="8215370" cy="4929222"/>
          </a:xfrm>
        </p:spPr>
        <p:txBody>
          <a:bodyPr>
            <a:normAutofit lnSpcReduction="10000"/>
          </a:bodyPr>
          <a:lstStyle/>
          <a:p>
            <a:pPr marL="1438275" indent="-719138">
              <a:buFont typeface="+mj-lt"/>
              <a:buAutoNum type="arabicPeriod" startAt="6"/>
            </a:pPr>
            <a:r>
              <a:rPr lang="id-ID" b="1" dirty="0" smtClean="0"/>
              <a:t>Third-party beneficiary </a:t>
            </a:r>
            <a:r>
              <a:rPr lang="id-ID" dirty="0" smtClean="0"/>
              <a:t>(keuntungan pihak ketiga), </a:t>
            </a:r>
            <a:r>
              <a:rPr lang="id-ID" dirty="0" smtClean="0"/>
              <a:t>adalah adanya pihak </a:t>
            </a:r>
            <a:r>
              <a:rPr lang="id-ID" dirty="0" smtClean="0"/>
              <a:t>ketiga yang tidak disebutkan dalam kontrak audit, tetapi mereka mendapatkan keuntungan dari kontrak audit. Misalnya kontrak audit dengan bank berhubungan dengan posisi auditor sebagai salah satu debitur besar bank yang diaudit. Dalam kasus ini auditor diragukan independensinya.</a:t>
            </a:r>
          </a:p>
          <a:p>
            <a:pPr marL="1438275" indent="-719138">
              <a:buFont typeface="+mj-lt"/>
              <a:buAutoNum type="arabicPeriod" startAt="6"/>
            </a:pPr>
            <a:endParaRPr lang="id-ID" dirty="0" smtClean="0"/>
          </a:p>
        </p:txBody>
      </p:sp>
      <p:sp>
        <p:nvSpPr>
          <p:cNvPr id="4" name="Slide Number Placeholder 3"/>
          <p:cNvSpPr>
            <a:spLocks noGrp="1"/>
          </p:cNvSpPr>
          <p:nvPr>
            <p:ph type="sldNum" sz="quarter" idx="12"/>
          </p:nvPr>
        </p:nvSpPr>
        <p:spPr/>
        <p:txBody>
          <a:bodyPr/>
          <a:lstStyle/>
          <a:p>
            <a:fld id="{97E25F0D-EA1A-4233-97B3-2FDC60145AF4}" type="slidenum">
              <a:rPr lang="id-ID" smtClean="0"/>
              <a:pPr/>
              <a:t>12</a:t>
            </a:fld>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ISTILAH LEGAL YANG LAIN</a:t>
            </a:r>
            <a:endParaRPr lang="id-ID" dirty="0"/>
          </a:p>
        </p:txBody>
      </p:sp>
      <p:sp>
        <p:nvSpPr>
          <p:cNvPr id="3" name="Subtitle 2"/>
          <p:cNvSpPr>
            <a:spLocks noGrp="1"/>
          </p:cNvSpPr>
          <p:nvPr>
            <p:ph type="subTitle" idx="1"/>
          </p:nvPr>
        </p:nvSpPr>
        <p:spPr>
          <a:xfrm>
            <a:off x="571472" y="1000108"/>
            <a:ext cx="8215370" cy="4643470"/>
          </a:xfrm>
        </p:spPr>
        <p:txBody>
          <a:bodyPr>
            <a:normAutofit/>
          </a:bodyPr>
          <a:lstStyle/>
          <a:p>
            <a:pPr marL="514350" indent="-514350">
              <a:buFont typeface="+mj-lt"/>
              <a:buAutoNum type="arabicPeriod"/>
            </a:pPr>
            <a:r>
              <a:rPr lang="id-ID" b="1" dirty="0" smtClean="0"/>
              <a:t>Common law, </a:t>
            </a:r>
            <a:r>
              <a:rPr lang="id-ID" dirty="0" smtClean="0"/>
              <a:t>adalah hukum yang dikembangkan melalui keputusan pengadilan, bukannya melalui hukum yang telah ditentukan secara formal oleh pemerintah.</a:t>
            </a:r>
          </a:p>
          <a:p>
            <a:pPr marL="514350" indent="-514350">
              <a:buFont typeface="+mj-lt"/>
              <a:buAutoNum type="arabicPeriod"/>
            </a:pPr>
            <a:endParaRPr lang="id-ID" dirty="0" smtClean="0"/>
          </a:p>
          <a:p>
            <a:pPr marL="514350" indent="-514350">
              <a:buFont typeface="+mj-lt"/>
              <a:buAutoNum type="arabicPeriod"/>
            </a:pPr>
            <a:r>
              <a:rPr lang="id-ID" b="1" dirty="0" smtClean="0"/>
              <a:t>Statutory law, </a:t>
            </a:r>
            <a:r>
              <a:rPr lang="id-ID" dirty="0" smtClean="0"/>
              <a:t>adalah hukum yang telah ditentukan secara formal oleh pemerintah.</a:t>
            </a:r>
          </a:p>
        </p:txBody>
      </p:sp>
      <p:sp>
        <p:nvSpPr>
          <p:cNvPr id="4" name="Slide Number Placeholder 3"/>
          <p:cNvSpPr>
            <a:spLocks noGrp="1"/>
          </p:cNvSpPr>
          <p:nvPr>
            <p:ph type="sldNum" sz="quarter" idx="12"/>
          </p:nvPr>
        </p:nvSpPr>
        <p:spPr/>
        <p:txBody>
          <a:bodyPr/>
          <a:lstStyle/>
          <a:p>
            <a:fld id="{97E25F0D-EA1A-4233-97B3-2FDC60145AF4}" type="slidenum">
              <a:rPr lang="id-ID" smtClean="0"/>
              <a:pPr/>
              <a:t>13</a:t>
            </a:fld>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ISTILAH LEGAL YANG LAIN</a:t>
            </a:r>
            <a:endParaRPr lang="id-ID" dirty="0"/>
          </a:p>
        </p:txBody>
      </p:sp>
      <p:sp>
        <p:nvSpPr>
          <p:cNvPr id="3" name="Subtitle 2"/>
          <p:cNvSpPr>
            <a:spLocks noGrp="1"/>
          </p:cNvSpPr>
          <p:nvPr>
            <p:ph type="subTitle" idx="1"/>
          </p:nvPr>
        </p:nvSpPr>
        <p:spPr/>
        <p:txBody>
          <a:bodyPr>
            <a:normAutofit lnSpcReduction="10000"/>
          </a:bodyPr>
          <a:lstStyle/>
          <a:p>
            <a:pPr marL="514350" indent="-514350">
              <a:buFont typeface="+mj-lt"/>
              <a:buAutoNum type="arabicPeriod" startAt="3"/>
            </a:pPr>
            <a:r>
              <a:rPr lang="id-ID" b="1" dirty="0" smtClean="0"/>
              <a:t>Joint and several liability, </a:t>
            </a:r>
            <a:r>
              <a:rPr lang="id-ID" dirty="0" smtClean="0"/>
              <a:t>asesmen terhadap pihak yang dituntut atas total kerugian yang diderita penuntut, dengan tanpa mempertimbangkan tingkat keterlibatan pihak yang dituntut dalam melakukan tindakan yang dipandang merugikan pihak lain. </a:t>
            </a:r>
          </a:p>
          <a:p>
            <a:pPr marL="514350" indent="-514350">
              <a:buFont typeface="+mj-lt"/>
              <a:buAutoNum type="arabicPeriod" startAt="3"/>
            </a:pPr>
            <a:r>
              <a:rPr lang="id-ID" b="1" dirty="0" smtClean="0"/>
              <a:t>Seperate and proportionate liability, </a:t>
            </a:r>
            <a:r>
              <a:rPr lang="id-ID" dirty="0" smtClean="0"/>
              <a:t>adalah asesmen terhadap pihak yang dituntut tentang </a:t>
            </a:r>
            <a:r>
              <a:rPr lang="id-ID" b="1" dirty="0" smtClean="0"/>
              <a:t>tingkat kerugian</a:t>
            </a:r>
            <a:r>
              <a:rPr lang="id-ID" dirty="0" smtClean="0"/>
              <a:t> penuntut atas tindakan ceroboh pihak yang dituntut.</a:t>
            </a:r>
          </a:p>
          <a:p>
            <a:pPr marL="514350" indent="-514350">
              <a:buNone/>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14</a:t>
            </a:fld>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2800" b="1" dirty="0" smtClean="0">
                <a:latin typeface="Arial" pitchFamily="34" charset="0"/>
                <a:cs typeface="Arial" pitchFamily="34" charset="0"/>
              </a:rPr>
              <a:t>JENIS TANGGUNG JAWAB LEGAL AUDITOR</a:t>
            </a:r>
            <a:endParaRPr lang="id-ID" sz="2800" b="1" dirty="0">
              <a:latin typeface="Arial" pitchFamily="34" charset="0"/>
              <a:cs typeface="Arial" pitchFamily="34" charset="0"/>
            </a:endParaRPr>
          </a:p>
        </p:txBody>
      </p:sp>
      <p:sp>
        <p:nvSpPr>
          <p:cNvPr id="3" name="Subtitle 2"/>
          <p:cNvSpPr>
            <a:spLocks noGrp="1"/>
          </p:cNvSpPr>
          <p:nvPr>
            <p:ph type="subTitle" idx="1"/>
          </p:nvPr>
        </p:nvSpPr>
        <p:spPr/>
        <p:txBody>
          <a:bodyPr>
            <a:normAutofit fontScale="85000" lnSpcReduction="10000"/>
          </a:bodyPr>
          <a:lstStyle/>
          <a:p>
            <a:pPr marL="514350" indent="-514350">
              <a:buFont typeface="+mj-lt"/>
              <a:buAutoNum type="arabicPeriod"/>
            </a:pPr>
            <a:r>
              <a:rPr lang="id-ID" b="1" dirty="0" smtClean="0"/>
              <a:t>Tanggungjawab kepada klien</a:t>
            </a:r>
            <a:r>
              <a:rPr lang="id-ID" dirty="0" smtClean="0"/>
              <a:t>, misalnya klien menuntut auditor atas kegagalan mengungkap kecurangan material (material fraud) yang merugikan entitas. </a:t>
            </a:r>
          </a:p>
          <a:p>
            <a:pPr marL="514350" indent="-514350">
              <a:buFont typeface="+mj-lt"/>
              <a:buAutoNum type="arabicPeriod"/>
            </a:pPr>
            <a:r>
              <a:rPr lang="id-ID" b="1" dirty="0" smtClean="0"/>
              <a:t>Tanggungjawab kepada pihak ketiga, </a:t>
            </a:r>
            <a:r>
              <a:rPr lang="id-ID" dirty="0" smtClean="0"/>
              <a:t>misalnya bank menuntut auditor karena gagal mengungkap salah saji material dalam laporan keuangan debitur bank.</a:t>
            </a:r>
            <a:endParaRPr lang="id-ID" b="1" dirty="0" smtClean="0"/>
          </a:p>
          <a:p>
            <a:pPr marL="514350" indent="-514350">
              <a:buFont typeface="+mj-lt"/>
              <a:buAutoNum type="arabicPeriod"/>
            </a:pPr>
            <a:r>
              <a:rPr lang="id-ID" b="1" dirty="0" smtClean="0"/>
              <a:t>Tanggungjawab kepada publik, </a:t>
            </a:r>
            <a:r>
              <a:rPr lang="id-ID" dirty="0" smtClean="0"/>
              <a:t>misalnya pemegang saham menuntut auditor atas kegagalan mengungkap salah saji material dalam laporan keuangan.</a:t>
            </a:r>
            <a:endParaRPr lang="id-ID" b="1" dirty="0" smtClean="0"/>
          </a:p>
          <a:p>
            <a:pPr marL="514350" indent="-514350">
              <a:buFont typeface="+mj-lt"/>
              <a:buAutoNum type="arabicPeriod"/>
            </a:pPr>
            <a:r>
              <a:rPr lang="id-ID" b="1" dirty="0" smtClean="0"/>
              <a:t>Tanggungjawab atas tindakan kriminal, </a:t>
            </a:r>
            <a:r>
              <a:rPr lang="id-ID" dirty="0" smtClean="0"/>
              <a:t>misalnya pemerintah menuntut auditor atas kesengajaan menerbitkan laporan audit yang menyesatkan.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15</a:t>
            </a:fld>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LANGKAH MENGATASI PERSOALAN LEGAL</a:t>
            </a:r>
            <a:endParaRPr lang="id-ID" b="1" dirty="0"/>
          </a:p>
        </p:txBody>
      </p:sp>
      <p:sp>
        <p:nvSpPr>
          <p:cNvPr id="3" name="Subtitle 2"/>
          <p:cNvSpPr>
            <a:spLocks noGrp="1"/>
          </p:cNvSpPr>
          <p:nvPr>
            <p:ph type="subTitle" idx="1"/>
          </p:nvPr>
        </p:nvSpPr>
        <p:spPr/>
        <p:txBody>
          <a:bodyPr>
            <a:normAutofit lnSpcReduction="10000"/>
          </a:bodyPr>
          <a:lstStyle/>
          <a:p>
            <a:pPr marL="0" indent="0">
              <a:buNone/>
            </a:pPr>
            <a:r>
              <a:rPr lang="id-ID" dirty="0" smtClean="0"/>
              <a:t>Asosiasi profesi dapat menempuh sejumlah langkah untuk melindungi anggota profesi dari potensi tuntutan hukum, antara lain:</a:t>
            </a:r>
          </a:p>
          <a:p>
            <a:pPr marL="514350" indent="-514350">
              <a:buFont typeface="+mj-lt"/>
              <a:buAutoNum type="arabicPeriod"/>
            </a:pPr>
            <a:r>
              <a:rPr lang="id-ID" dirty="0" smtClean="0"/>
              <a:t>Mengembangkan model perlindungan hukum dari potensi tuntutan legal yang tidak objektif (nonmeritorious litigation).  </a:t>
            </a:r>
          </a:p>
          <a:p>
            <a:pPr marL="514350" indent="-514350">
              <a:buFont typeface="+mj-lt"/>
              <a:buAutoNum type="arabicPeriod"/>
            </a:pPr>
            <a:r>
              <a:rPr lang="id-ID" dirty="0" smtClean="0"/>
              <a:t>Meningkatkan kualitas audit (standar audit) untuk meningkatkan kualitas pelayanan kepada pengguna laporan audit.</a:t>
            </a:r>
          </a:p>
          <a:p>
            <a:pPr marL="514350" indent="-514350">
              <a:buFont typeface="+mj-lt"/>
              <a:buAutoNum type="arabicPeriod"/>
            </a:pPr>
            <a:r>
              <a:rPr lang="id-ID" dirty="0" smtClean="0"/>
              <a:t>Mengedukasi pengguna laporan audit tentang keterbatasan </a:t>
            </a:r>
            <a:r>
              <a:rPr lang="id-ID" dirty="0" smtClean="0"/>
              <a:t>praktik </a:t>
            </a:r>
            <a:r>
              <a:rPr lang="id-ID" dirty="0" smtClean="0"/>
              <a:t>audit.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16</a:t>
            </a:fld>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LANGKAH MENGATASI PERSOALAN LEGAL</a:t>
            </a:r>
            <a:endParaRPr lang="id-ID" dirty="0"/>
          </a:p>
        </p:txBody>
      </p:sp>
      <p:sp>
        <p:nvSpPr>
          <p:cNvPr id="3" name="Subtitle 2"/>
          <p:cNvSpPr>
            <a:spLocks noGrp="1"/>
          </p:cNvSpPr>
          <p:nvPr>
            <p:ph type="subTitle" idx="1"/>
          </p:nvPr>
        </p:nvSpPr>
        <p:spPr/>
        <p:txBody>
          <a:bodyPr>
            <a:normAutofit lnSpcReduction="10000"/>
          </a:bodyPr>
          <a:lstStyle/>
          <a:p>
            <a:pPr marL="0" indent="0">
              <a:buNone/>
            </a:pPr>
            <a:r>
              <a:rPr lang="id-ID" dirty="0" smtClean="0"/>
              <a:t>Anggota profesi dapat meminimalkan potensi tuntutan legal melalui berbagai hal sbb.:</a:t>
            </a:r>
          </a:p>
          <a:p>
            <a:pPr marL="514350" indent="-514350">
              <a:buFont typeface="+mj-lt"/>
              <a:buAutoNum type="arabicPeriod"/>
            </a:pPr>
            <a:r>
              <a:rPr lang="id-ID" dirty="0" smtClean="0"/>
              <a:t>Hanya berhubungan dengan klien yang memiliki integritas</a:t>
            </a:r>
          </a:p>
          <a:p>
            <a:pPr marL="514350" indent="-514350">
              <a:buFont typeface="+mj-lt"/>
              <a:buAutoNum type="arabicPeriod"/>
            </a:pPr>
            <a:r>
              <a:rPr lang="id-ID" dirty="0" smtClean="0"/>
              <a:t>Menjaga independensi</a:t>
            </a:r>
          </a:p>
          <a:p>
            <a:pPr marL="514350" indent="-514350">
              <a:buFont typeface="+mj-lt"/>
              <a:buAutoNum type="arabicPeriod"/>
            </a:pPr>
            <a:r>
              <a:rPr lang="id-ID" dirty="0" smtClean="0"/>
              <a:t>Memahami bisnis klien dengan baik</a:t>
            </a:r>
          </a:p>
          <a:p>
            <a:pPr marL="514350" indent="-514350">
              <a:buFont typeface="+mj-lt"/>
              <a:buAutoNum type="arabicPeriod"/>
            </a:pPr>
            <a:r>
              <a:rPr lang="id-ID" dirty="0" smtClean="0"/>
              <a:t>Menjaga kualitas pelaksanaan audit</a:t>
            </a:r>
          </a:p>
          <a:p>
            <a:pPr marL="514350" indent="-514350">
              <a:buFont typeface="+mj-lt"/>
              <a:buAutoNum type="arabicPeriod"/>
            </a:pPr>
            <a:r>
              <a:rPr lang="id-ID" dirty="0" smtClean="0"/>
              <a:t>Mendokumentasikan pekerjaan dengan tepat</a:t>
            </a:r>
          </a:p>
          <a:p>
            <a:pPr marL="514350" indent="-514350">
              <a:buFont typeface="+mj-lt"/>
              <a:buAutoNum type="arabicPeriod"/>
            </a:pPr>
            <a:r>
              <a:rPr lang="id-ID" dirty="0" smtClean="0"/>
              <a:t>Mempraktikkan skeptisme profesional secara sehat </a:t>
            </a:r>
            <a:r>
              <a:rPr lang="id-ID" i="1" dirty="0" smtClean="0"/>
              <a:t>(healthy professional skepticism)</a:t>
            </a:r>
            <a:endParaRPr lang="id-ID" dirty="0" smtClean="0"/>
          </a:p>
          <a:p>
            <a:pPr marL="514350" indent="-514350">
              <a:buFont typeface="+mj-lt"/>
              <a:buAutoNum type="arabicPeriod"/>
            </a:pP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17</a:t>
            </a:fld>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0306"/>
            <a:ext cx="9144000" cy="1643074"/>
          </a:xfrm>
        </p:spPr>
        <p:txBody>
          <a:bodyPr>
            <a:normAutofit/>
          </a:bodyPr>
          <a:lstStyle/>
          <a:p>
            <a:r>
              <a:rPr lang="id-ID" dirty="0" smtClean="0"/>
              <a:t>Terimakasih</a:t>
            </a:r>
            <a:br>
              <a:rPr lang="id-ID" dirty="0" smtClean="0"/>
            </a:br>
            <a:r>
              <a:rPr lang="id-ID" dirty="0" smtClean="0"/>
              <a:t>(Bagian Terpenting Dalam Hidup)</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18</a:t>
            </a:fld>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714355"/>
          </a:xfrm>
        </p:spPr>
        <p:txBody>
          <a:bodyPr>
            <a:normAutofit fontScale="90000"/>
          </a:bodyPr>
          <a:lstStyle/>
          <a:p>
            <a:r>
              <a:rPr lang="id-ID" b="1" dirty="0" smtClean="0"/>
              <a:t>TANGGUNGJAWAB LEGAL AUDITOR</a:t>
            </a:r>
            <a:endParaRPr lang="id-ID" b="1" dirty="0"/>
          </a:p>
        </p:txBody>
      </p:sp>
      <p:sp>
        <p:nvSpPr>
          <p:cNvPr id="3" name="Subtitle 2"/>
          <p:cNvSpPr>
            <a:spLocks noGrp="1"/>
          </p:cNvSpPr>
          <p:nvPr>
            <p:ph type="subTitle" idx="1"/>
          </p:nvPr>
        </p:nvSpPr>
        <p:spPr/>
        <p:txBody>
          <a:bodyPr>
            <a:normAutofit fontScale="92500" lnSpcReduction="10000"/>
          </a:bodyPr>
          <a:lstStyle/>
          <a:p>
            <a:pPr marL="539750" indent="-539750"/>
            <a:r>
              <a:rPr lang="id-ID" dirty="0" smtClean="0"/>
              <a:t>Auditor dituntut untuk bekerja dengan tingkat kehati-hatian profesional yang memadai.</a:t>
            </a:r>
          </a:p>
          <a:p>
            <a:pPr marL="539750" indent="-539750"/>
            <a:r>
              <a:rPr lang="id-ID" dirty="0" smtClean="0"/>
              <a:t>Auditor dituntut bertanggungjawab dalam memenuhi seluruh komitmen yang tertulis dalam surat penugasan audit, dengan segala implikasinya.</a:t>
            </a:r>
          </a:p>
          <a:p>
            <a:pPr marL="539750" indent="-539750"/>
            <a:r>
              <a:rPr lang="id-ID" dirty="0" smtClean="0"/>
              <a:t>Jika auditor gagal dalam memenuhi komitmen dalam kontrak audit, atau tidak menjalankan tugas dengan kehati-hatian profesional, auditor </a:t>
            </a:r>
            <a:r>
              <a:rPr lang="id-ID" dirty="0" smtClean="0"/>
              <a:t>dikatakan telah melakukan kecerobohan </a:t>
            </a:r>
            <a:r>
              <a:rPr lang="id-ID" dirty="0" smtClean="0"/>
              <a:t>(negligence) dan atau pelanggaran komitmen kontrak </a:t>
            </a:r>
            <a:r>
              <a:rPr lang="id-ID" dirty="0" smtClean="0"/>
              <a:t>audit.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2</a:t>
            </a:fld>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TANGGUNGJAWAB LEGAL AUDITOR</a:t>
            </a:r>
            <a:endParaRPr lang="id-ID" dirty="0"/>
          </a:p>
        </p:txBody>
      </p:sp>
      <p:sp>
        <p:nvSpPr>
          <p:cNvPr id="3" name="Subtitle 2"/>
          <p:cNvSpPr>
            <a:spLocks noGrp="1"/>
          </p:cNvSpPr>
          <p:nvPr>
            <p:ph type="subTitle" idx="1"/>
          </p:nvPr>
        </p:nvSpPr>
        <p:spPr>
          <a:xfrm>
            <a:off x="571472" y="857232"/>
            <a:ext cx="8215370" cy="5429288"/>
          </a:xfrm>
        </p:spPr>
        <p:txBody>
          <a:bodyPr>
            <a:normAutofit fontScale="92500" lnSpcReduction="10000"/>
          </a:bodyPr>
          <a:lstStyle/>
          <a:p>
            <a:pPr marL="0" indent="0">
              <a:buNone/>
            </a:pPr>
            <a:r>
              <a:rPr lang="id-ID" dirty="0" smtClean="0">
                <a:latin typeface="Arial" pitchFamily="34" charset="0"/>
                <a:cs typeface="Arial" pitchFamily="34" charset="0"/>
              </a:rPr>
              <a:t>Faktor pemicu meningkatnya tanggungjawab legal auditor:</a:t>
            </a:r>
          </a:p>
          <a:p>
            <a:pPr marL="719138" indent="-719138">
              <a:buFont typeface="+mj-lt"/>
              <a:buAutoNum type="arabicPeriod"/>
            </a:pPr>
            <a:r>
              <a:rPr lang="id-ID" dirty="0" smtClean="0">
                <a:latin typeface="Arial" pitchFamily="34" charset="0"/>
                <a:cs typeface="Arial" pitchFamily="34" charset="0"/>
              </a:rPr>
              <a:t>Peningkatan kesadaran pengguna laporan keuangan atas tanggungjawab legal auditor</a:t>
            </a:r>
          </a:p>
          <a:p>
            <a:pPr marL="719138" indent="-719138">
              <a:buFont typeface="+mj-lt"/>
              <a:buAutoNum type="arabicPeriod"/>
            </a:pPr>
            <a:r>
              <a:rPr lang="id-ID" dirty="0" smtClean="0">
                <a:latin typeface="Arial" pitchFamily="34" charset="0"/>
                <a:cs typeface="Arial" pitchFamily="34" charset="0"/>
              </a:rPr>
              <a:t>Peningkatan kesadaran bursa efek dalam melindungi kepentingan investor</a:t>
            </a:r>
          </a:p>
          <a:p>
            <a:pPr marL="719138" indent="-719138">
              <a:buFont typeface="+mj-lt"/>
              <a:buAutoNum type="arabicPeriod"/>
            </a:pPr>
            <a:r>
              <a:rPr lang="id-ID" dirty="0" smtClean="0">
                <a:latin typeface="Arial" pitchFamily="34" charset="0"/>
                <a:cs typeface="Arial" pitchFamily="34" charset="0"/>
              </a:rPr>
              <a:t>Peningkatan kompleksitas fungsi akuntansi dan auditing karena peningkatan ukuran entitas, globalisasi bisnis entitas, serta kompleksitas kegiatan operasional serta transaksi keuangan entitas.</a:t>
            </a:r>
          </a:p>
        </p:txBody>
      </p:sp>
      <p:sp>
        <p:nvSpPr>
          <p:cNvPr id="4" name="Slide Number Placeholder 3"/>
          <p:cNvSpPr>
            <a:spLocks noGrp="1"/>
          </p:cNvSpPr>
          <p:nvPr>
            <p:ph type="sldNum" sz="quarter" idx="12"/>
          </p:nvPr>
        </p:nvSpPr>
        <p:spPr/>
        <p:txBody>
          <a:bodyPr/>
          <a:lstStyle/>
          <a:p>
            <a:fld id="{97E25F0D-EA1A-4233-97B3-2FDC60145AF4}" type="slidenum">
              <a:rPr lang="id-ID" smtClean="0"/>
              <a:pPr/>
              <a:t>3</a:t>
            </a:fld>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TANGGUNGJAWAB LEGAL AUDITOR</a:t>
            </a:r>
            <a:endParaRPr lang="id-ID" dirty="0"/>
          </a:p>
        </p:txBody>
      </p:sp>
      <p:sp>
        <p:nvSpPr>
          <p:cNvPr id="3" name="Subtitle 2"/>
          <p:cNvSpPr>
            <a:spLocks noGrp="1"/>
          </p:cNvSpPr>
          <p:nvPr>
            <p:ph type="subTitle" idx="1"/>
          </p:nvPr>
        </p:nvSpPr>
        <p:spPr>
          <a:xfrm>
            <a:off x="571472" y="857232"/>
            <a:ext cx="8215370" cy="5429288"/>
          </a:xfrm>
        </p:spPr>
        <p:txBody>
          <a:bodyPr>
            <a:normAutofit fontScale="92500"/>
          </a:bodyPr>
          <a:lstStyle/>
          <a:p>
            <a:pPr marL="719138" indent="-719138">
              <a:buFont typeface="+mj-lt"/>
              <a:buAutoNum type="arabicPeriod" startAt="4"/>
            </a:pPr>
            <a:r>
              <a:rPr lang="id-ID" dirty="0" smtClean="0">
                <a:latin typeface="Arial" pitchFamily="34" charset="0"/>
                <a:cs typeface="Arial" pitchFamily="34" charset="0"/>
              </a:rPr>
              <a:t>Kecenderungan praktik penuntutan dari pihak yang merasa dirugikan terhadap siapapun yang dipandang mampu memberikan kompensasi atas kerugian yang dideritanya.</a:t>
            </a:r>
          </a:p>
          <a:p>
            <a:pPr marL="719138" indent="-719138">
              <a:buFont typeface="+mj-lt"/>
              <a:buAutoNum type="arabicPeriod" startAt="4"/>
            </a:pPr>
            <a:r>
              <a:rPr lang="id-ID" dirty="0" smtClean="0">
                <a:latin typeface="Arial" pitchFamily="34" charset="0"/>
                <a:cs typeface="Arial" pitchFamily="34" charset="0"/>
              </a:rPr>
              <a:t>Resesi ekonomi global serta situasi ekonomi yang berat, yang menyebabkan beragam kegagalan bisnis, mengakibatkan kecenderungan </a:t>
            </a:r>
            <a:r>
              <a:rPr lang="id-ID" i="1" dirty="0" smtClean="0">
                <a:latin typeface="Arial" pitchFamily="34" charset="0"/>
                <a:cs typeface="Arial" pitchFamily="34" charset="0"/>
              </a:rPr>
              <a:t>stakeholders </a:t>
            </a:r>
            <a:r>
              <a:rPr lang="id-ID" dirty="0" smtClean="0">
                <a:latin typeface="Arial" pitchFamily="34" charset="0"/>
                <a:cs typeface="Arial" pitchFamily="34" charset="0"/>
              </a:rPr>
              <a:t>berusaha mendapatkan kompensasi kerugian dari pihak lain, termasuk auditor independen.</a:t>
            </a:r>
          </a:p>
          <a:p>
            <a:pPr marL="719138" indent="-719138">
              <a:buFont typeface="+mj-lt"/>
              <a:buAutoNum type="arabicPeriod" startAt="4"/>
            </a:pPr>
            <a:endParaRPr lang="id-ID"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7E25F0D-EA1A-4233-97B3-2FDC60145AF4}" type="slidenum">
              <a:rPr lang="id-ID" smtClean="0"/>
              <a:pPr/>
              <a:t>4</a:t>
            </a:fld>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TANGGUNGJAWAB LEGAL AUDITOR</a:t>
            </a:r>
            <a:endParaRPr lang="id-ID" dirty="0"/>
          </a:p>
        </p:txBody>
      </p:sp>
      <p:sp>
        <p:nvSpPr>
          <p:cNvPr id="3" name="Subtitle 2"/>
          <p:cNvSpPr>
            <a:spLocks noGrp="1"/>
          </p:cNvSpPr>
          <p:nvPr>
            <p:ph type="subTitle" idx="1"/>
          </p:nvPr>
        </p:nvSpPr>
        <p:spPr>
          <a:xfrm>
            <a:off x="571472" y="1000108"/>
            <a:ext cx="8215370" cy="5572164"/>
          </a:xfrm>
        </p:spPr>
        <p:txBody>
          <a:bodyPr>
            <a:normAutofit/>
          </a:bodyPr>
          <a:lstStyle/>
          <a:p>
            <a:pPr marL="719138" indent="-719138">
              <a:buFont typeface="+mj-lt"/>
              <a:buAutoNum type="arabicPeriod" startAt="5"/>
            </a:pPr>
            <a:r>
              <a:rPr lang="id-ID" dirty="0" smtClean="0">
                <a:latin typeface="Arial" pitchFamily="34" charset="0"/>
                <a:cs typeface="Arial" pitchFamily="34" charset="0"/>
              </a:rPr>
              <a:t>Merebaknya tuntutan hukum terhadap KAP, telah mendorong pengacara menawarkan jasa legal berbasis </a:t>
            </a:r>
            <a:r>
              <a:rPr lang="id-ID" i="1" dirty="0" smtClean="0">
                <a:latin typeface="Arial" pitchFamily="34" charset="0"/>
                <a:cs typeface="Arial" pitchFamily="34" charset="0"/>
              </a:rPr>
              <a:t>contingent-fee </a:t>
            </a:r>
            <a:r>
              <a:rPr lang="id-ID" dirty="0" smtClean="0">
                <a:latin typeface="Arial" pitchFamily="34" charset="0"/>
                <a:cs typeface="Arial" pitchFamily="34" charset="0"/>
              </a:rPr>
              <a:t>(biaya bersyarat), yaitu dengan menjanjikan potensi keuntungan besar jika tuntutan menang, dan potensi rugi minimum jika tuntutan kalah.</a:t>
            </a:r>
          </a:p>
        </p:txBody>
      </p:sp>
      <p:sp>
        <p:nvSpPr>
          <p:cNvPr id="4" name="Slide Number Placeholder 3"/>
          <p:cNvSpPr>
            <a:spLocks noGrp="1"/>
          </p:cNvSpPr>
          <p:nvPr>
            <p:ph type="sldNum" sz="quarter" idx="12"/>
          </p:nvPr>
        </p:nvSpPr>
        <p:spPr/>
        <p:txBody>
          <a:bodyPr/>
          <a:lstStyle/>
          <a:p>
            <a:fld id="{97E25F0D-EA1A-4233-97B3-2FDC60145AF4}" type="slidenum">
              <a:rPr lang="id-ID" smtClean="0"/>
              <a:pPr/>
              <a:t>5</a:t>
            </a:fld>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TANGGUNGJAWAB LEGAL AUDITOR</a:t>
            </a:r>
            <a:endParaRPr lang="id-ID" dirty="0"/>
          </a:p>
        </p:txBody>
      </p:sp>
      <p:sp>
        <p:nvSpPr>
          <p:cNvPr id="3" name="Subtitle 2"/>
          <p:cNvSpPr>
            <a:spLocks noGrp="1"/>
          </p:cNvSpPr>
          <p:nvPr>
            <p:ph type="subTitle" idx="1"/>
          </p:nvPr>
        </p:nvSpPr>
        <p:spPr>
          <a:xfrm>
            <a:off x="571472" y="1000108"/>
            <a:ext cx="8215370" cy="5572164"/>
          </a:xfrm>
        </p:spPr>
        <p:txBody>
          <a:bodyPr>
            <a:normAutofit/>
          </a:bodyPr>
          <a:lstStyle/>
          <a:p>
            <a:pPr marL="719138" indent="-719138">
              <a:buFont typeface="+mj-lt"/>
              <a:buAutoNum type="arabicPeriod" startAt="6"/>
            </a:pPr>
            <a:r>
              <a:rPr lang="id-ID" dirty="0" smtClean="0">
                <a:latin typeface="Arial" pitchFamily="34" charset="0"/>
                <a:cs typeface="Arial" pitchFamily="34" charset="0"/>
              </a:rPr>
              <a:t>Kecenderungan KAP untuk bersedia menyelesaikan tuntutan legal di luar pengadilan, untuk menghindari biaya pengadilan yang besar serta publikasi yang merugikan, dan bukannya berusaha menyelesaikan permasalahan legal melalui proses hukum.</a:t>
            </a:r>
          </a:p>
        </p:txBody>
      </p:sp>
      <p:sp>
        <p:nvSpPr>
          <p:cNvPr id="4" name="Slide Number Placeholder 3"/>
          <p:cNvSpPr>
            <a:spLocks noGrp="1"/>
          </p:cNvSpPr>
          <p:nvPr>
            <p:ph type="sldNum" sz="quarter" idx="12"/>
          </p:nvPr>
        </p:nvSpPr>
        <p:spPr/>
        <p:txBody>
          <a:bodyPr/>
          <a:lstStyle/>
          <a:p>
            <a:fld id="{97E25F0D-EA1A-4233-97B3-2FDC60145AF4}" type="slidenum">
              <a:rPr lang="id-ID" smtClean="0"/>
              <a:pPr/>
              <a:t>6</a:t>
            </a:fld>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2800" b="1" dirty="0" smtClean="0">
                <a:latin typeface="Arial" pitchFamily="34" charset="0"/>
                <a:cs typeface="Arial" pitchFamily="34" charset="0"/>
              </a:rPr>
              <a:t>BUSINESS FAILURE, AUDIT FAILURE, AUDIT RISK</a:t>
            </a:r>
            <a:endParaRPr lang="id-ID" sz="2800" b="1" dirty="0">
              <a:latin typeface="Arial" pitchFamily="34" charset="0"/>
              <a:cs typeface="Arial" pitchFamily="34" charset="0"/>
            </a:endParaRPr>
          </a:p>
        </p:txBody>
      </p:sp>
      <p:sp>
        <p:nvSpPr>
          <p:cNvPr id="3" name="Subtitle 2"/>
          <p:cNvSpPr>
            <a:spLocks noGrp="1"/>
          </p:cNvSpPr>
          <p:nvPr>
            <p:ph type="subTitle" idx="1"/>
          </p:nvPr>
        </p:nvSpPr>
        <p:spPr/>
        <p:txBody>
          <a:bodyPr>
            <a:normAutofit lnSpcReduction="10000"/>
          </a:bodyPr>
          <a:lstStyle/>
          <a:p>
            <a:pPr marL="0" indent="0">
              <a:buNone/>
            </a:pPr>
            <a:r>
              <a:rPr lang="id-ID" dirty="0" smtClean="0"/>
              <a:t>Meningkatnya tuntutan terhadap KAP banyak disebabkan oleh ketidakfahaman masyarakat terhadap tiga permasalahan sebagai berikut:</a:t>
            </a:r>
          </a:p>
          <a:p>
            <a:pPr marL="514350" indent="-514350">
              <a:buFont typeface="+mj-lt"/>
              <a:buAutoNum type="arabicPeriod"/>
            </a:pPr>
            <a:r>
              <a:rPr lang="id-ID" b="1" dirty="0" smtClean="0"/>
              <a:t>Kegagalan bisnis (business failure)</a:t>
            </a:r>
            <a:r>
              <a:rPr lang="id-ID" dirty="0" smtClean="0"/>
              <a:t>, adalah kerugian dalam bisnis karena kesalahan keputusan bisnis atau karena faktor-faktor ekonomi yang lain.</a:t>
            </a:r>
          </a:p>
          <a:p>
            <a:pPr marL="514350" indent="-514350">
              <a:buFont typeface="+mj-lt"/>
              <a:buAutoNum type="arabicPeriod"/>
            </a:pPr>
            <a:r>
              <a:rPr lang="id-ID" b="1" dirty="0" smtClean="0"/>
              <a:t>Kegagalan audit (audit failure), </a:t>
            </a:r>
            <a:r>
              <a:rPr lang="id-ID" dirty="0" smtClean="0"/>
              <a:t>adalah kesalahan auditor dalam memberikan opini atas laporan keuangan karena kecerobohan dalam melaksanakan tugas audit.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7</a:t>
            </a:fld>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2800" b="1" dirty="0" smtClean="0">
                <a:latin typeface="Arial" pitchFamily="34" charset="0"/>
                <a:cs typeface="Arial" pitchFamily="34" charset="0"/>
              </a:rPr>
              <a:t>BUSINESS FAILURE, AUDIT FAILURE, AUDIT RISK</a:t>
            </a:r>
            <a:endParaRPr lang="id-ID" sz="2800" b="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marL="514350" indent="-514350">
              <a:buFont typeface="+mj-lt"/>
              <a:buAutoNum type="arabicPeriod" startAt="3"/>
            </a:pPr>
            <a:r>
              <a:rPr lang="id-ID" b="1" dirty="0" smtClean="0"/>
              <a:t>Risiko audit (audit risk), </a:t>
            </a:r>
            <a:r>
              <a:rPr lang="id-ID" dirty="0" smtClean="0"/>
              <a:t>adalah kesalahan auditor dalam memberikan opini atas laporan keuangan pada saat audit telah direncanakan dan lilaksanakan dengan kehati-hatian profesional serta sesuai dengan standar audit yang berlaku.</a:t>
            </a:r>
          </a:p>
          <a:p>
            <a:pPr marL="514350" indent="-514350">
              <a:buNone/>
            </a:pPr>
            <a:endParaRPr lang="id-ID" dirty="0" smtClean="0"/>
          </a:p>
          <a:p>
            <a:pPr marL="0" indent="0">
              <a:buNone/>
            </a:pPr>
            <a:r>
              <a:rPr lang="id-ID" dirty="0" smtClean="0"/>
              <a:t>Tuntutan terhadap auditor pada dasarnya hanya bisa dilakukan pada saat yang terjadi adalah </a:t>
            </a:r>
            <a:r>
              <a:rPr lang="id-ID" b="1" dirty="0" smtClean="0"/>
              <a:t>audit failure</a:t>
            </a:r>
            <a:r>
              <a:rPr lang="id-ID" dirty="0" smtClean="0"/>
              <a:t>.</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8</a:t>
            </a:fld>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SUMBER TUNTUTAN LEGAL</a:t>
            </a:r>
            <a:endParaRPr lang="id-ID" b="1" dirty="0"/>
          </a:p>
        </p:txBody>
      </p:sp>
      <p:sp>
        <p:nvSpPr>
          <p:cNvPr id="3" name="Subtitle 2"/>
          <p:cNvSpPr>
            <a:spLocks noGrp="1"/>
          </p:cNvSpPr>
          <p:nvPr>
            <p:ph type="subTitle" idx="1"/>
          </p:nvPr>
        </p:nvSpPr>
        <p:spPr/>
        <p:txBody>
          <a:bodyPr>
            <a:normAutofit fontScale="92500" lnSpcReduction="10000"/>
          </a:bodyPr>
          <a:lstStyle/>
          <a:p>
            <a:pPr marL="719138" indent="-719138"/>
            <a:r>
              <a:rPr lang="id-ID" dirty="0" smtClean="0"/>
              <a:t>KAP atau auditor independen bertanggungjawab terhadap seluruh aspek pekerjaan akuntan publik, yang bisa mencakup jasa audit, perpajakan, konsultasi manajemen, dan jasa </a:t>
            </a:r>
            <a:r>
              <a:rPr lang="id-ID" dirty="0" smtClean="0"/>
              <a:t>pembukuan/akuntansi</a:t>
            </a:r>
            <a:r>
              <a:rPr lang="id-ID" dirty="0" smtClean="0"/>
              <a:t>.</a:t>
            </a:r>
          </a:p>
          <a:p>
            <a:pPr marL="719138" indent="-719138"/>
            <a:r>
              <a:rPr lang="id-ID" dirty="0" smtClean="0"/>
              <a:t>Istilah legal dalam jasa akuntan publik:</a:t>
            </a:r>
          </a:p>
          <a:p>
            <a:pPr marL="1438275" indent="-719138">
              <a:buFont typeface="+mj-lt"/>
              <a:buAutoNum type="arabicPeriod"/>
            </a:pPr>
            <a:r>
              <a:rPr lang="id-ID" b="1" dirty="0" smtClean="0"/>
              <a:t>Ordinary negligence, </a:t>
            </a:r>
            <a:r>
              <a:rPr lang="id-ID" dirty="0" smtClean="0"/>
              <a:t>adalah situasi </a:t>
            </a:r>
            <a:r>
              <a:rPr lang="id-ID" dirty="0" smtClean="0"/>
              <a:t>dan kondisi </a:t>
            </a:r>
            <a:r>
              <a:rPr lang="id-ID" dirty="0" smtClean="0"/>
              <a:t>tertentu, yang membuat secara  </a:t>
            </a:r>
            <a:r>
              <a:rPr lang="id-ID" dirty="0" smtClean="0"/>
              <a:t>tidak sengaja auditor tidak menerapkan kehati-hatian profesional, dan kasus serupa bisa saja terjadi pada auditor profesional yang lain.</a:t>
            </a:r>
            <a:endParaRPr lang="id-ID" dirty="0"/>
          </a:p>
        </p:txBody>
      </p:sp>
      <p:sp>
        <p:nvSpPr>
          <p:cNvPr id="4" name="Slide Number Placeholder 3"/>
          <p:cNvSpPr>
            <a:spLocks noGrp="1"/>
          </p:cNvSpPr>
          <p:nvPr>
            <p:ph type="sldNum" sz="quarter" idx="12"/>
          </p:nvPr>
        </p:nvSpPr>
        <p:spPr/>
        <p:txBody>
          <a:bodyPr/>
          <a:lstStyle/>
          <a:p>
            <a:fld id="{97E25F0D-EA1A-4233-97B3-2FDC60145AF4}" type="slidenum">
              <a:rPr lang="id-ID" smtClean="0"/>
              <a:pPr/>
              <a:t>9</a:t>
            </a:fld>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928</Words>
  <Application>Microsoft Office PowerPoint</Application>
  <PresentationFormat>On-screen Show (4:3)</PresentationFormat>
  <Paragraphs>81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BAGIAN IV TANGGUNGJAWAB LEGAL</vt:lpstr>
      <vt:lpstr>TANGGUNGJAWAB LEGAL AUDITOR</vt:lpstr>
      <vt:lpstr>TANGGUNGJAWAB LEGAL AUDITOR</vt:lpstr>
      <vt:lpstr>TANGGUNGJAWAB LEGAL AUDITOR</vt:lpstr>
      <vt:lpstr>TANGGUNGJAWAB LEGAL AUDITOR</vt:lpstr>
      <vt:lpstr>TANGGUNGJAWAB LEGAL AUDITOR</vt:lpstr>
      <vt:lpstr>BUSINESS FAILURE, AUDIT FAILURE, AUDIT RISK</vt:lpstr>
      <vt:lpstr>BUSINESS FAILURE, AUDIT FAILURE, AUDIT RISK</vt:lpstr>
      <vt:lpstr>SUMBER TUNTUTAN LEGAL</vt:lpstr>
      <vt:lpstr>SUMBER TUNTUTAN LEGAL</vt:lpstr>
      <vt:lpstr>SUMBER TUNTUTAN LEGAL</vt:lpstr>
      <vt:lpstr>SUMBER TUNTUTAN LEGAL</vt:lpstr>
      <vt:lpstr>ISTILAH LEGAL YANG LAIN</vt:lpstr>
      <vt:lpstr>ISTILAH LEGAL YANG LAIN</vt:lpstr>
      <vt:lpstr>JENIS TANGGUNG JAWAB LEGAL AUDITOR</vt:lpstr>
      <vt:lpstr>LANGKAH MENGATASI PERSOALAN LEGAL</vt:lpstr>
      <vt:lpstr>LANGKAH MENGATASI PERSOALAN LEGAL</vt:lpstr>
      <vt:lpstr>Terimakasih (Bagian Terpenting Dalam Hidup)</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112</cp:revision>
  <dcterms:created xsi:type="dcterms:W3CDTF">2015-02-11T15:01:47Z</dcterms:created>
  <dcterms:modified xsi:type="dcterms:W3CDTF">2015-03-10T08:04:57Z</dcterms:modified>
</cp:coreProperties>
</file>