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15" r:id="rId3"/>
    <p:sldId id="316" r:id="rId4"/>
    <p:sldId id="317" r:id="rId5"/>
    <p:sldId id="319" r:id="rId6"/>
    <p:sldId id="320" r:id="rId7"/>
    <p:sldId id="321" r:id="rId8"/>
    <p:sldId id="322" r:id="rId9"/>
    <p:sldId id="324" r:id="rId10"/>
    <p:sldId id="325" r:id="rId11"/>
    <p:sldId id="323" r:id="rId12"/>
    <p:sldId id="326" r:id="rId13"/>
    <p:sldId id="327" r:id="rId14"/>
    <p:sldId id="278"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10/03/2015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214446"/>
          </a:xfrm>
        </p:spPr>
        <p:txBody>
          <a:bodyPr>
            <a:normAutofit fontScale="90000"/>
          </a:bodyPr>
          <a:lstStyle/>
          <a:p>
            <a:r>
              <a:rPr lang="id-ID" b="1" dirty="0" smtClean="0"/>
              <a:t>BAGIAN V</a:t>
            </a:r>
            <a:br>
              <a:rPr lang="id-ID" b="1" dirty="0" smtClean="0"/>
            </a:br>
            <a:r>
              <a:rPr lang="id-ID" b="1" dirty="0" smtClean="0"/>
              <a:t>ETIKA PROFESI</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PRINSIP-PRINSIP ETIKA PROFESI - AICPA</a:t>
            </a:r>
            <a:endParaRPr lang="id-ID" dirty="0"/>
          </a:p>
        </p:txBody>
      </p:sp>
      <p:sp>
        <p:nvSpPr>
          <p:cNvPr id="3" name="Subtitle 2"/>
          <p:cNvSpPr>
            <a:spLocks noGrp="1"/>
          </p:cNvSpPr>
          <p:nvPr>
            <p:ph type="subTitle" idx="1"/>
          </p:nvPr>
        </p:nvSpPr>
        <p:spPr>
          <a:xfrm>
            <a:off x="571472" y="857232"/>
            <a:ext cx="8215370" cy="5286412"/>
          </a:xfrm>
        </p:spPr>
        <p:txBody>
          <a:bodyPr>
            <a:noAutofit/>
          </a:bodyPr>
          <a:lstStyle/>
          <a:p>
            <a:pPr marL="514350" indent="-514350">
              <a:buFont typeface="+mj-lt"/>
              <a:buAutoNum type="arabicPeriod"/>
            </a:pPr>
            <a:r>
              <a:rPr lang="id-ID" sz="3000" dirty="0" smtClean="0">
                <a:latin typeface="Arial" pitchFamily="34" charset="0"/>
                <a:cs typeface="Arial" pitchFamily="34" charset="0"/>
              </a:rPr>
              <a:t>Bertanggungjawab </a:t>
            </a:r>
            <a:r>
              <a:rPr lang="id-ID" sz="3000" b="1" i="1" dirty="0" smtClean="0">
                <a:latin typeface="Arial" pitchFamily="34" charset="0"/>
                <a:cs typeface="Arial" pitchFamily="34" charset="0"/>
              </a:rPr>
              <a:t>(responsibilities)</a:t>
            </a:r>
          </a:p>
          <a:p>
            <a:pPr marL="514350" indent="-514350">
              <a:buFont typeface="+mj-lt"/>
              <a:buAutoNum type="arabicPeriod"/>
            </a:pPr>
            <a:r>
              <a:rPr lang="id-ID" sz="3000" dirty="0" smtClean="0">
                <a:latin typeface="Arial" pitchFamily="34" charset="0"/>
                <a:cs typeface="Arial" pitchFamily="34" charset="0"/>
              </a:rPr>
              <a:t>Menghormati kepentingan publik </a:t>
            </a:r>
            <a:r>
              <a:rPr lang="id-ID" sz="3000" b="1" i="1" dirty="0" smtClean="0">
                <a:latin typeface="Arial" pitchFamily="34" charset="0"/>
                <a:cs typeface="Arial" pitchFamily="34" charset="0"/>
              </a:rPr>
              <a:t>(the public interest)</a:t>
            </a:r>
          </a:p>
          <a:p>
            <a:pPr marL="514350" indent="-514350">
              <a:buFont typeface="+mj-lt"/>
              <a:buAutoNum type="arabicPeriod"/>
            </a:pPr>
            <a:r>
              <a:rPr lang="id-ID" sz="3000" dirty="0" smtClean="0">
                <a:latin typeface="Arial" pitchFamily="34" charset="0"/>
                <a:cs typeface="Arial" pitchFamily="34" charset="0"/>
              </a:rPr>
              <a:t>Berintegritas </a:t>
            </a:r>
            <a:r>
              <a:rPr lang="id-ID" sz="3000" b="1" i="1" dirty="0" smtClean="0">
                <a:latin typeface="Arial" pitchFamily="34" charset="0"/>
                <a:cs typeface="Arial" pitchFamily="34" charset="0"/>
              </a:rPr>
              <a:t>(integrity)</a:t>
            </a:r>
          </a:p>
          <a:p>
            <a:pPr marL="514350" indent="-514350">
              <a:buFont typeface="+mj-lt"/>
              <a:buAutoNum type="arabicPeriod"/>
            </a:pPr>
            <a:r>
              <a:rPr lang="id-ID" sz="3000" dirty="0" smtClean="0">
                <a:latin typeface="Arial" pitchFamily="34" charset="0"/>
                <a:cs typeface="Arial" pitchFamily="34" charset="0"/>
              </a:rPr>
              <a:t>Bersikap objektif dan independen </a:t>
            </a:r>
            <a:r>
              <a:rPr lang="id-ID" sz="3000" b="1" i="1" dirty="0" smtClean="0">
                <a:latin typeface="Arial" pitchFamily="34" charset="0"/>
                <a:cs typeface="Arial" pitchFamily="34" charset="0"/>
              </a:rPr>
              <a:t>(objectivity and independence)</a:t>
            </a:r>
          </a:p>
          <a:p>
            <a:pPr marL="514350" indent="-514350">
              <a:buFont typeface="+mj-lt"/>
              <a:buAutoNum type="arabicPeriod"/>
            </a:pPr>
            <a:r>
              <a:rPr lang="id-ID" sz="3000" dirty="0" smtClean="0">
                <a:latin typeface="Arial" pitchFamily="34" charset="0"/>
                <a:cs typeface="Arial" pitchFamily="34" charset="0"/>
              </a:rPr>
              <a:t>Mempraktikkan kehati-hatian profesional </a:t>
            </a:r>
            <a:r>
              <a:rPr lang="id-ID" sz="3000" b="1" i="1" dirty="0" smtClean="0">
                <a:latin typeface="Arial" pitchFamily="34" charset="0"/>
                <a:cs typeface="Arial" pitchFamily="34" charset="0"/>
              </a:rPr>
              <a:t>(due care)</a:t>
            </a:r>
          </a:p>
          <a:p>
            <a:pPr marL="514350" indent="-514350">
              <a:buFont typeface="+mj-lt"/>
              <a:buAutoNum type="arabicPeriod"/>
            </a:pPr>
            <a:r>
              <a:rPr lang="id-ID" sz="3000" dirty="0" smtClean="0">
                <a:latin typeface="Arial" pitchFamily="34" charset="0"/>
                <a:cs typeface="Arial" pitchFamily="34" charset="0"/>
              </a:rPr>
              <a:t>Mempertimbangkan luas dan sifat jasa </a:t>
            </a:r>
            <a:r>
              <a:rPr lang="id-ID" sz="3000" b="1" i="1" dirty="0" smtClean="0">
                <a:latin typeface="Arial" pitchFamily="34" charset="0"/>
                <a:cs typeface="Arial" pitchFamily="34" charset="0"/>
              </a:rPr>
              <a:t>(scope and nature of services)</a:t>
            </a:r>
            <a:endParaRPr lang="id-ID" sz="3000" b="1"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IESBA CODE – ISA 200</a:t>
            </a:r>
            <a:endParaRPr lang="id-ID" dirty="0"/>
          </a:p>
        </p:txBody>
      </p:sp>
      <p:sp>
        <p:nvSpPr>
          <p:cNvPr id="3" name="Subtitle 2"/>
          <p:cNvSpPr>
            <a:spLocks noGrp="1"/>
          </p:cNvSpPr>
          <p:nvPr>
            <p:ph type="subTitle" idx="1"/>
          </p:nvPr>
        </p:nvSpPr>
        <p:spPr>
          <a:xfrm>
            <a:off x="571472" y="857232"/>
            <a:ext cx="8215370" cy="5286412"/>
          </a:xfrm>
        </p:spPr>
        <p:txBody>
          <a:bodyPr>
            <a:normAutofit fontScale="77500" lnSpcReduction="20000"/>
          </a:bodyPr>
          <a:lstStyle/>
          <a:p>
            <a:pPr marL="539750" indent="-539750"/>
            <a:r>
              <a:rPr lang="id-ID" dirty="0" smtClean="0"/>
              <a:t>IESBA (the International Ethics Standards Board for Accountants) adalah badan di bawah IFAC (the International Federation of Accountants), pembuat etika profesional akuntan internasional.</a:t>
            </a:r>
          </a:p>
          <a:p>
            <a:pPr marL="539750" indent="-539750">
              <a:buNone/>
            </a:pPr>
            <a:endParaRPr lang="id-ID" dirty="0" smtClean="0"/>
          </a:p>
          <a:p>
            <a:pPr marL="539750" indent="-539750"/>
            <a:r>
              <a:rPr lang="en-US" i="1" dirty="0" smtClean="0"/>
              <a:t>Code of Ethics for Professional Accountants (IESBA Code)</a:t>
            </a:r>
            <a:r>
              <a:rPr lang="id-ID" i="1" dirty="0" smtClean="0"/>
              <a:t> </a:t>
            </a:r>
            <a:r>
              <a:rPr lang="id-ID" dirty="0" smtClean="0"/>
              <a:t>terdiri dari:</a:t>
            </a:r>
          </a:p>
          <a:p>
            <a:pPr marL="1349375" indent="-809625">
              <a:buFont typeface="+mj-lt"/>
              <a:buAutoNum type="arabicPeriod"/>
            </a:pPr>
            <a:r>
              <a:rPr lang="id-ID" dirty="0" smtClean="0"/>
              <a:t>Integrity</a:t>
            </a:r>
          </a:p>
          <a:p>
            <a:pPr marL="1349375" indent="-809625">
              <a:buFont typeface="+mj-lt"/>
              <a:buAutoNum type="arabicPeriod"/>
            </a:pPr>
            <a:r>
              <a:rPr lang="id-ID" dirty="0" smtClean="0"/>
              <a:t>Objectivity</a:t>
            </a:r>
          </a:p>
          <a:p>
            <a:pPr marL="1349375" indent="-809625">
              <a:buFont typeface="+mj-lt"/>
              <a:buAutoNum type="arabicPeriod"/>
            </a:pPr>
            <a:r>
              <a:rPr lang="en-US" dirty="0" smtClean="0"/>
              <a:t>Professional competence and due care </a:t>
            </a:r>
            <a:endParaRPr lang="id-ID" dirty="0" smtClean="0"/>
          </a:p>
          <a:p>
            <a:pPr marL="1349375" indent="-809625">
              <a:buFont typeface="+mj-lt"/>
              <a:buAutoNum type="arabicPeriod"/>
            </a:pPr>
            <a:r>
              <a:rPr lang="id-ID" dirty="0" smtClean="0"/>
              <a:t>Confidentiality; and </a:t>
            </a:r>
          </a:p>
          <a:p>
            <a:pPr marL="1349375" indent="-809625">
              <a:buFont typeface="+mj-lt"/>
              <a:buAutoNum type="arabicPeriod"/>
            </a:pPr>
            <a:r>
              <a:rPr lang="id-ID" dirty="0" smtClean="0"/>
              <a:t>Professional behavior. </a:t>
            </a:r>
          </a:p>
          <a:p>
            <a:pPr marL="1349375" indent="-809625">
              <a:buNone/>
            </a:pPr>
            <a:endParaRPr lang="id-ID" dirty="0" smtClean="0"/>
          </a:p>
          <a:p>
            <a:pPr marL="539750" indent="-539750">
              <a:buNone/>
            </a:pPr>
            <a:r>
              <a:rPr lang="id-ID" dirty="0" smtClean="0"/>
              <a:t> 	Kunjungi: </a:t>
            </a:r>
            <a:r>
              <a:rPr lang="id-ID" b="1" dirty="0" smtClean="0"/>
              <a:t>http://www.ifac.org/ethics</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ATURAN DAN INTERPRETASI ETIKA - AICPA</a:t>
            </a:r>
            <a:endParaRPr lang="id-ID" dirty="0"/>
          </a:p>
        </p:txBody>
      </p:sp>
      <p:sp>
        <p:nvSpPr>
          <p:cNvPr id="3" name="Subtitle 2"/>
          <p:cNvSpPr>
            <a:spLocks noGrp="1"/>
          </p:cNvSpPr>
          <p:nvPr>
            <p:ph type="subTitle" idx="1"/>
          </p:nvPr>
        </p:nvSpPr>
        <p:spPr/>
        <p:txBody>
          <a:bodyPr>
            <a:normAutofit fontScale="92500" lnSpcReduction="10000"/>
          </a:bodyPr>
          <a:lstStyle/>
          <a:p>
            <a:pPr marL="514350" indent="-514350">
              <a:buFont typeface="+mj-lt"/>
              <a:buAutoNum type="arabicPeriod"/>
            </a:pPr>
            <a:r>
              <a:rPr lang="id-ID" dirty="0" smtClean="0"/>
              <a:t>Rule 101 – Independence</a:t>
            </a:r>
          </a:p>
          <a:p>
            <a:pPr marL="514350" indent="-514350">
              <a:buFont typeface="+mj-lt"/>
              <a:buAutoNum type="arabicPeriod"/>
            </a:pPr>
            <a:r>
              <a:rPr lang="id-ID" dirty="0" smtClean="0"/>
              <a:t>Rule 102 – Integrity and Objectivity</a:t>
            </a:r>
          </a:p>
          <a:p>
            <a:pPr marL="514350" indent="-514350">
              <a:buFont typeface="+mj-lt"/>
              <a:buAutoNum type="arabicPeriod"/>
            </a:pPr>
            <a:r>
              <a:rPr lang="id-ID" dirty="0" smtClean="0"/>
              <a:t>Rule 201 – General Standards</a:t>
            </a:r>
          </a:p>
          <a:p>
            <a:pPr marL="1169988" indent="-630238">
              <a:buFont typeface="+mj-lt"/>
              <a:buAutoNum type="alphaUcPeriod"/>
            </a:pPr>
            <a:r>
              <a:rPr lang="id-ID" dirty="0" smtClean="0"/>
              <a:t>Professional competence</a:t>
            </a:r>
          </a:p>
          <a:p>
            <a:pPr marL="1169988" indent="-630238">
              <a:buFont typeface="+mj-lt"/>
              <a:buAutoNum type="alphaUcPeriod"/>
            </a:pPr>
            <a:r>
              <a:rPr lang="id-ID" dirty="0" smtClean="0"/>
              <a:t>Due professional care</a:t>
            </a:r>
          </a:p>
          <a:p>
            <a:pPr marL="1169988" indent="-630238">
              <a:buFont typeface="+mj-lt"/>
              <a:buAutoNum type="alphaUcPeriod"/>
            </a:pPr>
            <a:r>
              <a:rPr lang="id-ID" dirty="0" smtClean="0"/>
              <a:t>Planning and supervision</a:t>
            </a:r>
          </a:p>
          <a:p>
            <a:pPr marL="1169988" indent="-630238">
              <a:buFont typeface="+mj-lt"/>
              <a:buAutoNum type="alphaUcPeriod"/>
            </a:pPr>
            <a:r>
              <a:rPr lang="id-ID" dirty="0" smtClean="0"/>
              <a:t>Sufficient relevant data</a:t>
            </a:r>
          </a:p>
          <a:p>
            <a:pPr marL="539750" indent="-539750">
              <a:buFont typeface="+mj-lt"/>
              <a:buAutoNum type="arabicPeriod" startAt="4"/>
            </a:pPr>
            <a:r>
              <a:rPr lang="id-ID" dirty="0" smtClean="0"/>
              <a:t>Rule 202 – Compliance with standards</a:t>
            </a:r>
          </a:p>
          <a:p>
            <a:pPr marL="539750" indent="-539750">
              <a:buFont typeface="+mj-lt"/>
              <a:buAutoNum type="arabicPeriod" startAt="4"/>
            </a:pPr>
            <a:r>
              <a:rPr lang="id-ID" dirty="0" smtClean="0"/>
              <a:t>Rule 203 – Accounting Principles</a:t>
            </a:r>
          </a:p>
          <a:p>
            <a:pPr marL="539750" indent="-539750">
              <a:buFont typeface="+mj-lt"/>
              <a:buAutoNum type="arabicPeriod" startAt="4"/>
            </a:pPr>
            <a:r>
              <a:rPr lang="id-ID" dirty="0" smtClean="0"/>
              <a:t>Rule 301 – Confidential client information</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ATURAN DAN INTERPRETASI ETIKA - AICPA</a:t>
            </a:r>
            <a:endParaRPr lang="id-ID" dirty="0"/>
          </a:p>
        </p:txBody>
      </p:sp>
      <p:sp>
        <p:nvSpPr>
          <p:cNvPr id="3" name="Subtitle 2"/>
          <p:cNvSpPr>
            <a:spLocks noGrp="1"/>
          </p:cNvSpPr>
          <p:nvPr>
            <p:ph type="subTitle" idx="1"/>
          </p:nvPr>
        </p:nvSpPr>
        <p:spPr>
          <a:xfrm>
            <a:off x="571472" y="785794"/>
            <a:ext cx="8215370" cy="5357850"/>
          </a:xfrm>
        </p:spPr>
        <p:txBody>
          <a:bodyPr>
            <a:noAutofit/>
          </a:bodyPr>
          <a:lstStyle/>
          <a:p>
            <a:pPr marL="719138" indent="-719138">
              <a:buFont typeface="+mj-lt"/>
              <a:buAutoNum type="arabicPeriod" startAt="7"/>
            </a:pPr>
            <a:r>
              <a:rPr lang="id-ID" sz="2500" dirty="0" smtClean="0">
                <a:latin typeface="Arial" pitchFamily="34" charset="0"/>
                <a:cs typeface="Arial" pitchFamily="34" charset="0"/>
              </a:rPr>
              <a:t>Rule 301 – Contingent fees</a:t>
            </a:r>
          </a:p>
          <a:p>
            <a:pPr marL="719138" indent="-719138">
              <a:buFont typeface="+mj-lt"/>
              <a:buAutoNum type="arabicPeriod" startAt="7"/>
            </a:pPr>
            <a:r>
              <a:rPr lang="id-ID" sz="2500" dirty="0" smtClean="0">
                <a:latin typeface="Arial" pitchFamily="34" charset="0"/>
                <a:cs typeface="Arial" pitchFamily="34" charset="0"/>
              </a:rPr>
              <a:t>Rule 501 – Acts discreditable</a:t>
            </a:r>
          </a:p>
          <a:p>
            <a:pPr marL="719138" indent="-719138">
              <a:buFont typeface="+mj-lt"/>
              <a:buAutoNum type="arabicPeriod" startAt="7"/>
            </a:pPr>
            <a:r>
              <a:rPr lang="id-ID" sz="2500" dirty="0" smtClean="0">
                <a:latin typeface="Arial" pitchFamily="34" charset="0"/>
                <a:cs typeface="Arial" pitchFamily="34" charset="0"/>
              </a:rPr>
              <a:t>Rule 502 – Adverstising and other forms of solicitation</a:t>
            </a:r>
          </a:p>
          <a:p>
            <a:pPr marL="719138" indent="-719138">
              <a:buFont typeface="+mj-lt"/>
              <a:buAutoNum type="arabicPeriod" startAt="7"/>
            </a:pPr>
            <a:r>
              <a:rPr lang="id-ID" sz="2500" dirty="0" smtClean="0">
                <a:latin typeface="Arial" pitchFamily="34" charset="0"/>
                <a:cs typeface="Arial" pitchFamily="34" charset="0"/>
              </a:rPr>
              <a:t>Rule 503 – Commissions and referral fees</a:t>
            </a:r>
          </a:p>
          <a:p>
            <a:pPr marL="1528763" indent="-809625">
              <a:buFont typeface="+mj-lt"/>
              <a:buAutoNum type="alphaUcPeriod"/>
            </a:pPr>
            <a:r>
              <a:rPr lang="id-ID" sz="2500" dirty="0" smtClean="0">
                <a:latin typeface="Arial" pitchFamily="34" charset="0"/>
                <a:cs typeface="Arial" pitchFamily="34" charset="0"/>
              </a:rPr>
              <a:t>Prohibited commisions</a:t>
            </a:r>
          </a:p>
          <a:p>
            <a:pPr marL="1528763" indent="-809625">
              <a:buFont typeface="+mj-lt"/>
              <a:buAutoNum type="alphaUcPeriod"/>
            </a:pPr>
            <a:r>
              <a:rPr lang="id-ID" sz="2500" dirty="0" smtClean="0">
                <a:latin typeface="Arial" pitchFamily="34" charset="0"/>
                <a:cs typeface="Arial" pitchFamily="34" charset="0"/>
              </a:rPr>
              <a:t>Disclosure of permitted commissions</a:t>
            </a:r>
          </a:p>
          <a:p>
            <a:pPr marL="1528763" indent="-809625">
              <a:buFont typeface="+mj-lt"/>
              <a:buAutoNum type="alphaUcPeriod"/>
            </a:pPr>
            <a:r>
              <a:rPr lang="id-ID" sz="2500" dirty="0" smtClean="0">
                <a:latin typeface="Arial" pitchFamily="34" charset="0"/>
                <a:cs typeface="Arial" pitchFamily="34" charset="0"/>
              </a:rPr>
              <a:t>Referal fees</a:t>
            </a:r>
          </a:p>
          <a:p>
            <a:pPr marL="719138" indent="-719138">
              <a:buFont typeface="+mj-lt"/>
              <a:buAutoNum type="arabicPeriod" startAt="11"/>
            </a:pPr>
            <a:r>
              <a:rPr lang="id-ID" sz="2500" dirty="0" smtClean="0">
                <a:latin typeface="Arial" pitchFamily="34" charset="0"/>
                <a:cs typeface="Arial" pitchFamily="34" charset="0"/>
              </a:rPr>
              <a:t>Rule 505 – Form of organization and name</a:t>
            </a:r>
          </a:p>
          <a:p>
            <a:pPr marL="0" indent="0">
              <a:buNone/>
            </a:pPr>
            <a:endParaRPr lang="id-ID" sz="1200" b="1" u="sng" dirty="0" smtClean="0">
              <a:latin typeface="Arial" pitchFamily="34" charset="0"/>
              <a:cs typeface="Arial" pitchFamily="34" charset="0"/>
            </a:endParaRPr>
          </a:p>
          <a:p>
            <a:pPr marL="0" indent="0">
              <a:buNone/>
            </a:pPr>
            <a:r>
              <a:rPr lang="id-ID" sz="2500" b="1" u="sng" dirty="0" smtClean="0">
                <a:latin typeface="Arial" pitchFamily="34" charset="0"/>
                <a:cs typeface="Arial" pitchFamily="34" charset="0"/>
              </a:rPr>
              <a:t>Lihat:</a:t>
            </a:r>
            <a:r>
              <a:rPr lang="id-ID" sz="2500" dirty="0" smtClean="0">
                <a:latin typeface="Arial" pitchFamily="34" charset="0"/>
                <a:cs typeface="Arial" pitchFamily="34" charset="0"/>
              </a:rPr>
              <a:t> </a:t>
            </a:r>
          </a:p>
          <a:p>
            <a:pPr marL="0" indent="0">
              <a:buNone/>
            </a:pPr>
            <a:r>
              <a:rPr lang="id-ID" sz="2500" dirty="0" smtClean="0">
                <a:latin typeface="Arial" pitchFamily="34" charset="0"/>
                <a:cs typeface="Arial" pitchFamily="34" charset="0"/>
              </a:rPr>
              <a:t>Ringkasan aturan etika Aren Tabel 5-1 halaman 149</a:t>
            </a:r>
          </a:p>
          <a:p>
            <a:pPr marL="719138" indent="-719138">
              <a:buFont typeface="+mj-lt"/>
              <a:buAutoNum type="arabicPeriod" startAt="11"/>
            </a:pPr>
            <a:endParaRPr lang="id-ID"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PENGERTIAN ETIKA</a:t>
            </a:r>
            <a:endParaRPr lang="id-ID" dirty="0"/>
          </a:p>
        </p:txBody>
      </p:sp>
      <p:sp>
        <p:nvSpPr>
          <p:cNvPr id="3" name="Subtitle 2"/>
          <p:cNvSpPr>
            <a:spLocks noGrp="1"/>
          </p:cNvSpPr>
          <p:nvPr>
            <p:ph type="subTitle" idx="1"/>
          </p:nvPr>
        </p:nvSpPr>
        <p:spPr>
          <a:xfrm>
            <a:off x="571472" y="1000108"/>
            <a:ext cx="8215370" cy="4929222"/>
          </a:xfrm>
        </p:spPr>
        <p:txBody>
          <a:bodyPr>
            <a:normAutofit fontScale="92500" lnSpcReduction="10000"/>
          </a:bodyPr>
          <a:lstStyle/>
          <a:p>
            <a:pPr marL="719138" indent="-719138"/>
            <a:r>
              <a:rPr lang="id-ID" b="1" dirty="0" smtClean="0"/>
              <a:t>Etika adalah</a:t>
            </a:r>
            <a:r>
              <a:rPr lang="id-ID" dirty="0" smtClean="0"/>
              <a:t> seperangkat prinsip moral atau nilai yang berterima umum di masyarakat.</a:t>
            </a:r>
          </a:p>
          <a:p>
            <a:pPr marL="719138" indent="-719138"/>
            <a:r>
              <a:rPr lang="id-ID" b="1" dirty="0" smtClean="0"/>
              <a:t>Perilaku beretika adalah</a:t>
            </a:r>
            <a:r>
              <a:rPr lang="id-ID" dirty="0" smtClean="0"/>
              <a:t> perilaku yang berterima umum dalam masyarakat, diperlukan untuk membuat kehidupan bermasyarakat </a:t>
            </a:r>
            <a:r>
              <a:rPr lang="id-ID" dirty="0" smtClean="0"/>
              <a:t>berfungsi </a:t>
            </a:r>
            <a:r>
              <a:rPr lang="id-ID" dirty="0" smtClean="0"/>
              <a:t>dengan baik.</a:t>
            </a:r>
          </a:p>
          <a:p>
            <a:pPr marL="719138" indent="-719138"/>
            <a:r>
              <a:rPr lang="id-ID" b="1" dirty="0" smtClean="0"/>
              <a:t>Perilaku tidak beretika adalah</a:t>
            </a:r>
            <a:r>
              <a:rPr lang="id-ID" dirty="0" smtClean="0"/>
              <a:t> perilaku yang tidak sesuai dengan tata kehidupan yang berterima umum dalam masyarakat, merugikan masyarakat baik dalam jangka pendek maupun dalam jangka panjang.</a:t>
            </a:r>
          </a:p>
          <a:p>
            <a:pPr marL="719138" indent="-719138"/>
            <a:endParaRPr lang="id-ID" dirty="0" smtClean="0"/>
          </a:p>
          <a:p>
            <a:pPr marL="514350" indent="-514350">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ELEMEN ETIKA SECARA UMUM</a:t>
            </a:r>
            <a:endParaRPr lang="id-ID" dirty="0"/>
          </a:p>
        </p:txBody>
      </p:sp>
      <p:sp>
        <p:nvSpPr>
          <p:cNvPr id="3" name="Subtitle 2"/>
          <p:cNvSpPr>
            <a:spLocks noGrp="1"/>
          </p:cNvSpPr>
          <p:nvPr>
            <p:ph type="subTitle" idx="1"/>
          </p:nvPr>
        </p:nvSpPr>
        <p:spPr>
          <a:xfrm>
            <a:off x="571472" y="1000108"/>
            <a:ext cx="8215370" cy="5214974"/>
          </a:xfrm>
        </p:spPr>
        <p:txBody>
          <a:bodyPr>
            <a:normAutofit fontScale="85000" lnSpcReduction="20000"/>
          </a:bodyPr>
          <a:lstStyle/>
          <a:p>
            <a:pPr marL="719138" indent="-719138"/>
            <a:r>
              <a:rPr lang="id-ID" b="1" dirty="0" smtClean="0"/>
              <a:t>Terpercaya,</a:t>
            </a:r>
            <a:r>
              <a:rPr lang="id-ID" dirty="0" smtClean="0"/>
              <a:t> mencakup kejujuran, integritas, dan loyalitas.</a:t>
            </a:r>
          </a:p>
          <a:p>
            <a:pPr marL="719138" indent="-719138"/>
            <a:r>
              <a:rPr lang="id-ID" b="1" dirty="0" smtClean="0"/>
              <a:t>Respek,</a:t>
            </a:r>
            <a:r>
              <a:rPr lang="id-ID" dirty="0" smtClean="0"/>
              <a:t> mencakup sopan santun, toleransi, serta rasa hormat terhadap pihak lain.</a:t>
            </a:r>
          </a:p>
          <a:p>
            <a:pPr marL="719138" indent="-719138"/>
            <a:r>
              <a:rPr lang="id-ID" b="1" dirty="0" smtClean="0"/>
              <a:t>Bertanggungjawab, </a:t>
            </a:r>
            <a:r>
              <a:rPr lang="id-ID" dirty="0" smtClean="0"/>
              <a:t>mencakup </a:t>
            </a:r>
            <a:r>
              <a:rPr lang="id-ID" dirty="0" smtClean="0"/>
              <a:t>usaha melakukan </a:t>
            </a:r>
            <a:r>
              <a:rPr lang="id-ID" dirty="0" smtClean="0"/>
              <a:t>yang terbaik, mengendalikan diri, memberi contoh yang baik, serta melakukan perbaikan secara berkelanjutan.</a:t>
            </a:r>
            <a:endParaRPr lang="id-ID" b="1" dirty="0" smtClean="0"/>
          </a:p>
          <a:p>
            <a:pPr marL="719138" indent="-719138"/>
            <a:r>
              <a:rPr lang="id-ID" b="1" dirty="0" smtClean="0"/>
              <a:t>Bersikap adil, </a:t>
            </a:r>
            <a:r>
              <a:rPr lang="id-ID" dirty="0" smtClean="0"/>
              <a:t>mencakup sikap proporsional, terbuka,  dan berperilaku secara tepat.</a:t>
            </a:r>
            <a:endParaRPr lang="id-ID" b="1" dirty="0" smtClean="0"/>
          </a:p>
          <a:p>
            <a:pPr marL="719138" indent="-719138"/>
            <a:r>
              <a:rPr lang="id-ID" b="1" dirty="0" smtClean="0"/>
              <a:t>Perhatian, </a:t>
            </a:r>
            <a:r>
              <a:rPr lang="id-ID" dirty="0" smtClean="0"/>
              <a:t>mencakup ketulusan perhatian terhadap kesejahteraan pihak lain </a:t>
            </a:r>
            <a:r>
              <a:rPr lang="id-ID" dirty="0" smtClean="0"/>
              <a:t>serta </a:t>
            </a:r>
            <a:r>
              <a:rPr lang="id-ID" dirty="0" smtClean="0"/>
              <a:t>berperilaku baik.</a:t>
            </a:r>
          </a:p>
          <a:p>
            <a:pPr marL="719138" indent="-719138"/>
            <a:r>
              <a:rPr lang="id-ID" b="1" dirty="0" smtClean="0"/>
              <a:t>Bermasyarakat, </a:t>
            </a:r>
            <a:r>
              <a:rPr lang="id-ID" dirty="0" smtClean="0"/>
              <a:t>mencakup patuh aturan serta kesediaan berbagi untuk kesejahteraan bersama.</a:t>
            </a:r>
            <a:endParaRPr lang="id-ID" b="1" dirty="0" smtClean="0"/>
          </a:p>
          <a:p>
            <a:pPr marL="719138" indent="-719138"/>
            <a:endParaRPr lang="id-ID" dirty="0" smtClean="0"/>
          </a:p>
          <a:p>
            <a:pPr marL="514350" indent="-514350">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KEBUTUHAN ETIKA DALAM PROFESI</a:t>
            </a:r>
            <a:endParaRPr lang="id-ID" b="1" dirty="0"/>
          </a:p>
        </p:txBody>
      </p:sp>
      <p:sp>
        <p:nvSpPr>
          <p:cNvPr id="3" name="Subtitle 2"/>
          <p:cNvSpPr>
            <a:spLocks noGrp="1"/>
          </p:cNvSpPr>
          <p:nvPr>
            <p:ph type="subTitle" idx="1"/>
          </p:nvPr>
        </p:nvSpPr>
        <p:spPr>
          <a:xfrm>
            <a:off x="571472" y="857232"/>
            <a:ext cx="8215370" cy="5286412"/>
          </a:xfrm>
        </p:spPr>
        <p:txBody>
          <a:bodyPr>
            <a:noAutofit/>
          </a:bodyPr>
          <a:lstStyle/>
          <a:p>
            <a:r>
              <a:rPr lang="id-ID" dirty="0" smtClean="0">
                <a:latin typeface="Arial" pitchFamily="34" charset="0"/>
                <a:cs typeface="Arial" pitchFamily="34" charset="0"/>
              </a:rPr>
              <a:t>Anggota profesi dituntut untuk menjalankan profesinya secara profesional.</a:t>
            </a:r>
          </a:p>
          <a:p>
            <a:r>
              <a:rPr lang="id-ID" dirty="0" smtClean="0">
                <a:latin typeface="Arial" pitchFamily="34" charset="0"/>
                <a:cs typeface="Arial" pitchFamily="34" charset="0"/>
              </a:rPr>
              <a:t>Kata profesional bermakna menjalankan tugas dan tanggungjawab lebih dari yang dilakukan oleh kebanyakan orang, atau lebih dari tuntutan hukum dan peraturan. </a:t>
            </a:r>
          </a:p>
          <a:p>
            <a:r>
              <a:rPr lang="id-ID" dirty="0" smtClean="0">
                <a:latin typeface="Arial" pitchFamily="34" charset="0"/>
                <a:cs typeface="Arial" pitchFamily="34" charset="0"/>
              </a:rPr>
              <a:t>Profesionalisme diperlukan dalam membangun kepercayaan publik terhadap kualitas jasa dan profesi.</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PRINSIP-PRINSIP ETIKA PROFESI - IAPI</a:t>
            </a:r>
            <a:endParaRPr lang="id-ID" dirty="0"/>
          </a:p>
        </p:txBody>
      </p:sp>
      <p:sp>
        <p:nvSpPr>
          <p:cNvPr id="3" name="Subtitle 2"/>
          <p:cNvSpPr>
            <a:spLocks noGrp="1"/>
          </p:cNvSpPr>
          <p:nvPr>
            <p:ph type="subTitle" idx="1"/>
          </p:nvPr>
        </p:nvSpPr>
        <p:spPr>
          <a:xfrm>
            <a:off x="571472" y="857232"/>
            <a:ext cx="8215370" cy="5500726"/>
          </a:xfrm>
        </p:spPr>
        <p:txBody>
          <a:bodyPr>
            <a:normAutofit fontScale="92500"/>
          </a:bodyPr>
          <a:lstStyle/>
          <a:p>
            <a:pPr marL="0" indent="0">
              <a:buNone/>
            </a:pPr>
            <a:r>
              <a:rPr lang="id-ID" b="1" dirty="0" smtClean="0"/>
              <a:t>Prinsip-prinsip dasar etika profesi menurut  Ikatan Akuntan Publik Indonesia (IAPI) adalah:</a:t>
            </a:r>
          </a:p>
          <a:p>
            <a:pPr marL="719138" indent="-719138">
              <a:buFont typeface="+mj-lt"/>
              <a:buAutoNum type="arabicPeriod"/>
            </a:pPr>
            <a:r>
              <a:rPr lang="id-ID" b="1" dirty="0" smtClean="0"/>
              <a:t>Prinsip integritas</a:t>
            </a:r>
          </a:p>
          <a:p>
            <a:pPr marL="719138" indent="-719138">
              <a:buNone/>
            </a:pPr>
            <a:r>
              <a:rPr lang="id-ID" dirty="0" smtClean="0"/>
              <a:t>	</a:t>
            </a:r>
            <a:r>
              <a:rPr lang="id-ID" dirty="0" smtClean="0"/>
              <a:t>D</a:t>
            </a:r>
            <a:r>
              <a:rPr lang="id-ID" dirty="0" smtClean="0"/>
              <a:t>alam </a:t>
            </a:r>
            <a:r>
              <a:rPr lang="id-ID" dirty="0" smtClean="0"/>
              <a:t>menjalin hubungan </a:t>
            </a:r>
            <a:r>
              <a:rPr lang="id-ID" dirty="0" smtClean="0"/>
              <a:t>profesional, setiap </a:t>
            </a:r>
            <a:r>
              <a:rPr lang="id-ID" dirty="0" smtClean="0"/>
              <a:t>praktisi </a:t>
            </a:r>
            <a:r>
              <a:rPr lang="id-ID" dirty="0" smtClean="0"/>
              <a:t>harus </a:t>
            </a:r>
            <a:r>
              <a:rPr lang="id-ID" dirty="0" smtClean="0"/>
              <a:t>bersikap tegas </a:t>
            </a:r>
            <a:r>
              <a:rPr lang="id-ID" dirty="0" smtClean="0"/>
              <a:t>dan </a:t>
            </a:r>
            <a:r>
              <a:rPr lang="id-ID" dirty="0" smtClean="0"/>
              <a:t>jujur.</a:t>
            </a:r>
            <a:endParaRPr lang="id-ID" dirty="0" smtClean="0"/>
          </a:p>
          <a:p>
            <a:pPr marL="719138" indent="-719138">
              <a:buFont typeface="+mj-lt"/>
              <a:buAutoNum type="arabicPeriod" startAt="2"/>
            </a:pPr>
            <a:r>
              <a:rPr lang="id-ID" b="1" dirty="0" smtClean="0"/>
              <a:t>Prinsip objektivitas</a:t>
            </a:r>
          </a:p>
          <a:p>
            <a:pPr marL="719138" indent="-719138">
              <a:buNone/>
            </a:pPr>
            <a:r>
              <a:rPr lang="id-ID" dirty="0" smtClean="0"/>
              <a:t>	Setiap </a:t>
            </a:r>
            <a:r>
              <a:rPr lang="id-ID" dirty="0" smtClean="0"/>
              <a:t>praktisi </a:t>
            </a:r>
            <a:r>
              <a:rPr lang="id-ID" dirty="0" smtClean="0"/>
              <a:t>tidak boleh membiarkan subjektivitas, benturan kepentingan, atau pengaruh yang tidak layak (</a:t>
            </a:r>
            <a:r>
              <a:rPr lang="id-ID" i="1" dirty="0" smtClean="0"/>
              <a:t>undue </a:t>
            </a:r>
            <a:r>
              <a:rPr lang="fr-FR" i="1" dirty="0" smtClean="0"/>
              <a:t>influence) </a:t>
            </a:r>
            <a:r>
              <a:rPr lang="fr-FR" dirty="0" smtClean="0"/>
              <a:t>dari </a:t>
            </a:r>
            <a:r>
              <a:rPr lang="fr-FR" dirty="0" err="1" smtClean="0"/>
              <a:t>pihak</a:t>
            </a:r>
            <a:r>
              <a:rPr lang="fr-FR" dirty="0" smtClean="0"/>
              <a:t>-</a:t>
            </a:r>
            <a:r>
              <a:rPr lang="fr-FR" dirty="0" err="1" smtClean="0"/>
              <a:t>pihak</a:t>
            </a:r>
            <a:r>
              <a:rPr lang="fr-FR" dirty="0" smtClean="0"/>
              <a:t> </a:t>
            </a:r>
            <a:r>
              <a:rPr lang="fr-FR" dirty="0" err="1" smtClean="0"/>
              <a:t>lain</a:t>
            </a:r>
            <a:r>
              <a:rPr lang="fr-FR" dirty="0" smtClean="0"/>
              <a:t> </a:t>
            </a:r>
            <a:r>
              <a:rPr lang="fr-FR" dirty="0" err="1" smtClean="0"/>
              <a:t>memengaruhi</a:t>
            </a:r>
            <a:r>
              <a:rPr lang="fr-FR" dirty="0" smtClean="0"/>
              <a:t> </a:t>
            </a:r>
            <a:r>
              <a:rPr lang="fr-FR" dirty="0" err="1" smtClean="0"/>
              <a:t>pertimbangan</a:t>
            </a:r>
            <a:r>
              <a:rPr lang="id-ID" dirty="0" smtClean="0"/>
              <a:t> </a:t>
            </a:r>
            <a:r>
              <a:rPr lang="id-ID" dirty="0" smtClean="0"/>
              <a:t>profesionalnya.</a:t>
            </a:r>
            <a:endParaRPr lang="id-ID" dirty="0" smtClean="0"/>
          </a:p>
          <a:p>
            <a:pPr>
              <a:buNone/>
            </a:pP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PRINSIP-PRINSIP ETIKA PROFESI IAPI</a:t>
            </a:r>
            <a:endParaRPr lang="id-ID" dirty="0"/>
          </a:p>
        </p:txBody>
      </p:sp>
      <p:sp>
        <p:nvSpPr>
          <p:cNvPr id="3" name="Subtitle 2"/>
          <p:cNvSpPr>
            <a:spLocks noGrp="1"/>
          </p:cNvSpPr>
          <p:nvPr>
            <p:ph type="subTitle" idx="1"/>
          </p:nvPr>
        </p:nvSpPr>
        <p:spPr>
          <a:xfrm>
            <a:off x="571472" y="857232"/>
            <a:ext cx="8215370" cy="5000660"/>
          </a:xfrm>
        </p:spPr>
        <p:txBody>
          <a:bodyPr>
            <a:normAutofit fontScale="92500" lnSpcReduction="20000"/>
          </a:bodyPr>
          <a:lstStyle/>
          <a:p>
            <a:pPr marL="514350" indent="-514350">
              <a:buFont typeface="+mj-lt"/>
              <a:buAutoNum type="arabicPeriod" startAt="3"/>
            </a:pPr>
            <a:r>
              <a:rPr lang="id-ID" b="1" dirty="0" smtClean="0"/>
              <a:t>Prinsip kompetensi serta sikap kecermatan dan kehati-hatian profesional (</a:t>
            </a:r>
            <a:r>
              <a:rPr lang="id-ID" b="1" i="1" dirty="0" smtClean="0"/>
              <a:t>professional competence and due care)</a:t>
            </a:r>
          </a:p>
          <a:p>
            <a:pPr marL="514350" indent="-514350">
              <a:buNone/>
            </a:pPr>
            <a:r>
              <a:rPr lang="id-ID" i="1" dirty="0" smtClean="0"/>
              <a:t>	</a:t>
            </a:r>
            <a:r>
              <a:rPr lang="nl-NL" dirty="0" smtClean="0"/>
              <a:t>Setiap </a:t>
            </a:r>
            <a:r>
              <a:rPr lang="id-ID" dirty="0" smtClean="0"/>
              <a:t>p</a:t>
            </a:r>
            <a:r>
              <a:rPr lang="nl-NL" dirty="0" smtClean="0"/>
              <a:t>raktisi </a:t>
            </a:r>
            <a:r>
              <a:rPr lang="nl-NL" dirty="0" smtClean="0"/>
              <a:t>wajib memelihara pengetahuan dan keahlian</a:t>
            </a:r>
            <a:r>
              <a:rPr lang="id-ID" dirty="0" smtClean="0"/>
              <a:t> profesionalnya pada </a:t>
            </a:r>
            <a:r>
              <a:rPr lang="id-ID" dirty="0" smtClean="0"/>
              <a:t>tingkat </a:t>
            </a:r>
            <a:r>
              <a:rPr lang="id-ID" dirty="0" smtClean="0"/>
              <a:t>yang </a:t>
            </a:r>
            <a:r>
              <a:rPr lang="id-ID" dirty="0" smtClean="0"/>
              <a:t>dipersyaratkan, </a:t>
            </a:r>
            <a:r>
              <a:rPr lang="id-ID" dirty="0" smtClean="0"/>
              <a:t>sehingga klien atau pemberi kerja dapat menerima jasa profesional yang diberikan secara kompeten berdasarkan perkembangan terkini dalam praktik, </a:t>
            </a:r>
            <a:r>
              <a:rPr lang="sv-SE" dirty="0" smtClean="0"/>
              <a:t>perundang-undangan, dan metode pelaksanaan pekerjaan.</a:t>
            </a:r>
            <a:r>
              <a:rPr lang="id-ID" dirty="0" smtClean="0"/>
              <a:t> Setiap </a:t>
            </a:r>
            <a:r>
              <a:rPr lang="id-ID" dirty="0" smtClean="0"/>
              <a:t>praktisi </a:t>
            </a:r>
            <a:r>
              <a:rPr lang="id-ID" dirty="0" smtClean="0"/>
              <a:t>harus bertindak secara profesional dan sesuai dengan standar profesi dan kode etik profesi yang </a:t>
            </a:r>
            <a:r>
              <a:rPr lang="id-ID" dirty="0" smtClean="0"/>
              <a:t>berlaku.</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PRINSIP-PRINSIP ETIKA PROFESI IAPI</a:t>
            </a:r>
            <a:endParaRPr lang="id-ID" dirty="0"/>
          </a:p>
        </p:txBody>
      </p:sp>
      <p:sp>
        <p:nvSpPr>
          <p:cNvPr id="3" name="Subtitle 2"/>
          <p:cNvSpPr>
            <a:spLocks noGrp="1"/>
          </p:cNvSpPr>
          <p:nvPr>
            <p:ph type="subTitle" idx="1"/>
          </p:nvPr>
        </p:nvSpPr>
        <p:spPr>
          <a:xfrm>
            <a:off x="571472" y="857232"/>
            <a:ext cx="8215370" cy="5500726"/>
          </a:xfrm>
        </p:spPr>
        <p:txBody>
          <a:bodyPr>
            <a:normAutofit fontScale="92500" lnSpcReduction="20000"/>
          </a:bodyPr>
          <a:lstStyle/>
          <a:p>
            <a:pPr marL="809625" indent="-809625">
              <a:buFont typeface="+mj-lt"/>
              <a:buAutoNum type="arabicPeriod" startAt="4"/>
            </a:pPr>
            <a:r>
              <a:rPr lang="id-ID" b="1" dirty="0" smtClean="0"/>
              <a:t>Prinsip kerahasiaan</a:t>
            </a:r>
          </a:p>
          <a:p>
            <a:pPr marL="809625" indent="-809625">
              <a:buNone/>
            </a:pPr>
            <a:r>
              <a:rPr lang="id-ID" dirty="0" smtClean="0"/>
              <a:t>	Setiap </a:t>
            </a:r>
            <a:r>
              <a:rPr lang="id-ID" dirty="0" smtClean="0"/>
              <a:t>praktisi </a:t>
            </a:r>
            <a:r>
              <a:rPr lang="id-ID" dirty="0" smtClean="0"/>
              <a:t>wajib menjaga kerahasiaan informasi yang diperoleh sebagai hasil dari hubungan profesional dan hubungan bisnisnya, serta tidak boleh mengungkapkan informasi tersebut kepada pihak ketiga tanpa persetujuan dari klien atau pemberi kerja, kecuali jika terdapat kewajiban untuk mengungkapkan sesuai dengan ketentuan hukum atau </a:t>
            </a:r>
            <a:r>
              <a:rPr lang="es-ES" dirty="0" err="1" smtClean="0"/>
              <a:t>peraturan</a:t>
            </a:r>
            <a:r>
              <a:rPr lang="es-ES" dirty="0" smtClean="0"/>
              <a:t> </a:t>
            </a:r>
            <a:r>
              <a:rPr lang="es-ES" dirty="0" err="1" smtClean="0"/>
              <a:t>lainnya</a:t>
            </a:r>
            <a:r>
              <a:rPr lang="es-ES" dirty="0" smtClean="0"/>
              <a:t> yang </a:t>
            </a:r>
            <a:r>
              <a:rPr lang="es-ES" dirty="0" err="1" smtClean="0"/>
              <a:t>berlaku</a:t>
            </a:r>
            <a:r>
              <a:rPr lang="es-ES" dirty="0" smtClean="0"/>
              <a:t>. </a:t>
            </a:r>
            <a:r>
              <a:rPr lang="es-ES" dirty="0" err="1" smtClean="0"/>
              <a:t>Informasi</a:t>
            </a:r>
            <a:r>
              <a:rPr lang="es-ES" dirty="0" smtClean="0"/>
              <a:t> </a:t>
            </a:r>
            <a:r>
              <a:rPr lang="es-ES" dirty="0" err="1" smtClean="0"/>
              <a:t>rahasia</a:t>
            </a:r>
            <a:r>
              <a:rPr lang="es-ES" dirty="0" smtClean="0"/>
              <a:t> yang</a:t>
            </a:r>
            <a:r>
              <a:rPr lang="id-ID" dirty="0" smtClean="0"/>
              <a:t> diperoleh dari hubungan profesional dan hubungan bisnis tidak boleh digunakan oleh </a:t>
            </a:r>
            <a:r>
              <a:rPr lang="id-ID" dirty="0" smtClean="0"/>
              <a:t>praktisi </a:t>
            </a:r>
            <a:r>
              <a:rPr lang="id-ID" dirty="0" smtClean="0"/>
              <a:t>untuk keuntungan </a:t>
            </a:r>
            <a:r>
              <a:rPr lang="id-ID" dirty="0" smtClean="0"/>
              <a:t>pribadi </a:t>
            </a:r>
            <a:r>
              <a:rPr lang="id-ID" dirty="0" smtClean="0"/>
              <a:t>atau pihak ketiga.</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PRINSIP-PRINSIP ETIKA PROFESI IAPI</a:t>
            </a:r>
            <a:endParaRPr lang="id-ID" dirty="0"/>
          </a:p>
        </p:txBody>
      </p:sp>
      <p:sp>
        <p:nvSpPr>
          <p:cNvPr id="3" name="Subtitle 2"/>
          <p:cNvSpPr>
            <a:spLocks noGrp="1"/>
          </p:cNvSpPr>
          <p:nvPr>
            <p:ph type="subTitle" idx="1"/>
          </p:nvPr>
        </p:nvSpPr>
        <p:spPr>
          <a:xfrm>
            <a:off x="571472" y="1071546"/>
            <a:ext cx="8215370" cy="5286412"/>
          </a:xfrm>
        </p:spPr>
        <p:txBody>
          <a:bodyPr>
            <a:normAutofit/>
          </a:bodyPr>
          <a:lstStyle/>
          <a:p>
            <a:pPr marL="719138" indent="-719138">
              <a:buFont typeface="+mj-lt"/>
              <a:buAutoNum type="arabicPeriod" startAt="5"/>
            </a:pPr>
            <a:r>
              <a:rPr lang="id-ID" b="1" dirty="0" smtClean="0">
                <a:latin typeface="Arial" pitchFamily="34" charset="0"/>
                <a:cs typeface="Arial" pitchFamily="34" charset="0"/>
              </a:rPr>
              <a:t>Prinsip perilaku profesional</a:t>
            </a:r>
          </a:p>
          <a:p>
            <a:pPr marL="719138" indent="-719138">
              <a:buNone/>
            </a:pPr>
            <a:r>
              <a:rPr lang="id-ID" dirty="0" smtClean="0">
                <a:latin typeface="Arial" pitchFamily="34" charset="0"/>
                <a:cs typeface="Arial" pitchFamily="34" charset="0"/>
              </a:rPr>
              <a:t>	Setiap </a:t>
            </a:r>
            <a:r>
              <a:rPr lang="id-ID" dirty="0" smtClean="0">
                <a:latin typeface="Arial" pitchFamily="34" charset="0"/>
                <a:cs typeface="Arial" pitchFamily="34" charset="0"/>
              </a:rPr>
              <a:t>praktisi </a:t>
            </a:r>
            <a:r>
              <a:rPr lang="id-ID" dirty="0" smtClean="0">
                <a:latin typeface="Arial" pitchFamily="34" charset="0"/>
                <a:cs typeface="Arial" pitchFamily="34" charset="0"/>
              </a:rPr>
              <a:t>wajib mematuhi hukum dan peraturan yang berlaku dan harus menghindari semua tindakan yang dapat mendiskreditkan profesi.</a:t>
            </a:r>
            <a:endParaRPr lang="id-ID"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KODE ETIK PROFESIONAL AICPA</a:t>
            </a:r>
            <a:endParaRPr lang="id-ID" dirty="0"/>
          </a:p>
        </p:txBody>
      </p:sp>
      <p:sp>
        <p:nvSpPr>
          <p:cNvPr id="3" name="Subtitle 2"/>
          <p:cNvSpPr>
            <a:spLocks noGrp="1"/>
          </p:cNvSpPr>
          <p:nvPr>
            <p:ph type="subTitle" idx="1"/>
          </p:nvPr>
        </p:nvSpPr>
        <p:spPr/>
        <p:txBody>
          <a:bodyPr>
            <a:normAutofit fontScale="85000" lnSpcReduction="20000"/>
          </a:bodyPr>
          <a:lstStyle/>
          <a:p>
            <a:pPr marL="0" indent="0">
              <a:buNone/>
            </a:pPr>
            <a:r>
              <a:rPr lang="id-ID" dirty="0" smtClean="0"/>
              <a:t>Struktur kode etik profesional AICPA (the American Institute of Certified Public Accountants) terdiri dari:</a:t>
            </a:r>
          </a:p>
          <a:p>
            <a:pPr marL="1079500" indent="-1079500">
              <a:buFont typeface="+mj-lt"/>
              <a:buAutoNum type="arabicPeriod"/>
            </a:pPr>
            <a:r>
              <a:rPr lang="id-ID" b="1" dirty="0" smtClean="0"/>
              <a:t>Prinsip (principle),</a:t>
            </a:r>
            <a:r>
              <a:rPr lang="id-ID" dirty="0" smtClean="0"/>
              <a:t> berisi standar ideal etika profesional yang dinyatakan dalam terminologi filosofis.</a:t>
            </a:r>
          </a:p>
          <a:p>
            <a:pPr marL="1079500" indent="-1079500">
              <a:buFont typeface="+mj-lt"/>
              <a:buAutoNum type="arabicPeriod"/>
            </a:pPr>
            <a:r>
              <a:rPr lang="id-ID" b="1" dirty="0" smtClean="0"/>
              <a:t>Aturan etika (rule of conduct), </a:t>
            </a:r>
            <a:r>
              <a:rPr lang="id-ID" dirty="0" smtClean="0"/>
              <a:t>berisi aturan spesifik tentang minimum standar etika profesional.</a:t>
            </a:r>
          </a:p>
          <a:p>
            <a:pPr marL="1079500" indent="-1079500">
              <a:buFont typeface="+mj-lt"/>
              <a:buAutoNum type="arabicPeriod"/>
            </a:pPr>
            <a:r>
              <a:rPr lang="id-ID" b="1" dirty="0" smtClean="0"/>
              <a:t>Interpretasi aturan etika (interpretation of the rules of conduct), </a:t>
            </a:r>
            <a:r>
              <a:rPr lang="id-ID" dirty="0" smtClean="0"/>
              <a:t>berisi interpretasi atas aturan etika divisi etika profesional AICPA.</a:t>
            </a:r>
          </a:p>
          <a:p>
            <a:pPr marL="1079500" indent="-1079500">
              <a:buFont typeface="+mj-lt"/>
              <a:buAutoNum type="arabicPeriod"/>
            </a:pPr>
            <a:r>
              <a:rPr lang="id-ID" b="1" dirty="0" smtClean="0"/>
              <a:t>Implementasi etika (ethical rulings), </a:t>
            </a:r>
            <a:r>
              <a:rPr lang="id-ID" dirty="0" smtClean="0"/>
              <a:t>berisi publikasi </a:t>
            </a:r>
            <a:r>
              <a:rPr lang="id-ID" dirty="0" smtClean="0"/>
              <a:t>tentang penjelasan </a:t>
            </a:r>
            <a:r>
              <a:rPr lang="id-ID" dirty="0" smtClean="0"/>
              <a:t>dan jawaban atas pertanyaan </a:t>
            </a:r>
            <a:r>
              <a:rPr lang="id-ID" dirty="0" smtClean="0"/>
              <a:t>mengenai </a:t>
            </a:r>
            <a:r>
              <a:rPr lang="id-ID" dirty="0" smtClean="0"/>
              <a:t>aturan etika.</a:t>
            </a:r>
            <a:endParaRPr lang="id-ID" b="1" dirty="0" smtClean="0"/>
          </a:p>
          <a:p>
            <a:pPr marL="1079500" indent="-630238">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577</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BAGIAN V ETIKA PROFESI</vt:lpstr>
      <vt:lpstr>PENGERTIAN ETIKA</vt:lpstr>
      <vt:lpstr>ELEMEN ETIKA SECARA UMUM</vt:lpstr>
      <vt:lpstr>KEBUTUHAN ETIKA DALAM PROFESI</vt:lpstr>
      <vt:lpstr>PRINSIP-PRINSIP ETIKA PROFESI - IAPI</vt:lpstr>
      <vt:lpstr>PRINSIP-PRINSIP ETIKA PROFESI IAPI</vt:lpstr>
      <vt:lpstr>PRINSIP-PRINSIP ETIKA PROFESI IAPI</vt:lpstr>
      <vt:lpstr>PRINSIP-PRINSIP ETIKA PROFESI IAPI</vt:lpstr>
      <vt:lpstr>KODE ETIK PROFESIONAL AICPA</vt:lpstr>
      <vt:lpstr>PRINSIP-PRINSIP ETIKA PROFESI - AICPA</vt:lpstr>
      <vt:lpstr>IESBA CODE – ISA 200</vt:lpstr>
      <vt:lpstr>ATURAN DAN INTERPRETASI ETIKA - AICPA</vt:lpstr>
      <vt:lpstr>ATURAN DAN INTERPRETASI ETIKA - AICPA</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131</cp:revision>
  <dcterms:created xsi:type="dcterms:W3CDTF">2015-02-11T15:01:47Z</dcterms:created>
  <dcterms:modified xsi:type="dcterms:W3CDTF">2015-03-10T08:14:47Z</dcterms:modified>
</cp:coreProperties>
</file>