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278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3BB5-B26B-4005-B58E-D972BD30C8E8}" type="datetimeFigureOut">
              <a:rPr lang="id-ID" smtClean="0"/>
              <a:pPr/>
              <a:t>10/03/2015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97CE-D4A7-42EB-A2D8-8298147CE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0720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5380" y="6356350"/>
            <a:ext cx="471462" cy="365125"/>
          </a:xfr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14974"/>
          </a:xfrm>
        </p:spPr>
        <p:txBody>
          <a:bodyPr/>
          <a:lstStyle>
            <a:lvl1pPr marL="450850" indent="-450850" algn="l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 smtClean="0"/>
          </a:p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pic>
        <p:nvPicPr>
          <p:cNvPr id="7" name="Picture 6" descr="Logo AAYKPN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6407198"/>
            <a:ext cx="428628" cy="3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508301" y="6393723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Halaman</a:t>
            </a:r>
            <a:endParaRPr lang="id-ID" sz="1400" b="1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95200" y="6451513"/>
            <a:ext cx="182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Pengauditan I - Sururi</a:t>
            </a:r>
            <a:endParaRPr lang="id-ID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4429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4620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BAGIAN VI</a:t>
            </a:r>
            <a:br>
              <a:rPr lang="id-ID" b="1" dirty="0" smtClean="0"/>
            </a:br>
            <a:r>
              <a:rPr lang="id-ID" b="1" dirty="0" smtClean="0"/>
              <a:t>TUJUAN AUDIT LAPORAN KEUANGAN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TERMINOLOGI PENTING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357850"/>
          </a:xfrm>
        </p:spPr>
        <p:txBody>
          <a:bodyPr>
            <a:normAutofit fontScale="92500" lnSpcReduction="10000"/>
          </a:bodyPr>
          <a:lstStyle/>
          <a:p>
            <a:pPr marL="719138" indent="-719138">
              <a:buNone/>
            </a:pPr>
            <a:r>
              <a:rPr lang="id-ID" dirty="0" smtClean="0"/>
              <a:t>	Terdapat enam karakteristik </a:t>
            </a:r>
            <a:r>
              <a:rPr lang="id-ID" dirty="0" smtClean="0"/>
              <a:t>skeptisme </a:t>
            </a:r>
            <a:r>
              <a:rPr lang="id-ID" dirty="0" smtClean="0"/>
              <a:t>profesional, yaitu:</a:t>
            </a:r>
          </a:p>
          <a:p>
            <a:pPr marL="1438275" indent="-719138">
              <a:buFont typeface="+mj-lt"/>
              <a:buAutoNum type="arabicPeriod"/>
            </a:pPr>
            <a:r>
              <a:rPr lang="id-ID" b="1" dirty="0" smtClean="0"/>
              <a:t>Pola pikir mempertanyakan (questioning mindset) -</a:t>
            </a:r>
            <a:r>
              <a:rPr lang="id-ID" dirty="0" smtClean="0"/>
              <a:t> karena meragukan kebenaran/kewajaran suatu asersi.</a:t>
            </a:r>
          </a:p>
          <a:p>
            <a:pPr marL="1438275" indent="-719138">
              <a:buFont typeface="+mj-lt"/>
              <a:buAutoNum type="arabicPeriod"/>
            </a:pPr>
            <a:r>
              <a:rPr lang="id-ID" b="1" dirty="0" smtClean="0"/>
              <a:t>Penundaan kesimpulan (suspension of judgment) -</a:t>
            </a:r>
            <a:r>
              <a:rPr lang="id-ID" dirty="0" smtClean="0"/>
              <a:t> sampai diperoleh bukti yang memadai.</a:t>
            </a:r>
          </a:p>
          <a:p>
            <a:pPr marL="1438275" indent="-719138">
              <a:buFont typeface="+mj-lt"/>
              <a:buAutoNum type="arabicPeriod"/>
            </a:pPr>
            <a:r>
              <a:rPr lang="id-ID" b="1" dirty="0" smtClean="0"/>
              <a:t>Memperluas pemahaman (search of knowledge) - </a:t>
            </a:r>
            <a:r>
              <a:rPr lang="id-ID" dirty="0" smtClean="0"/>
              <a:t>melakukan investigasi melampaui hal-hal yang nampaknya sudah jelas (investigate beyond the obvious).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TERMINOLOGI PENTING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357850"/>
          </a:xfrm>
        </p:spPr>
        <p:txBody>
          <a:bodyPr>
            <a:normAutofit fontScale="92500" lnSpcReduction="20000"/>
          </a:bodyPr>
          <a:lstStyle/>
          <a:p>
            <a:pPr marL="1438275" indent="-719138">
              <a:buFont typeface="+mj-lt"/>
              <a:buAutoNum type="arabicPeriod" startAt="4"/>
            </a:pPr>
            <a:r>
              <a:rPr lang="id-ID" b="1" dirty="0" smtClean="0"/>
              <a:t>Pemahaman interpersonal (interpersonal understanding) – </a:t>
            </a:r>
            <a:r>
              <a:rPr lang="id-ID" dirty="0" smtClean="0"/>
              <a:t>mengenali bahwa motivasi dan persepsi seseorang bisa mendorong ke penyajian informasi yang bias dan menyesatkan.</a:t>
            </a:r>
          </a:p>
          <a:p>
            <a:pPr marL="1438275" indent="-719138">
              <a:buFont typeface="+mj-lt"/>
              <a:buAutoNum type="arabicPeriod" startAt="4"/>
            </a:pPr>
            <a:r>
              <a:rPr lang="id-ID" b="1" dirty="0" smtClean="0"/>
              <a:t>Otonomi (autonomy)</a:t>
            </a:r>
            <a:r>
              <a:rPr lang="id-ID" dirty="0" smtClean="0"/>
              <a:t> – berpendirian kuat, independen, mampu membuat keputusan, mampu bersikap analitis terhadap pernyataan orang lain.</a:t>
            </a:r>
          </a:p>
          <a:p>
            <a:pPr marL="1438275" indent="-719138">
              <a:buFont typeface="+mj-lt"/>
              <a:buAutoNum type="arabicPeriod" startAt="4"/>
            </a:pPr>
            <a:r>
              <a:rPr lang="id-ID" b="1" dirty="0" smtClean="0"/>
              <a:t>Menjaga harga diri (self-esteem)</a:t>
            </a:r>
            <a:r>
              <a:rPr lang="id-ID" dirty="0" smtClean="0"/>
              <a:t> – tidak mudah dipengaruhi serta berani mengkritisi asumi dan kesimpulan pihak lain yang dipandang tidak argumentatif.  </a:t>
            </a:r>
          </a:p>
          <a:p>
            <a:pPr marL="1438275" indent="-719138">
              <a:buFont typeface="+mj-lt"/>
              <a:buAutoNum type="arabicPeriod" startAt="4"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TRANSAKSI KEUANGAN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Audit laporan keuangan dilakukan dengan pendekatan siklus transaksi keuangan.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Siklus </a:t>
            </a:r>
            <a:r>
              <a:rPr lang="id-ID" dirty="0" smtClean="0"/>
              <a:t>transaksi keuangan terjadi sesuai dengan urutan kegiatan dalam organisasi, yang terdiri dari: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Siklus pendanaan </a:t>
            </a:r>
            <a:r>
              <a:rPr lang="id-ID" dirty="0" smtClean="0">
                <a:sym typeface="Wingdings" pitchFamily="2" charset="2"/>
              </a:rPr>
              <a:t> berhubungan dengan pendanaan melalui saham, obligasi, atau utang bank.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>
                <a:sym typeface="Wingdings" pitchFamily="2" charset="2"/>
              </a:rPr>
              <a:t>Siklus investasi aset tetap</a:t>
            </a:r>
            <a:r>
              <a:rPr lang="id-ID" dirty="0" smtClean="0">
                <a:sym typeface="Wingdings" pitchFamily="2" charset="2"/>
              </a:rPr>
              <a:t>  berhubungan dengan transaksi aset tetap, </a:t>
            </a:r>
            <a:r>
              <a:rPr lang="id-ID" dirty="0" smtClean="0">
                <a:sym typeface="Wingdings" pitchFamily="2" charset="2"/>
              </a:rPr>
              <a:t>mulai dari </a:t>
            </a:r>
            <a:r>
              <a:rPr lang="id-ID" dirty="0" smtClean="0">
                <a:sym typeface="Wingdings" pitchFamily="2" charset="2"/>
              </a:rPr>
              <a:t>perolehan, pemeliharaan, hingga penghentian.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TRANSAKSI KEUANGAN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d-ID" b="1" dirty="0" smtClean="0"/>
              <a:t>Siklus operasional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 berhubungan dengan kegiatan operasional perusahaan, yang mencakup:</a:t>
            </a:r>
          </a:p>
          <a:p>
            <a:pPr marL="1169988" indent="-630238">
              <a:buAutoNum type="alphaLcPeriod"/>
              <a:tabLst>
                <a:tab pos="539750" algn="l"/>
              </a:tabLst>
            </a:pPr>
            <a:r>
              <a:rPr lang="id-ID" b="1" dirty="0" smtClean="0">
                <a:sym typeface="Wingdings" pitchFamily="2" charset="2"/>
              </a:rPr>
              <a:t>Siklus pengeluaran</a:t>
            </a:r>
            <a:r>
              <a:rPr lang="id-ID" dirty="0" smtClean="0">
                <a:sym typeface="Wingdings" pitchFamily="2" charset="2"/>
              </a:rPr>
              <a:t>  berhubungan dengan pengadaan barang/jasa untuk kegiatan operasional perusahaan.</a:t>
            </a:r>
          </a:p>
          <a:p>
            <a:pPr marL="1169988" indent="-630238">
              <a:buAutoNum type="alphaLcPeriod"/>
              <a:tabLst>
                <a:tab pos="539750" algn="l"/>
              </a:tabLst>
            </a:pPr>
            <a:r>
              <a:rPr lang="id-ID" b="1" dirty="0" smtClean="0">
                <a:sym typeface="Wingdings" pitchFamily="2" charset="2"/>
              </a:rPr>
              <a:t>Siklus produksi/konversi</a:t>
            </a:r>
            <a:r>
              <a:rPr lang="id-ID" dirty="0" smtClean="0">
                <a:sym typeface="Wingdings" pitchFamily="2" charset="2"/>
              </a:rPr>
              <a:t>  berhubungan dengan aktivitas produksi untuk mengubah bahan baku menjadi barang jadi.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TRANSAKSI KEUANGAN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1169988" indent="-630238">
              <a:buAutoNum type="alphaLcPeriod"/>
              <a:tabLst>
                <a:tab pos="539750" algn="l"/>
              </a:tabLst>
            </a:pPr>
            <a:r>
              <a:rPr lang="id-ID" b="1" dirty="0" smtClean="0">
                <a:sym typeface="Wingdings" pitchFamily="2" charset="2"/>
              </a:rPr>
              <a:t>Siklus SDM/penggajian</a:t>
            </a:r>
            <a:r>
              <a:rPr lang="id-ID" dirty="0" smtClean="0">
                <a:sym typeface="Wingdings" pitchFamily="2" charset="2"/>
              </a:rPr>
              <a:t>  berhubungan dengan transaksi untuk Sumberdaya Manusia, mulai dari rekrutmen, penempatan, pendidikan dan pelatihan, hingga pensiun.</a:t>
            </a:r>
          </a:p>
          <a:p>
            <a:pPr marL="1169988" indent="-630238">
              <a:buAutoNum type="alphaLcPeriod"/>
              <a:tabLst>
                <a:tab pos="539750" algn="l"/>
              </a:tabLst>
            </a:pPr>
            <a:r>
              <a:rPr lang="id-ID" b="1" dirty="0" smtClean="0">
                <a:sym typeface="Wingdings" pitchFamily="2" charset="2"/>
              </a:rPr>
              <a:t>Siklus pendapatan</a:t>
            </a:r>
            <a:r>
              <a:rPr lang="id-ID" dirty="0" smtClean="0">
                <a:sym typeface="Wingdings" pitchFamily="2" charset="2"/>
              </a:rPr>
              <a:t>  berhubungan dengan transaksi penjualan tunai/kredit dalam kegiatan utama perusahaan. </a:t>
            </a:r>
          </a:p>
          <a:p>
            <a:pPr marL="539750" indent="-539750">
              <a:buNone/>
              <a:tabLst>
                <a:tab pos="539750" algn="l"/>
              </a:tabLst>
            </a:pPr>
            <a:r>
              <a:rPr lang="id-ID" dirty="0" smtClean="0">
                <a:sym typeface="Wingdings" pitchFamily="2" charset="2"/>
              </a:rPr>
              <a:t>4.	</a:t>
            </a:r>
            <a:r>
              <a:rPr lang="id-ID" b="1" dirty="0" smtClean="0">
                <a:sym typeface="Wingdings" pitchFamily="2" charset="2"/>
              </a:rPr>
              <a:t>Siklus investasi instrumen keuangan  </a:t>
            </a:r>
            <a:r>
              <a:rPr lang="id-ID" dirty="0" smtClean="0">
                <a:sym typeface="Wingdings" pitchFamily="2" charset="2"/>
              </a:rPr>
              <a:t>berhubungan dengan transaksi investasi sekuritas.</a:t>
            </a:r>
            <a:endParaRPr lang="id-ID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TRANSAKSI KEUANGAN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15</a:t>
            </a:fld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19155"/>
            <a:ext cx="80105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71472" y="4214818"/>
            <a:ext cx="807249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Laporan keuangan adalah laporan tentang transaksi keuangan yang terjadi pada 7 (tujuh) siklus transaksi tersebut di atas. </a:t>
            </a: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Tujuan audit laporan keuangan adalah untuk menguji kewajaran penyajian laporan keuangan, atau menguji kesesuaian laporan keuangan dengan bukti pendukungnya serta dengan standar </a:t>
            </a:r>
          </a:p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akuntansi keuangan yang berlaku.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SIKLUS TRANSAKSI KEUANGAN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Klasifikasi siklus transaksi dalam buku Alvin A. Arens dan Haryono Jusup adalah: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Siklus penjualan dan penagihan (sales and collection cycle)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Siklus perolehan dan pembayaran (acquisition and payment cycle)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Siklus penggajian dan personalia (payroll and personnel cycle)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Siklus persediaan dan penggudangan (inventory and warehousing cycle)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Siklus perolehan modal dan pembayaran (capital acquisition and repayment cycle)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Asersi manajemen adalah pernyataan langsung dan tak langsung oleh manajemen tentang transaksi keuangan, akun, dan pengungkapan, yang disajikan dalam laporan keuangan.</a:t>
            </a:r>
          </a:p>
          <a:p>
            <a:r>
              <a:rPr lang="id-ID" dirty="0" smtClean="0"/>
              <a:t>Asersi manajemen berhubungan langsung dengan SAK/IFRS, karena asersi manajemen adalah bagian dari kriteria tentang apakah manajemen membukukan dan mengungkapkan transaksi keuangan sesuai dengan SAK/IFRS.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KLASIFIKASI ASERSI MANAJEMEN - PCAOB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90000"/>
              </a:lnSpc>
              <a:buNone/>
            </a:pPr>
            <a:r>
              <a:rPr lang="id-ID" b="1" u="sng" dirty="0" smtClean="0">
                <a:latin typeface="Arial" pitchFamily="34" charset="0"/>
                <a:cs typeface="Arial" pitchFamily="34" charset="0"/>
              </a:rPr>
              <a:t>Klasifikasi Asersi Manajemen Menurut PCAOB:</a:t>
            </a:r>
          </a:p>
          <a:p>
            <a:pPr marL="514350" indent="-514350">
              <a:lnSpc>
                <a:spcPct val="90000"/>
              </a:lnSpc>
              <a:buNone/>
            </a:pPr>
            <a:endParaRPr lang="id-ID" sz="2400" b="1" u="sng" dirty="0" smtClean="0">
              <a:latin typeface="Arial" pitchFamily="34" charset="0"/>
              <a:cs typeface="Arial" pitchFamily="34" charset="0"/>
            </a:endParaRPr>
          </a:p>
          <a:p>
            <a:pPr marL="604838" indent="-604838" defTabSz="539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Eksistensi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akun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benar-benar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transaksi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benar-benar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terjadi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604838" indent="-604838" defTabSz="539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Kelengkapan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akun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transaksi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dilaporkan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604838" indent="-604838" defTabSz="539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Hak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kewajiban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akun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benar-benar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haknya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perusahaan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kewajiban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perusahaan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604838" indent="-604838" defTabSz="539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alokasi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transaksi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dinilai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dibukukan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tepat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 marL="604838" indent="-604838" defTabSz="5397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Penyajian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pengungkapan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akun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disajikan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 tepat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diungkap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memadai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SAK/IFRS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th-TH" dirty="0" smtClean="0">
              <a:latin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KLASIFIKASI ASERSI MANAJEMEN - PCAOB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66800" y="1143000"/>
            <a:ext cx="29718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Saldo Piutang </a:t>
            </a:r>
          </a:p>
          <a:p>
            <a:pPr algn="ctr"/>
            <a:r>
              <a:rPr lang="en-US" sz="2800" b="1"/>
              <a:t>Rp11.000.000,00</a:t>
            </a:r>
            <a:endParaRPr lang="th-TH" sz="2800" b="1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962400" y="2500306"/>
            <a:ext cx="4343400" cy="353943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8138" indent="-338138">
              <a:buFontTx/>
              <a:buChar char="•"/>
            </a:pPr>
            <a:r>
              <a:rPr lang="en-US" sz="3200" b="1"/>
              <a:t>Eksistensi atau Terjadinya</a:t>
            </a:r>
          </a:p>
          <a:p>
            <a:pPr marL="338138" indent="-338138">
              <a:buFontTx/>
              <a:buChar char="•"/>
            </a:pPr>
            <a:r>
              <a:rPr lang="en-US" sz="3200" b="1"/>
              <a:t>Kelengkapan</a:t>
            </a:r>
          </a:p>
          <a:p>
            <a:pPr marL="338138" indent="-338138">
              <a:buFontTx/>
              <a:buChar char="•"/>
            </a:pPr>
            <a:r>
              <a:rPr lang="en-US" sz="3200" b="1"/>
              <a:t>Hak dan kewajiban</a:t>
            </a:r>
          </a:p>
          <a:p>
            <a:pPr marL="338138" indent="-338138">
              <a:buFontTx/>
              <a:buChar char="•"/>
            </a:pPr>
            <a:r>
              <a:rPr lang="en-US" sz="3200" b="1"/>
              <a:t>Penilaian atau alokasi</a:t>
            </a:r>
          </a:p>
          <a:p>
            <a:pPr marL="338138" indent="-338138">
              <a:buFontTx/>
              <a:buChar char="•"/>
            </a:pPr>
            <a:r>
              <a:rPr lang="en-US" sz="3200" b="1"/>
              <a:t>Penyajian dan pengungkapan</a:t>
            </a:r>
            <a:endParaRPr lang="th-TH" sz="3200" b="1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3124200" y="2286000"/>
            <a:ext cx="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3124200" y="431342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000100" y="2571744"/>
            <a:ext cx="1971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Memenuhi</a:t>
            </a:r>
            <a:r>
              <a:rPr lang="en-US" sz="2800" b="1" dirty="0"/>
              <a:t> </a:t>
            </a:r>
            <a:r>
              <a:rPr lang="id-ID" sz="2800" b="1" dirty="0" smtClean="0"/>
              <a:t>kriteria </a:t>
            </a:r>
            <a:r>
              <a:rPr lang="en-US" sz="2800" b="1" dirty="0" err="1" smtClean="0"/>
              <a:t>asersi</a:t>
            </a:r>
            <a:r>
              <a:rPr lang="en-US" sz="2800" b="1" dirty="0" smtClean="0"/>
              <a:t> </a:t>
            </a:r>
            <a:r>
              <a:rPr lang="en-US" sz="2800" b="1" dirty="0" err="1"/>
              <a:t>manajemen</a:t>
            </a:r>
            <a:endParaRPr lang="th-TH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AUDIT LAPORAN KEUANGAN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8215370" cy="5357850"/>
          </a:xfrm>
        </p:spPr>
        <p:txBody>
          <a:bodyPr>
            <a:noAutofit/>
          </a:bodyPr>
          <a:lstStyle/>
          <a:p>
            <a:pPr marL="719138" indent="-719138"/>
            <a:r>
              <a:rPr lang="id-ID" sz="2900" b="1" u="sng" dirty="0" smtClean="0">
                <a:latin typeface="Arial" pitchFamily="34" charset="0"/>
                <a:cs typeface="Arial" pitchFamily="34" charset="0"/>
              </a:rPr>
              <a:t>Menurut AICPA:</a:t>
            </a:r>
            <a:r>
              <a:rPr lang="id-ID" sz="2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indent="-719138">
              <a:buNone/>
            </a:pPr>
            <a:r>
              <a:rPr lang="id-ID" sz="2900" dirty="0" smtClean="0">
                <a:latin typeface="Arial" pitchFamily="34" charset="0"/>
                <a:cs typeface="Arial" pitchFamily="34" charset="0"/>
              </a:rPr>
              <a:t>	Tujuan audit laporan keuangan adalah untuk memberikan opini atas laporan keuangan tentang apakah laporan keuangan </a:t>
            </a:r>
            <a:r>
              <a:rPr lang="id-ID" sz="2900" dirty="0" smtClean="0">
                <a:latin typeface="Arial" pitchFamily="34" charset="0"/>
                <a:cs typeface="Arial" pitchFamily="34" charset="0"/>
              </a:rPr>
              <a:t>disajikan </a:t>
            </a:r>
            <a:r>
              <a:rPr lang="id-ID" sz="2900" dirty="0" smtClean="0">
                <a:latin typeface="Arial" pitchFamily="34" charset="0"/>
                <a:cs typeface="Arial" pitchFamily="34" charset="0"/>
              </a:rPr>
              <a:t>secara wajar, dalam semua hal yang material, sesuai dengan rerangka akuntansi keuangan yang berlaku </a:t>
            </a:r>
            <a:r>
              <a:rPr lang="id-ID" sz="2900" i="1" dirty="0" smtClean="0">
                <a:latin typeface="Arial" pitchFamily="34" charset="0"/>
                <a:cs typeface="Arial" pitchFamily="34" charset="0"/>
              </a:rPr>
              <a:t>(the applicable financial accounting framework). </a:t>
            </a:r>
            <a:r>
              <a:rPr lang="id-ID" sz="2900" dirty="0" smtClean="0">
                <a:latin typeface="Arial" pitchFamily="34" charset="0"/>
                <a:cs typeface="Arial" pitchFamily="34" charset="0"/>
              </a:rPr>
              <a:t>Opini auditor ditujukan untuk meningkatkan kepercayaan terhadap laporan keuangan – Aren hal. 162</a:t>
            </a:r>
          </a:p>
          <a:p>
            <a:pPr marL="719138" indent="-719138"/>
            <a:endParaRPr lang="id-ID" sz="2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KLASIFIKASI ASERSI MANAJEMEN - AICPA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8215370" cy="52149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Asersi manajemen digunakan sebagai pedoman umum dalam menentukan dan menjalankan prosedur 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serta 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pengujian audit untuk memastikan pencapaian </a:t>
            </a:r>
            <a:r>
              <a:rPr lang="id-ID" sz="4000" b="1" dirty="0" smtClean="0">
                <a:latin typeface="Arial" pitchFamily="34" charset="0"/>
                <a:cs typeface="Arial" pitchFamily="34" charset="0"/>
              </a:rPr>
              <a:t>tujuan audit.</a:t>
            </a:r>
          </a:p>
          <a:p>
            <a:pPr marL="0" indent="0">
              <a:buNone/>
            </a:pP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Jadi: yang terpenting adalah memahami prosedur yang tepat untuk menguji asersi manajemen, bukan hanya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mengenali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istilah asersi manajemen.</a:t>
            </a:r>
          </a:p>
          <a:p>
            <a:pPr marL="0" indent="0">
              <a:buNone/>
            </a:pP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4000" b="1" u="sng" dirty="0" smtClean="0">
                <a:latin typeface="Arial" pitchFamily="34" charset="0"/>
                <a:cs typeface="Arial" pitchFamily="34" charset="0"/>
              </a:rPr>
              <a:t>Klasifikasi asersi manajemen menurut AICPA adalah: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Asersi tentang transaksi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Asersi tentang saldo akun</a:t>
            </a:r>
          </a:p>
          <a:p>
            <a:pPr marL="719138" indent="-719138">
              <a:buFont typeface="+mj-lt"/>
              <a:buAutoNum type="arabicPeriod"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Asersi tentang penyajian dan pengungkapan</a:t>
            </a:r>
            <a:endParaRPr lang="id-ID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100" b="1" dirty="0" smtClean="0">
                <a:latin typeface="Arial" pitchFamily="34" charset="0"/>
                <a:cs typeface="Arial" pitchFamily="34" charset="0"/>
              </a:rPr>
              <a:t>KLASIFIKASI ASERSI MANAJEMEN - AICPA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id-ID" sz="3000" b="1" u="sng" dirty="0" smtClean="0">
                <a:latin typeface="Arial" pitchFamily="34" charset="0"/>
                <a:cs typeface="Arial" pitchFamily="34" charset="0"/>
              </a:rPr>
              <a:t>Asersi  Tentang Transaksi</a:t>
            </a:r>
          </a:p>
          <a:p>
            <a:pPr marL="719138" indent="-719138">
              <a:buFontTx/>
              <a:buAutoNum type="arabicPeriod"/>
            </a:pPr>
            <a:r>
              <a:rPr lang="id-ID" sz="3000" b="1" u="sng" dirty="0" smtClean="0">
                <a:latin typeface="Arial" pitchFamily="34" charset="0"/>
                <a:cs typeface="Arial" pitchFamily="34" charset="0"/>
              </a:rPr>
              <a:t>Occurence (terjadinya transaksi)</a:t>
            </a:r>
          </a:p>
          <a:p>
            <a:pPr marL="719138" lvl="1" indent="-719138" algn="l">
              <a:buFontTx/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Transaksi dan peristiwa yang dibukukan benar-benar terjadi dan merupakan transaksi dan peristiwa dari entitas yang bersangkutan.</a:t>
            </a:r>
          </a:p>
          <a:p>
            <a:pPr marL="719138" lvl="1" indent="-719138" algn="l">
              <a:buFontTx/>
              <a:buNone/>
            </a:pPr>
            <a:endParaRPr lang="id-ID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/>
            </a:pPr>
            <a:r>
              <a:rPr lang="id-ID" sz="3000" b="1" u="sng" dirty="0" smtClean="0">
                <a:latin typeface="Arial" pitchFamily="34" charset="0"/>
                <a:cs typeface="Arial" pitchFamily="34" charset="0"/>
              </a:rPr>
              <a:t>Completeness (kelengkapan)</a:t>
            </a:r>
          </a:p>
          <a:p>
            <a:pPr marL="719138" indent="-719138">
              <a:buFontTx/>
              <a:buNone/>
            </a:pPr>
            <a:r>
              <a:rPr lang="id-ID" sz="3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Semua transaksi dan peristiwa yang seharusnya dibukukan, telah dibukukan dengan lengkap.</a:t>
            </a:r>
          </a:p>
          <a:p>
            <a:pPr>
              <a:buNone/>
            </a:pPr>
            <a:endParaRPr lang="id-ID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id-ID" sz="3000" b="1" u="sng" dirty="0" smtClean="0">
                <a:latin typeface="Arial" pitchFamily="34" charset="0"/>
                <a:cs typeface="Arial" pitchFamily="34" charset="0"/>
              </a:rPr>
              <a:t>Asersi  Tentang Transaksi</a:t>
            </a:r>
          </a:p>
          <a:p>
            <a:pPr marL="719138" indent="-719138">
              <a:buFontTx/>
              <a:buAutoNum type="arabicPeriod" startAt="3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Accuracy (keakuratan)</a:t>
            </a:r>
          </a:p>
          <a:p>
            <a:pPr marL="719138" indent="-719138">
              <a:buFontTx/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Perhitungan dan pembukuan transaksi dilakukan dengan akurat. Tidak terjadi kesalahan perhitungan dalam angka-angka, jumlah-jumlah, dan data lain yang terkait dengan transaksi dan peristiwa yang dibukukan.  </a:t>
            </a:r>
          </a:p>
          <a:p>
            <a:pPr marL="719138" indent="-719138">
              <a:buFontTx/>
              <a:buAutoNum type="arabicPeriod" startAt="4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Cut-off (pisah batas transaksi)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Transaksi dan peristiwa dibukukan dengan tepat sesuai dengan periode terjadinya transaksi.</a:t>
            </a:r>
          </a:p>
          <a:p>
            <a:pPr marL="719138" indent="-719138">
              <a:buFontTx/>
              <a:buAutoNum type="arabicPeriod" startAt="5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Classification (klasifikasi)</a:t>
            </a:r>
          </a:p>
          <a:p>
            <a:pPr marL="719138" indent="-719138">
              <a:buFontTx/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Transaksi dan peristiwa dibukukan dalam akun yang benar.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Asersi  Tentang  Saldo  Akun</a:t>
            </a:r>
          </a:p>
          <a:p>
            <a:pPr>
              <a:buFontTx/>
              <a:buNone/>
            </a:pPr>
            <a:endParaRPr lang="id-ID" sz="2800" b="1" u="sng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/>
            </a:pPr>
            <a:r>
              <a:rPr lang="id-ID" sz="3000" b="1" dirty="0" smtClean="0">
                <a:latin typeface="Arial" pitchFamily="34" charset="0"/>
                <a:cs typeface="Arial" pitchFamily="34" charset="0"/>
              </a:rPr>
              <a:t>Existence (eksistensi)</a:t>
            </a:r>
            <a:endParaRPr lang="id-ID" sz="3000" b="1" u="sng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None/>
            </a:pPr>
            <a:r>
              <a:rPr lang="id-ID" sz="3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Aset, kewajiban, ekuitas , pendapatan, dan beban dapat dibuktikan keberadaannya.</a:t>
            </a:r>
          </a:p>
          <a:p>
            <a:pPr marL="719138" indent="-719138">
              <a:buFontTx/>
              <a:buNone/>
            </a:pPr>
            <a:endParaRPr lang="id-ID" sz="3000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 startAt="2"/>
            </a:pPr>
            <a:r>
              <a:rPr lang="id-ID" sz="3000" b="1" dirty="0" smtClean="0">
                <a:latin typeface="Arial" pitchFamily="34" charset="0"/>
                <a:cs typeface="Arial" pitchFamily="34" charset="0"/>
              </a:rPr>
              <a:t>Rights and Obligations (hak dan kewajiban)</a:t>
            </a:r>
          </a:p>
          <a:p>
            <a:pPr marL="719138" indent="-719138">
              <a:buFontTx/>
              <a:buNone/>
            </a:pPr>
            <a:r>
              <a:rPr lang="id-ID" sz="3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Aset dan pendapatan dapat dibuktikan sebagai haknya perusahaan. Utang, modal, dan beban dapat dibuktikan sebagai kewajiban perusahaan.</a:t>
            </a: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Asersi  Tentang  Saldo  Akun</a:t>
            </a:r>
          </a:p>
          <a:p>
            <a:pPr>
              <a:buNone/>
            </a:pPr>
            <a:endParaRPr lang="id-ID" sz="1400" b="1" dirty="0" smtClean="0"/>
          </a:p>
          <a:p>
            <a:pPr marL="719138" indent="-719138">
              <a:buFontTx/>
              <a:buAutoNum type="arabicPeriod" startAt="3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Completeness (kelengkapan)</a:t>
            </a:r>
          </a:p>
          <a:p>
            <a:pPr marL="719138" indent="-719138">
              <a:buFontTx/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Aset, utang, modal, pendapatan, dan beban dibukukan secara lengkap.</a:t>
            </a:r>
          </a:p>
          <a:p>
            <a:pPr marL="719138" indent="-719138">
              <a:buNone/>
            </a:pPr>
            <a:endParaRPr lang="id-ID" sz="1050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 startAt="4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Valuation and allocation (penilaian dan alokasi)</a:t>
            </a:r>
          </a:p>
          <a:p>
            <a:pPr marL="719138" indent="-719138">
              <a:buFontTx/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Aset, utang, modal, pendapatan, dan beban, dinilai serta dialokasikan ke dalam akun dengan tepat.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Asersi  Tentang Penyajian dan Pengungkapan</a:t>
            </a:r>
          </a:p>
          <a:p>
            <a:pPr>
              <a:buFontTx/>
              <a:buNone/>
            </a:pPr>
            <a:endParaRPr lang="id-ID" sz="2400" b="1" u="sng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Occurence, rights, and obligations (terjadinya, hak, dan kewajiban)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Transaksi dan saldo akun yang disajikan dalam laporan keuangan adalah benar-benar tejadi serta benar-benar merupakan hak serta kewajiban entitas (perusahaan).</a:t>
            </a:r>
          </a:p>
          <a:p>
            <a:pPr marL="719138" indent="-719138">
              <a:buFontTx/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 startAt="2"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Completeness</a:t>
            </a:r>
          </a:p>
          <a:p>
            <a:pPr marL="719138" indent="-719138">
              <a:buFontTx/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Transaksi dan saldo akun disajikan dalam laporan keuangan secara lengkap.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ASERSI MANAJEMEN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42928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Asersi  Tentang Penyajian dan Pengungkapan</a:t>
            </a:r>
          </a:p>
          <a:p>
            <a:pPr>
              <a:buFontTx/>
              <a:buNone/>
            </a:pPr>
            <a:endParaRPr lang="id-ID" sz="1600" b="1" u="sng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 startAt="3"/>
            </a:pPr>
            <a:r>
              <a:rPr lang="id-ID" sz="2700" b="1" dirty="0" smtClean="0">
                <a:latin typeface="Arial" pitchFamily="34" charset="0"/>
                <a:cs typeface="Arial" pitchFamily="34" charset="0"/>
              </a:rPr>
              <a:t>Classification and understandability (klasifikasi dan kejelasan)</a:t>
            </a:r>
          </a:p>
          <a:p>
            <a:pPr marL="719138" indent="-719138">
              <a:buNone/>
            </a:pPr>
            <a:r>
              <a:rPr lang="id-ID" sz="2700" dirty="0" smtClean="0">
                <a:latin typeface="Arial" pitchFamily="34" charset="0"/>
                <a:cs typeface="Arial" pitchFamily="34" charset="0"/>
              </a:rPr>
              <a:t>	Akun-akun disajikan dengan klasifikasi yang tepat dan pengungkapan dibuat secara memadai, untuk kejelasan laporan keuangan.</a:t>
            </a:r>
          </a:p>
          <a:p>
            <a:pPr marL="719138" indent="-719138">
              <a:buFontTx/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FontTx/>
              <a:buAutoNum type="arabicPeriod" startAt="4"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Accuracy and Valuation (keakuratan dan penilaian)</a:t>
            </a:r>
          </a:p>
          <a:p>
            <a:pPr marL="719138" indent="-719138">
              <a:buFontTx/>
              <a:buNone/>
            </a:pPr>
            <a:r>
              <a:rPr lang="id-ID" sz="25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Informasi keuangan dan informasi lainnya diuangkapkan dengan wajar </a:t>
            </a:r>
            <a:r>
              <a:rPr lang="id-ID" sz="2500" i="1" dirty="0" smtClean="0">
                <a:latin typeface="Arial" pitchFamily="34" charset="0"/>
                <a:cs typeface="Arial" pitchFamily="34" charset="0"/>
              </a:rPr>
              <a:t>(fairly disclosed) </a:t>
            </a:r>
            <a:r>
              <a:rPr lang="id-ID" sz="2500" dirty="0" smtClean="0">
                <a:latin typeface="Arial" pitchFamily="34" charset="0"/>
                <a:cs typeface="Arial" pitchFamily="34" charset="0"/>
              </a:rPr>
              <a:t>dan dalam jumlah yang tepat </a:t>
            </a:r>
            <a:r>
              <a:rPr lang="id-ID" sz="2500" i="1" dirty="0" smtClean="0">
                <a:latin typeface="Arial" pitchFamily="34" charset="0"/>
                <a:cs typeface="Arial" pitchFamily="34" charset="0"/>
              </a:rPr>
              <a:t>(at appropriate amounts).</a:t>
            </a:r>
            <a:endParaRPr lang="id-ID" sz="2500" b="1" i="1" dirty="0" smtClean="0">
              <a:latin typeface="Arial" pitchFamily="34" charset="0"/>
              <a:cs typeface="Arial" pitchFamily="34" charset="0"/>
            </a:endParaRPr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643074"/>
          </a:xfrm>
        </p:spPr>
        <p:txBody>
          <a:bodyPr>
            <a:normAutofit/>
          </a:bodyPr>
          <a:lstStyle/>
          <a:p>
            <a:r>
              <a:rPr lang="id-ID" dirty="0" smtClean="0"/>
              <a:t>Terimakasih</a:t>
            </a:r>
            <a:br>
              <a:rPr lang="id-ID" dirty="0" smtClean="0"/>
            </a:br>
            <a:r>
              <a:rPr lang="id-ID" dirty="0" smtClean="0"/>
              <a:t>(Bagian Terpenting Dalam Hidup)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AUDIT LAPORAN KEUANGAN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8215370" cy="5143536"/>
          </a:xfrm>
        </p:spPr>
        <p:txBody>
          <a:bodyPr>
            <a:noAutofit/>
          </a:bodyPr>
          <a:lstStyle/>
          <a:p>
            <a:pPr marL="719138" indent="-719138"/>
            <a:r>
              <a:rPr lang="id-ID" b="1" u="sng" dirty="0" smtClean="0">
                <a:latin typeface="Arial" pitchFamily="34" charset="0"/>
                <a:cs typeface="Arial" pitchFamily="34" charset="0"/>
              </a:rPr>
              <a:t>Menurut ISA 200:</a:t>
            </a:r>
          </a:p>
          <a:p>
            <a:pPr marL="719138" indent="-719138"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Tujuan audit adalah untuk meningkatkan kepercayaan pengguna laporan keuangan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Tujuan ini dicapai melalui pemberian opini auditor tentang apakah laporan keuangan, dalam semua hal yang material, disajikan sesuai dengan rerangka pelaporan keuangan yang berlaku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applicable financial reporting framework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id-ID" b="1" u="sng" dirty="0" smtClean="0">
              <a:latin typeface="Arial" pitchFamily="34" charset="0"/>
              <a:cs typeface="Arial" pitchFamily="34" charset="0"/>
            </a:endParaRPr>
          </a:p>
          <a:p>
            <a:pPr marL="719138" indent="-719138"/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AUDIT LAPORAN KEUANGAN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4714908"/>
          </a:xfrm>
        </p:spPr>
        <p:txBody>
          <a:bodyPr>
            <a:noAutofit/>
          </a:bodyPr>
          <a:lstStyle/>
          <a:p>
            <a:pPr marL="719138" indent="-719138">
              <a:buNone/>
            </a:pPr>
            <a:r>
              <a:rPr lang="id-ID" b="1" u="sng" dirty="0" smtClean="0">
                <a:latin typeface="Arial" pitchFamily="34" charset="0"/>
                <a:cs typeface="Arial" pitchFamily="34" charset="0"/>
              </a:rPr>
              <a:t>Catatan:</a:t>
            </a:r>
            <a:endParaRPr lang="id-ID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/>
            <a:r>
              <a:rPr lang="id-ID" dirty="0" smtClean="0">
                <a:latin typeface="Arial" pitchFamily="34" charset="0"/>
                <a:cs typeface="Arial" pitchFamily="34" charset="0"/>
              </a:rPr>
              <a:t>Kewajaran laporan keuangan diukur dari tingkat kesesuaiannya dengan framework akuntansi keuangan.</a:t>
            </a:r>
          </a:p>
          <a:p>
            <a:pPr marL="719138" indent="-719138"/>
            <a:r>
              <a:rPr lang="id-ID" dirty="0" smtClean="0">
                <a:latin typeface="Arial" pitchFamily="34" charset="0"/>
                <a:cs typeface="Arial" pitchFamily="34" charset="0"/>
              </a:rPr>
              <a:t>Yang dimaksud dengan framework akuntansi keuangan adalah SAK (IFRS) dan berbagai peraturan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berlaku yang belum diatur dalam SAK/IFRS.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719138" indent="-719138"/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TANGGUNGJAWAB MANAJEMEN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Manajemen bertanggungjawab terhadap </a:t>
            </a:r>
            <a:r>
              <a:rPr lang="id-ID" dirty="0" smtClean="0"/>
              <a:t>ketepatan </a:t>
            </a:r>
            <a:r>
              <a:rPr lang="id-ID" dirty="0" smtClean="0"/>
              <a:t>penerapan </a:t>
            </a:r>
            <a:r>
              <a:rPr lang="id-ID" dirty="0" smtClean="0"/>
              <a:t>standar </a:t>
            </a:r>
            <a:r>
              <a:rPr lang="id-ID" dirty="0" smtClean="0"/>
              <a:t>akuntansi, </a:t>
            </a:r>
            <a:r>
              <a:rPr lang="id-ID" dirty="0" smtClean="0"/>
              <a:t>penyelenggaraan pengendalian internal yang memadai, dan penyajian laporan keuangan secara wajar.</a:t>
            </a:r>
          </a:p>
          <a:p>
            <a:r>
              <a:rPr lang="id-ID" dirty="0" smtClean="0"/>
              <a:t>Tanggungjawab manajemen atas penyajian laporan keuangan dan penyelenggaraan sistem pengendalian internal dimasukkan dalam laporan tahunan – lihat Aren hal. 163 – Figure 6-2.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TANGGUNGJAWAB AUDITOR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b="1" dirty="0" smtClean="0"/>
              <a:t>Tanggungjawab Auditor menurut AICPA: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Mendapatkan keyakinan memadai bahwa laporan keuangan secara keseluruhan bebas dari salah saji material, baik karena kesalahan </a:t>
            </a:r>
            <a:r>
              <a:rPr lang="id-ID" dirty="0" smtClean="0"/>
              <a:t>yang tidak disengaja (error) </a:t>
            </a:r>
            <a:r>
              <a:rPr lang="id-ID" dirty="0" smtClean="0"/>
              <a:t>maupun karena kecurangan (fraud), sabagai dasar bagi auditor untuk memberikan opini tentang apakah laporan keuangan disajikan secara wajar, dalam semua hal yang material, sesuai dengan rerangka pelaporan keuangan yang berlaku </a:t>
            </a:r>
            <a:r>
              <a:rPr lang="id-ID" b="1" i="1" dirty="0" smtClean="0"/>
              <a:t>(applicable financial reporting framework)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TANGGUNGJAWAB AUDITOR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id-ID" dirty="0" smtClean="0"/>
              <a:t>Melaporkan hasil audit atas laporan keuangan sesuai dengan standar audit serta sesuai dengan hasil temuan audit.</a:t>
            </a:r>
          </a:p>
          <a:p>
            <a:pPr marL="514350" indent="-514350">
              <a:buFont typeface="+mj-lt"/>
              <a:buAutoNum type="alphaLcPeriod" startAt="2"/>
            </a:pPr>
            <a:endParaRPr lang="id-ID" dirty="0" smtClean="0"/>
          </a:p>
          <a:p>
            <a:pPr marL="514350" indent="-514350">
              <a:buNone/>
            </a:pPr>
            <a:r>
              <a:rPr lang="id-ID" b="1" dirty="0" smtClean="0"/>
              <a:t>Catatan:</a:t>
            </a:r>
          </a:p>
          <a:p>
            <a:pPr marL="0" indent="0">
              <a:buNone/>
            </a:pPr>
            <a:r>
              <a:rPr lang="id-ID" dirty="0" smtClean="0"/>
              <a:t>Auditor hanya bertanggungjawab </a:t>
            </a:r>
            <a:r>
              <a:rPr lang="id-ID" dirty="0" smtClean="0"/>
              <a:t>terhadap opini </a:t>
            </a:r>
            <a:r>
              <a:rPr lang="id-ID" dirty="0" smtClean="0"/>
              <a:t>yang diberikan atas laporan keuangan, berdasarkan audit yang telah dilakukan sesuai dengan standar audit.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TERMINOLOGI PENTING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8215370" cy="5357850"/>
          </a:xfrm>
        </p:spPr>
        <p:txBody>
          <a:bodyPr>
            <a:noAutofit/>
          </a:bodyPr>
          <a:lstStyle/>
          <a:p>
            <a:pPr marL="719138" indent="-719138">
              <a:buFont typeface="+mj-lt"/>
              <a:buAutoNum type="arabicPeriod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Salah saji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material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719138" indent="-719138">
              <a:buNone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Salah saji material adalah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tingkat kesalahan dalam laporan keuangan yang bisa menyesatkan penggunanya, baik dalam bentuk penyimpangan dari SAK mupun dalam bentuk ketidaklengkapan informasi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 Ukuran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materialitas salah saji ditentukan berdasarkan pertimbangan profesional auditor.</a:t>
            </a:r>
          </a:p>
          <a:p>
            <a:pPr marL="719138" indent="-719138">
              <a:buFont typeface="+mj-lt"/>
              <a:buAutoNum type="arabicPeriod" startAt="2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Keyakinan memadai (reasonable assurance)</a:t>
            </a:r>
          </a:p>
          <a:p>
            <a:pPr marL="719138" indent="-719138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Adalah ukuran tingkat kepastian yang diperoleh aditor setelah melakukan pengujian audit. Standar audit mengatakan bahwa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keyakinan memadai adalah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keyakinan tingkat tinggi, tetapi tidak absolut, bahwa laporan keuangan bebas dari salah saji material.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TERMINOLOGI PENTING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4929222"/>
          </a:xfrm>
        </p:spPr>
        <p:txBody>
          <a:bodyPr>
            <a:normAutofit fontScale="92500" lnSpcReduction="10000"/>
          </a:bodyPr>
          <a:lstStyle/>
          <a:p>
            <a:pPr marL="719138" indent="-719138">
              <a:buFont typeface="+mj-lt"/>
              <a:buAutoNum type="arabicPeriod" startAt="3"/>
            </a:pPr>
            <a:r>
              <a:rPr lang="id-ID" b="1" dirty="0" smtClean="0"/>
              <a:t>Kesalahan (error) vs kecurangan (fraud)</a:t>
            </a:r>
          </a:p>
          <a:p>
            <a:pPr marL="719138" indent="-719138">
              <a:buNone/>
            </a:pPr>
            <a:r>
              <a:rPr lang="id-ID" dirty="0" smtClean="0"/>
              <a:t>	Kesalahan (error) adalah salah saji tidak sengaja dalam laporan keuangan, sedangkan kecurangan (fraud) adalah salah saji yang disengaja.</a:t>
            </a:r>
          </a:p>
          <a:p>
            <a:pPr marL="719138" indent="-719138">
              <a:buFont typeface="+mj-lt"/>
              <a:buAutoNum type="arabicPeriod" startAt="4"/>
            </a:pPr>
            <a:r>
              <a:rPr lang="id-ID" b="1" dirty="0" smtClean="0"/>
              <a:t>Skeptisme profesional (professional </a:t>
            </a:r>
            <a:r>
              <a:rPr lang="id-ID" dirty="0" smtClean="0"/>
              <a:t>skepticism), adalah prinsip untuk hanya mempercayai kebenaran atau kewajaran suatu asersi (pernyataan) berdasarkan pengujian audit. Jadi sebelum dilakukan pengujian audit, auditor harus bersikap spektis.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901</Words>
  <Application>Microsoft Office PowerPoint</Application>
  <PresentationFormat>On-screen Show (4:3)</PresentationFormat>
  <Paragraphs>168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BAGIAN VI TUJUAN AUDIT LAPORAN KEUANGAN</vt:lpstr>
      <vt:lpstr>TUJUAN AUDIT LAPORAN KEUANGAN</vt:lpstr>
      <vt:lpstr>TUJUAN AUDIT LAPORAN KEUANGAN</vt:lpstr>
      <vt:lpstr>TUJUAN AUDIT LAPORAN KEUANGAN</vt:lpstr>
      <vt:lpstr>TANGGUNGJAWAB MANAJEMEN</vt:lpstr>
      <vt:lpstr>TANGGUNGJAWAB AUDITOR</vt:lpstr>
      <vt:lpstr>TANGGUNGJAWAB AUDITOR</vt:lpstr>
      <vt:lpstr>TERMINOLOGI PENTING</vt:lpstr>
      <vt:lpstr>TERMINOLOGI PENTING</vt:lpstr>
      <vt:lpstr>TERMINOLOGI PENTING</vt:lpstr>
      <vt:lpstr>TERMINOLOGI PENTING</vt:lpstr>
      <vt:lpstr>SIKLUS TRANSAKSI KEUANGAN</vt:lpstr>
      <vt:lpstr>SIKLUS TRANSAKSI KEUANGAN</vt:lpstr>
      <vt:lpstr>SIKLUS TRANSAKSI KEUANGAN</vt:lpstr>
      <vt:lpstr>SIKLUS TRANSAKSI KEUANGAN</vt:lpstr>
      <vt:lpstr>SIKLUS TRANSAKSI KEUANGAN</vt:lpstr>
      <vt:lpstr>ASERSI MANAJEMEN</vt:lpstr>
      <vt:lpstr>KLASIFIKASI ASERSI MANAJEMEN - PCAOB</vt:lpstr>
      <vt:lpstr>KLASIFIKASI ASERSI MANAJEMEN - PCAOB</vt:lpstr>
      <vt:lpstr>KLASIFIKASI ASERSI MANAJEMEN - AICPA</vt:lpstr>
      <vt:lpstr>KLASIFIKASI ASERSI MANAJEMEN - AICPA</vt:lpstr>
      <vt:lpstr>KLASIFIKASI ASERSI MANAJEMEN</vt:lpstr>
      <vt:lpstr>KLASIFIKASI ASERSI MANAJEMEN</vt:lpstr>
      <vt:lpstr>KLASIFIKASI ASERSI MANAJEMEN</vt:lpstr>
      <vt:lpstr>KLASIFIKASI ASERSI MANAJEMEN</vt:lpstr>
      <vt:lpstr>KLASIFIKASI ASERSI MANAJEMEN</vt:lpstr>
      <vt:lpstr>Terimakasih (Bagian Terpenting Dalam Hidup)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197</cp:revision>
  <dcterms:created xsi:type="dcterms:W3CDTF">2015-02-11T15:01:47Z</dcterms:created>
  <dcterms:modified xsi:type="dcterms:W3CDTF">2015-03-10T08:26:42Z</dcterms:modified>
</cp:coreProperties>
</file>