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5" r:id="rId14"/>
    <p:sldId id="366" r:id="rId15"/>
    <p:sldId id="367" r:id="rId16"/>
    <p:sldId id="362" r:id="rId17"/>
    <p:sldId id="363" r:id="rId18"/>
    <p:sldId id="364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278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3BB5-B26B-4005-B58E-D972BD30C8E8}" type="datetimeFigureOut">
              <a:rPr lang="id-ID" smtClean="0"/>
              <a:pPr/>
              <a:t>10/03/2015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97CE-D4A7-42EB-A2D8-8298147CE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0720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5380" y="6356350"/>
            <a:ext cx="471462" cy="365125"/>
          </a:xfr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5778B-7A82-489E-9DD4-85B23CE070E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214974"/>
          </a:xfrm>
        </p:spPr>
        <p:txBody>
          <a:bodyPr/>
          <a:lstStyle>
            <a:lvl1pPr marL="450850" indent="-450850" algn="l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 smtClean="0"/>
          </a:p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214" y="6356350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pic>
        <p:nvPicPr>
          <p:cNvPr id="7" name="Picture 6" descr="Logo AAYKPN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034" y="6407198"/>
            <a:ext cx="428628" cy="3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7508301" y="6393723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Halaman</a:t>
            </a:r>
            <a:endParaRPr lang="id-ID" sz="1400" b="1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95200" y="6451513"/>
            <a:ext cx="182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Pengauditan I - Sururi</a:t>
            </a:r>
            <a:endParaRPr lang="id-ID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44291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4620"/>
            <a:ext cx="9144000" cy="121444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BAGIAN VII</a:t>
            </a:r>
            <a:br>
              <a:rPr lang="id-ID" b="1" dirty="0" smtClean="0"/>
            </a:br>
            <a:r>
              <a:rPr lang="id-ID" b="1" dirty="0" smtClean="0"/>
              <a:t>BUKTI AUDIT DAN KERTAS KERJA AUDIT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143536"/>
          </a:xfrm>
        </p:spPr>
        <p:txBody>
          <a:bodyPr>
            <a:normAutofit fontScale="85000" lnSpcReduction="20000"/>
          </a:bodyPr>
          <a:lstStyle/>
          <a:p>
            <a:pPr marL="612000" indent="-539750">
              <a:lnSpc>
                <a:spcPct val="120000"/>
              </a:lnSpc>
              <a:spcBef>
                <a:spcPts val="0"/>
              </a:spcBef>
            </a:pPr>
            <a:r>
              <a:rPr lang="id-ID" sz="3400" b="1" dirty="0" smtClean="0">
                <a:latin typeface="Arial" pitchFamily="34" charset="0"/>
                <a:cs typeface="Arial" pitchFamily="34" charset="0"/>
              </a:rPr>
              <a:t>Prosedur pemahaman SPI dan pengujian SPI 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ditujukan untuk mengukur kecukupan dan efektifitas SPI dalam mencegah potensi salah saji.</a:t>
            </a:r>
          </a:p>
          <a:p>
            <a:pPr marL="612000" indent="-539750">
              <a:lnSpc>
                <a:spcPct val="120000"/>
              </a:lnSpc>
              <a:spcBef>
                <a:spcPts val="0"/>
              </a:spcBef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Hasil pemahaman dan pengujian SPI digunakan untuk menentukan: </a:t>
            </a:r>
            <a:r>
              <a:rPr lang="id-ID" sz="3400" b="1" dirty="0" smtClean="0">
                <a:latin typeface="Arial" pitchFamily="34" charset="0"/>
                <a:cs typeface="Arial" pitchFamily="34" charset="0"/>
              </a:rPr>
              <a:t>sifat, saat, dan luas 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pengujian substantif.</a:t>
            </a:r>
          </a:p>
          <a:p>
            <a:pPr marL="612000" indent="-539750">
              <a:lnSpc>
                <a:spcPct val="120000"/>
              </a:lnSpc>
              <a:spcBef>
                <a:spcPts val="0"/>
              </a:spcBef>
            </a:pPr>
            <a:r>
              <a:rPr lang="id-ID" sz="3400" b="1" u="sng" dirty="0" smtClean="0">
                <a:latin typeface="Arial" pitchFamily="34" charset="0"/>
                <a:cs typeface="Arial" pitchFamily="34" charset="0"/>
              </a:rPr>
              <a:t>Sifat audit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 berhubungan dengan kedalaman audit, </a:t>
            </a:r>
            <a:r>
              <a:rPr lang="id-ID" sz="3400" b="1" u="sng" dirty="0" smtClean="0">
                <a:latin typeface="Arial" pitchFamily="34" charset="0"/>
                <a:cs typeface="Arial" pitchFamily="34" charset="0"/>
              </a:rPr>
              <a:t>saat audit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 berhubungan dengan waktu pelaksanaan audit, dan </a:t>
            </a:r>
            <a:r>
              <a:rPr lang="id-ID" sz="3400" b="1" u="sng" dirty="0" smtClean="0">
                <a:latin typeface="Arial" pitchFamily="34" charset="0"/>
                <a:cs typeface="Arial" pitchFamily="34" charset="0"/>
              </a:rPr>
              <a:t>luas audit </a:t>
            </a:r>
            <a:r>
              <a:rPr lang="id-ID" sz="3400" dirty="0" smtClean="0">
                <a:latin typeface="Arial" pitchFamily="34" charset="0"/>
                <a:cs typeface="Arial" pitchFamily="34" charset="0"/>
              </a:rPr>
              <a:t>berhubungan dengan jumlah bukti audit.</a:t>
            </a:r>
          </a:p>
          <a:p>
            <a:pPr marL="612000" lvl="1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id-ID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Pengujian substantif adalah pengujian kewajaran saldo akun atau asersi manajemen.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Prosedur pengujian substantif bisa diklasifikasi dengan urutan sebagai berikut: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Prosedur awal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Prosedur pengujian analitis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Prosedur pengujian detil transaksi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Prosedur pengujian saldo akun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Prosedur pengujian estimasi akuntansi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Prosedur pengujian penyajian dan pengungkapan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357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Prosedur audit dapat diklasifikasi secara detil menjadi sebagai berikut:</a:t>
            </a:r>
          </a:p>
          <a:p>
            <a:pPr marL="719138" indent="-719138">
              <a:buFont typeface="+mj-lt"/>
              <a:buAutoNum type="arabicPeriod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Prosedur analitis,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adalah prosedur  pengujian yang dilakukan dengan cara membandingkan angka objek audit dengan angka pembanding, seperti: angka periode sebelumnya, angka anggaran, dan angka rata-rata industri.</a:t>
            </a:r>
          </a:p>
          <a:p>
            <a:pPr marL="719138" indent="-719138">
              <a:buFont typeface="+mj-lt"/>
              <a:buAutoNum type="arabicPeriod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Prosedur tracing,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adalah prosedur pengujian dengan cara  menelusur dari bukti transaksi ke bukti pembukuan.</a:t>
            </a:r>
          </a:p>
          <a:p>
            <a:pPr marL="719138" indent="-719138">
              <a:buFont typeface="+mj-lt"/>
              <a:buAutoNum type="arabicPeriod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Prosedur vouching,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adalah prosedur  pengujian dengan cara menelusur dari bukti pembukuan ke bukti transaksi.</a:t>
            </a:r>
          </a:p>
          <a:p>
            <a:pPr marL="0" indent="0"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215370" cy="5357850"/>
          </a:xfrm>
        </p:spPr>
        <p:txBody>
          <a:bodyPr>
            <a:noAutofit/>
          </a:bodyPr>
          <a:lstStyle/>
          <a:p>
            <a:pPr marL="719138" indent="-719138">
              <a:buFont typeface="+mj-lt"/>
              <a:buAutoNum type="arabicPeriod" startAt="4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Prosedur inspeksi,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adalah prosedur pengujian/pemeriksaan langsung terhadap bukti audit, misalnya pemeriksaan fisik aset dan pemeriksaan fisik dokumen.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 typeface="+mj-lt"/>
              <a:buAutoNum type="arabicPeriod" startAt="4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Prosedur matematis,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adalah prosedur pengujian kebenaran perhitungan matematis, seperti penjumlahan, perkalian, dan pembagian.</a:t>
            </a:r>
          </a:p>
          <a:p>
            <a:pPr marL="719138" indent="-719138">
              <a:buFont typeface="+mj-lt"/>
              <a:buAutoNum type="arabicPeriod" startAt="4"/>
            </a:pPr>
            <a:r>
              <a:rPr lang="id-ID" sz="2500" b="1" dirty="0" smtClean="0">
                <a:latin typeface="Arial" pitchFamily="34" charset="0"/>
                <a:cs typeface="Arial" pitchFamily="34" charset="0"/>
              </a:rPr>
              <a:t>Prosedur penghitungan,</a:t>
            </a:r>
            <a:r>
              <a:rPr lang="id-ID" sz="2500" dirty="0" smtClean="0">
                <a:latin typeface="Arial" pitchFamily="34" charset="0"/>
                <a:cs typeface="Arial" pitchFamily="34" charset="0"/>
              </a:rPr>
              <a:t> adalah prosedur  pengujian dengan cara  melakukan penghitungan ulang objek audit, seperti penghitungan fisik aset tetap dan penghitungan fisik persediaan.</a:t>
            </a:r>
          </a:p>
          <a:p>
            <a:pPr marL="719138" indent="-719138">
              <a:buFont typeface="+mj-lt"/>
              <a:buAutoNum type="arabicPeriod" startAt="4"/>
            </a:pPr>
            <a:endParaRPr lang="id-ID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215370" cy="5500726"/>
          </a:xfrm>
        </p:spPr>
        <p:txBody>
          <a:bodyPr>
            <a:noAutofit/>
          </a:bodyPr>
          <a:lstStyle/>
          <a:p>
            <a:pPr marL="719138" indent="-719138">
              <a:buFont typeface="+mj-lt"/>
              <a:buAutoNum type="arabicPeriod" startAt="7"/>
            </a:pPr>
            <a:r>
              <a:rPr lang="id-ID" sz="2500" b="1" dirty="0" smtClean="0">
                <a:latin typeface="Arial" pitchFamily="34" charset="0"/>
                <a:cs typeface="Arial" pitchFamily="34" charset="0"/>
              </a:rPr>
              <a:t>Prosedur konfirmasi,</a:t>
            </a:r>
            <a:r>
              <a:rPr lang="id-ID" sz="2500" dirty="0" smtClean="0">
                <a:latin typeface="Arial" pitchFamily="34" charset="0"/>
                <a:cs typeface="Arial" pitchFamily="34" charset="0"/>
              </a:rPr>
              <a:t> adalah prosedur pengujian dengan cara mempertanyakan secara tertulis kepada pihak ketiga tentang kebenaran objek audit, misalnya konfirmasi piutang dan konfirmasi persediaan yang disimpan di gudang umum.</a:t>
            </a:r>
          </a:p>
          <a:p>
            <a:pPr marL="719138" indent="-719138">
              <a:buFont typeface="+mj-lt"/>
              <a:buAutoNum type="arabicPeriod" startAt="7"/>
            </a:pPr>
            <a:r>
              <a:rPr lang="id-ID" sz="2500" b="1" dirty="0" smtClean="0">
                <a:latin typeface="Arial" pitchFamily="34" charset="0"/>
                <a:cs typeface="Arial" pitchFamily="34" charset="0"/>
              </a:rPr>
              <a:t>Prosedur observasi,</a:t>
            </a:r>
            <a:r>
              <a:rPr lang="id-ID" sz="2500" dirty="0" smtClean="0">
                <a:latin typeface="Arial" pitchFamily="34" charset="0"/>
                <a:cs typeface="Arial" pitchFamily="34" charset="0"/>
              </a:rPr>
              <a:t> adalah prosedur  pengujian dengan cara menyaksikan suatu proses  pelaksanaan kegiatan untuk menghasilkan bukti audit tertentu, misalnya proses perhitungan fisik persediaan.</a:t>
            </a:r>
            <a:endParaRPr lang="id-ID" sz="2500" b="1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 typeface="+mj-lt"/>
              <a:buAutoNum type="arabicPeriod" startAt="9"/>
            </a:pPr>
            <a:r>
              <a:rPr lang="id-ID" sz="2500" b="1" dirty="0" smtClean="0">
                <a:latin typeface="Arial" pitchFamily="34" charset="0"/>
                <a:cs typeface="Arial" pitchFamily="34" charset="0"/>
              </a:rPr>
              <a:t>Prosedur pengerjaan ulang, </a:t>
            </a:r>
            <a:r>
              <a:rPr lang="id-ID" sz="2500" dirty="0" smtClean="0">
                <a:latin typeface="Arial" pitchFamily="34" charset="0"/>
                <a:cs typeface="Arial" pitchFamily="34" charset="0"/>
              </a:rPr>
              <a:t>adalah prosedur pengujian dengan cara mengerjakan oleh suatu proses yang biasa dilakukan untuk menghasilkan bukti audit tertentu.</a:t>
            </a:r>
          </a:p>
          <a:p>
            <a:pPr marL="0" indent="0">
              <a:buNone/>
            </a:pPr>
            <a:endParaRPr lang="id-ID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357850"/>
          </a:xfrm>
        </p:spPr>
        <p:txBody>
          <a:bodyPr>
            <a:normAutofit fontScale="92500" lnSpcReduction="10000"/>
          </a:bodyPr>
          <a:lstStyle/>
          <a:p>
            <a:pPr marL="719138" indent="-719138">
              <a:buFont typeface="+mj-lt"/>
              <a:buAutoNum type="arabicPeriod" startAt="9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Prosedur wawancara,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adalah prosedur pengujian bukti audit yang dilakukan dengan melakukan wawancara dengan petugas/perjabat yang terkait.  Untuk bisa menjadi bukti audit, wawancara harus dilakukan secara tertulis.</a:t>
            </a:r>
          </a:p>
          <a:p>
            <a:pPr marL="719138" indent="-719138">
              <a:buFont typeface="+mj-lt"/>
              <a:buAutoNum type="arabicPeriod" startAt="9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Prosedur audit berbantuan komputer (computer assisted audit techniques/CAAT)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 adalah prosedur pengujian yang dilakukan  dengan bantuan komputer terhdap  bukti  audit yang diproses dengan menggunakan komputer.</a:t>
            </a:r>
          </a:p>
          <a:p>
            <a:pPr marL="0" indent="0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BUKTI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Prosedur audit akan menghasilkan bukti audit.</a:t>
            </a:r>
          </a:p>
          <a:p>
            <a:r>
              <a:rPr lang="id-ID" dirty="0" smtClean="0"/>
              <a:t>Bukti audit bisa dikelompokkan menjadi:</a:t>
            </a:r>
          </a:p>
          <a:p>
            <a:pPr marL="1079500" indent="-630238">
              <a:buFont typeface="+mj-lt"/>
              <a:buAutoNum type="arabicPeriod"/>
            </a:pPr>
            <a:r>
              <a:rPr lang="id-ID" b="1" dirty="0" smtClean="0"/>
              <a:t>Bukti analitis</a:t>
            </a:r>
            <a:r>
              <a:rPr lang="id-ID" dirty="0" smtClean="0"/>
              <a:t>, hasil dari prosedur analitis</a:t>
            </a:r>
          </a:p>
          <a:p>
            <a:pPr marL="1079500" indent="-630238">
              <a:buFont typeface="+mj-lt"/>
              <a:buAutoNum type="arabicPeriod"/>
            </a:pPr>
            <a:r>
              <a:rPr lang="id-ID" b="1" dirty="0" smtClean="0"/>
              <a:t>Bukti dokumen</a:t>
            </a:r>
            <a:r>
              <a:rPr lang="id-ID" dirty="0" smtClean="0"/>
              <a:t>, hasil dari prosedur tracing, vouching, dan inspeksi dokumen</a:t>
            </a:r>
          </a:p>
          <a:p>
            <a:pPr marL="1079500" indent="-630238">
              <a:buFont typeface="+mj-lt"/>
              <a:buAutoNum type="arabicPeriod"/>
            </a:pPr>
            <a:r>
              <a:rPr lang="id-ID" b="1" dirty="0" smtClean="0"/>
              <a:t>Bukti fisik</a:t>
            </a:r>
            <a:r>
              <a:rPr lang="id-ID" dirty="0" smtClean="0"/>
              <a:t>, hasil dari inspeksi fisik dan perhitungan fisik, serta prosedur observasi.</a:t>
            </a:r>
          </a:p>
          <a:p>
            <a:pPr marL="1079500" indent="-630238">
              <a:buFont typeface="+mj-lt"/>
              <a:buAutoNum type="arabicPeriod"/>
            </a:pPr>
            <a:r>
              <a:rPr lang="id-ID" b="1" dirty="0" smtClean="0"/>
              <a:t>Bukti matematis</a:t>
            </a:r>
            <a:r>
              <a:rPr lang="id-ID" dirty="0" smtClean="0"/>
              <a:t>, hasil dari pengujian matematis, seperti perkalian, penjumlahan dst.</a:t>
            </a:r>
          </a:p>
          <a:p>
            <a:pPr marL="1079500" indent="-630238">
              <a:buFont typeface="+mj-lt"/>
              <a:buAutoNum type="arabicPeriod"/>
            </a:pPr>
            <a:r>
              <a:rPr lang="id-ID" b="1" dirty="0" smtClean="0"/>
              <a:t>Bukti konfirmasi</a:t>
            </a:r>
            <a:r>
              <a:rPr lang="id-ID" dirty="0" smtClean="0"/>
              <a:t>, hasil  dari pengujian konfirmasi.</a:t>
            </a:r>
          </a:p>
          <a:p>
            <a:pPr marL="1079500" indent="-630238"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BUKTI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1079500" indent="-630238">
              <a:buFont typeface="+mj-lt"/>
              <a:buAutoNum type="arabicPeriod" startAt="6"/>
            </a:pPr>
            <a:r>
              <a:rPr lang="id-ID" b="1" dirty="0" smtClean="0"/>
              <a:t>Bukti observasi</a:t>
            </a:r>
            <a:r>
              <a:rPr lang="id-ID" dirty="0" smtClean="0"/>
              <a:t>, hasil dari prosedur observasi atas suatu proses dan prosedur. Prosedur observasi juga bisa menghasilkan bukti fisik.</a:t>
            </a:r>
          </a:p>
          <a:p>
            <a:pPr marL="1079500" indent="-630238">
              <a:buFont typeface="+mj-lt"/>
              <a:buAutoNum type="arabicPeriod" startAt="6"/>
            </a:pPr>
            <a:r>
              <a:rPr lang="id-ID" b="1" dirty="0" smtClean="0"/>
              <a:t>Bukti pernyataan tertulis, </a:t>
            </a:r>
            <a:r>
              <a:rPr lang="id-ID" dirty="0" smtClean="0"/>
              <a:t>hasil dari prosedur wawancara yang diikuti dengan permintaan bukti tertulis.</a:t>
            </a:r>
          </a:p>
          <a:p>
            <a:pPr marL="1079500" indent="-630238">
              <a:buFont typeface="+mj-lt"/>
              <a:buAutoNum type="arabicPeriod" startAt="6"/>
            </a:pPr>
            <a:r>
              <a:rPr lang="id-ID" b="1" dirty="0" smtClean="0"/>
              <a:t>Bukti pengerjaan ulang, </a:t>
            </a:r>
            <a:r>
              <a:rPr lang="id-ID" dirty="0" smtClean="0"/>
              <a:t>hasil dari pengerjaan ulang suatu prosedur atau proses yang biasa dilakukan untuk menghasilkan bukti audit tertentu.  </a:t>
            </a:r>
            <a:endParaRPr lang="id-ID" b="1" dirty="0" smtClean="0"/>
          </a:p>
          <a:p>
            <a:pPr marL="1079500" indent="-630238">
              <a:buFont typeface="+mj-lt"/>
              <a:buAutoNum type="arabicPeriod" startAt="6"/>
            </a:pPr>
            <a:r>
              <a:rPr lang="id-ID" b="1" dirty="0" smtClean="0"/>
              <a:t>Bukti elektronik, </a:t>
            </a:r>
            <a:r>
              <a:rPr lang="id-ID" dirty="0" smtClean="0"/>
              <a:t>hasil dari pengujian proses prosedur yang dilakukan secara elektronik serta hasil dari pengujian audit berbantuan komputer. </a:t>
            </a:r>
          </a:p>
          <a:p>
            <a:pPr marL="1079500" indent="-630238">
              <a:buFont typeface="+mj-lt"/>
              <a:buAutoNum type="arabicPeriod" startAt="6"/>
            </a:pPr>
            <a:endParaRPr lang="id-ID" dirty="0" smtClean="0"/>
          </a:p>
          <a:p>
            <a:pPr marL="1079500" indent="-630238">
              <a:buFont typeface="+mj-lt"/>
              <a:buAutoNum type="arabicPeriod" startAt="6"/>
            </a:pPr>
            <a:endParaRPr lang="id-ID" dirty="0" smtClean="0"/>
          </a:p>
          <a:p>
            <a:pPr marL="1079500" indent="-630238">
              <a:buFont typeface="+mj-lt"/>
              <a:buAutoNum type="arabicPeriod" startAt="6"/>
            </a:pPr>
            <a:endParaRPr lang="id-ID" b="1" dirty="0" smtClean="0"/>
          </a:p>
          <a:p>
            <a:pPr marL="1079500" indent="-630238">
              <a:buFont typeface="+mj-lt"/>
              <a:buAutoNum type="arabicPeriod" startAt="6"/>
            </a:pPr>
            <a:endParaRPr lang="id-ID" dirty="0" smtClean="0"/>
          </a:p>
          <a:p>
            <a:pPr marL="1079500" indent="-630238">
              <a:buFont typeface="+mj-lt"/>
              <a:buAutoNum type="arabicPeriod" startAt="6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VOUCHING VS TRACING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3000" y="2057400"/>
            <a:ext cx="48006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300" b="1"/>
              <a:t>VOUCHING</a:t>
            </a:r>
          </a:p>
          <a:p>
            <a:pPr algn="r"/>
            <a:r>
              <a:rPr lang="en-US" sz="2300" b="1"/>
              <a:t>(Menguji potensi overstatement)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66800" y="48768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/>
              <a:t>TRACING</a:t>
            </a:r>
          </a:p>
          <a:p>
            <a:r>
              <a:rPr lang="en-US" sz="2200" b="1"/>
              <a:t>(Menguji potensi understatement)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17600" y="3581400"/>
            <a:ext cx="13716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100" b="1"/>
              <a:t>Bukti </a:t>
            </a:r>
          </a:p>
          <a:p>
            <a:pPr algn="ctr"/>
            <a:r>
              <a:rPr lang="en-US" sz="2100" b="1"/>
              <a:t>Transaksi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82900" y="3581400"/>
            <a:ext cx="11430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100" b="1"/>
              <a:t>Jurnal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57700" y="3581400"/>
            <a:ext cx="13716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100" b="1"/>
              <a:t>Buku </a:t>
            </a:r>
          </a:p>
          <a:p>
            <a:pPr algn="ctr"/>
            <a:r>
              <a:rPr lang="en-US" sz="2100" b="1"/>
              <a:t>Besar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2357422" y="34290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3886200" y="3454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905000" y="1096963"/>
            <a:ext cx="3160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Arah Pengujian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6880225" y="1096963"/>
            <a:ext cx="142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Asersi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172200" y="1981200"/>
            <a:ext cx="24717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Eksistensi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terjadinya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6172200" y="5059363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Kelengkapan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 flipH="1">
            <a:off x="1143000" y="2895600"/>
            <a:ext cx="464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 flipH="1">
            <a:off x="1143000" y="4876800"/>
            <a:ext cx="464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3600" b="1" dirty="0" smtClean="0"/>
              <a:t>KERTAS KERJA AUDIT</a:t>
            </a:r>
            <a:endParaRPr lang="th-TH" sz="3600" b="1" dirty="0" smtClean="0"/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914400" y="914400"/>
            <a:ext cx="7924800" cy="553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dirty="0" err="1">
                <a:latin typeface="Arial" pitchFamily="34" charset="0"/>
                <a:cs typeface="Arial" pitchFamily="34" charset="0"/>
              </a:rPr>
              <a:t>Kertas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audit yang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dikumpulkan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audit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mulai dari perencanaan audit sampai dengan pelaporan hasil audit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463550" indent="-463550">
              <a:spcBef>
                <a:spcPct val="10000"/>
              </a:spcBef>
            </a:pP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Audit:</a:t>
            </a:r>
          </a:p>
          <a:p>
            <a:pPr marL="463550" indent="-463550">
              <a:spcBef>
                <a:spcPct val="10000"/>
              </a:spcBef>
              <a:buFont typeface="+mj-lt"/>
              <a:buAutoNum type="arabicPeriod"/>
            </a:pP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463550" indent="-463550">
              <a:spcBef>
                <a:spcPct val="10000"/>
              </a:spcBef>
              <a:buFont typeface="+mj-lt"/>
              <a:buAutoNum type="arabicPeriod"/>
            </a:pP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audit</a:t>
            </a:r>
            <a:endParaRPr lang="id-ID" sz="2700" dirty="0" smtClean="0">
              <a:latin typeface="Arial" pitchFamily="34" charset="0"/>
              <a:cs typeface="Arial" pitchFamily="34" charset="0"/>
            </a:endParaRPr>
          </a:p>
          <a:p>
            <a:pPr marL="463550" indent="-463550">
              <a:spcBef>
                <a:spcPct val="10000"/>
              </a:spcBef>
              <a:buFont typeface="+mj-lt"/>
              <a:buAutoNum type="arabicPeriod"/>
            </a:pPr>
            <a:r>
              <a:rPr lang="id-ID" sz="2700" dirty="0" smtClean="0">
                <a:latin typeface="Arial" pitchFamily="34" charset="0"/>
                <a:cs typeface="Arial" pitchFamily="34" charset="0"/>
              </a:rPr>
              <a:t>Sebagai alat kontrol pelaksanaan audit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463550" indent="-463550">
              <a:spcBef>
                <a:spcPct val="10000"/>
              </a:spcBef>
              <a:buFont typeface="+mj-lt"/>
              <a:buAutoNum type="arabicPeriod"/>
            </a:pP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pembuktian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463550" indent="-463550">
              <a:spcBef>
                <a:spcPct val="10000"/>
              </a:spcBef>
              <a:buFont typeface="+mj-lt"/>
              <a:buAutoNum type="arabicPeriod"/>
            </a:pP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700" dirty="0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audit</a:t>
            </a:r>
            <a:endParaRPr lang="th-TH" sz="27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BUKTI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429288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Bukti audit adalah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bukti yang dikumpulkan dan diuji oleh auditor untuk menentukan apakah laporan keuangan disajikan sesuai dengan standar pelaporan keuangan yang berlaku (sesuai dengan SAK/sesuai dengan framework pelaporan keuangan – 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financial reporting framework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Bukti audit laporan keuangan terdiri dari:</a:t>
            </a:r>
          </a:p>
          <a:p>
            <a:pPr marL="1079500" indent="-630238">
              <a:buFont typeface="+mj-lt"/>
              <a:buAutoNum type="arabicPeriod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Bukti pembukuan (accounting records)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, seperti jurnal, buku pembantu, dan buku besar, atau file transaksi dan file induk (master file).</a:t>
            </a:r>
          </a:p>
          <a:p>
            <a:pPr marL="1079500" indent="-630238">
              <a:buFont typeface="+mj-lt"/>
              <a:buAutoNum type="arabicPeriod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Bukti pendukung (corroborating information)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, seperti bukti transaksi dan bukti-bukti pendukung pembukuan yang lain.</a:t>
            </a:r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2800" b="1" dirty="0" smtClean="0"/>
              <a:t>BENTUK KETAS KERJA AUDIT</a:t>
            </a:r>
            <a:endParaRPr lang="en-US" sz="2800" b="1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5410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Program audit,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: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id-ID" dirty="0" smtClean="0"/>
              <a:t>T</a:t>
            </a:r>
            <a:r>
              <a:rPr lang="en-US" dirty="0" err="1" smtClean="0"/>
              <a:t>ujuan</a:t>
            </a:r>
            <a:r>
              <a:rPr lang="en-US" dirty="0" smtClean="0"/>
              <a:t> audit 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id-ID" dirty="0" smtClean="0"/>
              <a:t>C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audit</a:t>
            </a:r>
            <a:endParaRPr lang="id-ID" dirty="0" smtClean="0"/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id-ID" dirty="0" smtClean="0"/>
              <a:t>Pedoman 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audit.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id-ID" dirty="0" smtClean="0"/>
              <a:t>Siapa </a:t>
            </a: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audit,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merevi</a:t>
            </a:r>
            <a:r>
              <a:rPr lang="id-ID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audit.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id-ID" dirty="0" smtClean="0"/>
              <a:t>Target waktu pelaksanaan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penyelesaian audit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5410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b="1" dirty="0" smtClean="0"/>
              <a:t>Memo audit,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auditor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catatan-catatan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lain.</a:t>
            </a:r>
            <a:endParaRPr lang="id-ID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pendukung</a:t>
            </a:r>
            <a:r>
              <a:rPr lang="en-US" b="1" dirty="0" smtClean="0"/>
              <a:t> </a:t>
            </a:r>
            <a:r>
              <a:rPr lang="en-US" b="1" i="1" dirty="0" smtClean="0"/>
              <a:t>(supporting schedules)</a:t>
            </a:r>
            <a:r>
              <a:rPr lang="en-US" i="1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id-ID" dirty="0" smtClean="0"/>
              <a:t>akun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 </a:t>
            </a:r>
            <a:r>
              <a:rPr lang="en-US" b="1" i="1" dirty="0" smtClean="0"/>
              <a:t>(lead schedule)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id-ID" dirty="0" smtClean="0"/>
              <a:t>dokumen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meringkas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2800" b="1" dirty="0" smtClean="0"/>
              <a:t>BENTUK KERJAS KERJA AUDIT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5410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5"/>
            </a:pPr>
            <a:r>
              <a:rPr lang="en-US" b="1" dirty="0" err="1" smtClean="0"/>
              <a:t>Kompilasi</a:t>
            </a:r>
            <a:r>
              <a:rPr lang="en-US" b="1" dirty="0" smtClean="0"/>
              <a:t> </a:t>
            </a:r>
            <a:r>
              <a:rPr lang="en-US" b="1" dirty="0" err="1" smtClean="0"/>
              <a:t>kertas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i="1" dirty="0" smtClean="0"/>
              <a:t>(working trial balance/WTB)</a:t>
            </a:r>
            <a:r>
              <a:rPr lang="en-US" i="1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mengkompilasi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)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audit. WTB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auditor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diaudit</a:t>
            </a:r>
            <a:r>
              <a:rPr lang="en-US" dirty="0" smtClean="0"/>
              <a:t>. WTB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WTB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WTB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rugi-laba</a:t>
            </a:r>
            <a:r>
              <a:rPr lang="en-US" dirty="0" smtClean="0"/>
              <a:t>. 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d-ID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BENTUK KERTAS KERJA AUDIT</a:t>
            </a:r>
            <a:endParaRPr lang="en-US" sz="28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00100" y="1000108"/>
            <a:ext cx="7696200" cy="4143404"/>
          </a:xfrm>
        </p:spPr>
        <p:txBody>
          <a:bodyPr>
            <a:noAutofit/>
          </a:bodyPr>
          <a:lstStyle/>
          <a:p>
            <a:pPr marL="809625" indent="-809625" eaLnBrk="1" hangingPunct="1">
              <a:buFont typeface="+mj-lt"/>
              <a:buAutoNum type="arabicPeriod" startAt="6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audit,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copy manual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copy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notulen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komisaris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copy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kontrak-kontrak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copy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2800" b="1" dirty="0" smtClean="0"/>
              <a:t>BENTUK KERTAS KERJA AUDIT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5005406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Kertas kerja audit m</a:t>
            </a:r>
            <a:r>
              <a:rPr lang="en-US" sz="2800" b="1" dirty="0" err="1" smtClean="0"/>
              <a:t>emuat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elemen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:</a:t>
            </a:r>
          </a:p>
          <a:p>
            <a:pPr marL="719138" indent="-7191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alamat</a:t>
            </a:r>
            <a:r>
              <a:rPr lang="en-US" sz="2800" dirty="0" smtClean="0"/>
              <a:t> KAP</a:t>
            </a:r>
          </a:p>
          <a:p>
            <a:pPr marL="719138" indent="-7191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719138" indent="-7191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/>
              <a:t>Indeks</a:t>
            </a:r>
            <a:r>
              <a:rPr lang="en-US" sz="2800" dirty="0" smtClean="0"/>
              <a:t> (</a:t>
            </a:r>
            <a:r>
              <a:rPr lang="en-US" sz="2800" dirty="0" err="1" smtClean="0"/>
              <a:t>kode</a:t>
            </a:r>
            <a:r>
              <a:rPr lang="en-US" sz="2800" dirty="0" smtClean="0"/>
              <a:t>)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pengarsipan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.</a:t>
            </a:r>
          </a:p>
          <a:p>
            <a:pPr marL="719138" indent="-7191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silang</a:t>
            </a:r>
            <a:r>
              <a:rPr lang="en-US" sz="2800" dirty="0" smtClean="0"/>
              <a:t> (cross indexing),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menandai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dipindahkan</a:t>
            </a:r>
            <a:r>
              <a:rPr lang="en-US" sz="2800" dirty="0" smtClean="0"/>
              <a:t>.</a:t>
            </a:r>
          </a:p>
          <a:p>
            <a:pPr marL="719138" indent="-7191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i="1" dirty="0" smtClean="0"/>
              <a:t>Tick </a:t>
            </a:r>
            <a:r>
              <a:rPr lang="en-US" sz="2800" i="1" dirty="0" smtClean="0"/>
              <a:t>marks</a:t>
            </a:r>
            <a:r>
              <a:rPr lang="id-ID" sz="2800" dirty="0" smtClean="0"/>
              <a:t>, </a:t>
            </a:r>
            <a:r>
              <a:rPr lang="id-ID" sz="2800" dirty="0" smtClean="0"/>
              <a:t>untuk menjelaskan prosedur audit yang telah dilakukan auditor.</a:t>
            </a:r>
            <a:endParaRPr lang="en-US" sz="2800" dirty="0" smtClean="0"/>
          </a:p>
          <a:p>
            <a:pPr marL="719138" indent="-7191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/>
              <a:t>Tanggal</a:t>
            </a:r>
            <a:r>
              <a:rPr lang="en-US" sz="2800" dirty="0" smtClean="0"/>
              <a:t>,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-review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.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2800" b="1" dirty="0" smtClean="0"/>
              <a:t>ELEMEN KERTAS KERJA AUDIT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4291026"/>
          </a:xfrm>
        </p:spPr>
        <p:txBody>
          <a:bodyPr/>
          <a:lstStyle/>
          <a:p>
            <a:pPr marL="539750" indent="-539750" eaLnBrk="1" hangingPunct="1">
              <a:lnSpc>
                <a:spcPct val="90000"/>
              </a:lnSpc>
            </a:pP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audit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auditor</a:t>
            </a:r>
          </a:p>
          <a:p>
            <a:pPr marL="539750" indent="-539750" eaLnBrk="1" hangingPunct="1">
              <a:lnSpc>
                <a:spcPct val="90000"/>
              </a:lnSpc>
            </a:pPr>
            <a:r>
              <a:rPr lang="en-US" dirty="0" smtClean="0"/>
              <a:t>Auditor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siapapun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539750" indent="-539750" eaLnBrk="1" hangingPunct="1">
              <a:lnSpc>
                <a:spcPct val="90000"/>
              </a:lnSpc>
            </a:pPr>
            <a:r>
              <a:rPr lang="en-US" dirty="0" smtClean="0"/>
              <a:t>Auditor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fihak</a:t>
            </a:r>
            <a:r>
              <a:rPr lang="en-US" dirty="0" smtClean="0"/>
              <a:t> lain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id-ID" dirty="0" smtClean="0"/>
              <a:t>.</a:t>
            </a:r>
            <a:endParaRPr lang="en-US" dirty="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2800" b="1" dirty="0" smtClean="0"/>
              <a:t>KEPEMILIKAN KERTAS KERJA AUDIT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3862398"/>
          </a:xfrm>
        </p:spPr>
        <p:txBody>
          <a:bodyPr>
            <a:normAutofit lnSpcReduction="10000"/>
          </a:bodyPr>
          <a:lstStyle/>
          <a:p>
            <a:pPr marL="719138" indent="-719138" eaLnBrk="1" hangingPunct="1">
              <a:buFont typeface="+mj-lt"/>
              <a:buAutoNum type="arabicPeriod"/>
            </a:pPr>
            <a:r>
              <a:rPr lang="en-US" b="1" dirty="0" err="1" smtClean="0"/>
              <a:t>Arsip</a:t>
            </a:r>
            <a:r>
              <a:rPr lang="en-US" b="1" dirty="0" smtClean="0"/>
              <a:t> </a:t>
            </a:r>
            <a:r>
              <a:rPr lang="en-US" b="1" dirty="0" err="1" smtClean="0"/>
              <a:t>sementara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audit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  <a:endParaRPr lang="id-ID" dirty="0" smtClean="0"/>
          </a:p>
          <a:p>
            <a:pPr marL="719138" indent="-719138" eaLnBrk="1" hangingPunct="1">
              <a:buNone/>
            </a:pPr>
            <a:endParaRPr lang="en-US" dirty="0" smtClean="0"/>
          </a:p>
          <a:p>
            <a:pPr marL="719138" indent="-719138" eaLnBrk="1" hangingPunct="1">
              <a:buFont typeface="+mj-lt"/>
              <a:buAutoNum type="arabicPeriod" startAt="2"/>
            </a:pPr>
            <a:r>
              <a:rPr lang="en-US" b="1" dirty="0" err="1" smtClean="0"/>
              <a:t>Arsip</a:t>
            </a:r>
            <a:r>
              <a:rPr lang="en-US" b="1" dirty="0" smtClean="0"/>
              <a:t> </a:t>
            </a:r>
            <a:r>
              <a:rPr lang="en-US" b="1" dirty="0" err="1" smtClean="0"/>
              <a:t>permanen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audit </a:t>
            </a:r>
            <a:r>
              <a:rPr lang="en-US" dirty="0" err="1" smtClean="0"/>
              <a:t>tahun-tahun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id-ID" sz="2800" b="1" dirty="0" smtClean="0"/>
              <a:t>ARSIP KERTAS KERJA AUDIT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762000" y="1143000"/>
            <a:ext cx="6019800" cy="249299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b="1">
                <a:latin typeface="Arial" pitchFamily="34" charset="0"/>
                <a:cs typeface="Arial" pitchFamily="34" charset="0"/>
              </a:rPr>
              <a:t>Saldo Kas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>
                <a:latin typeface="Arial" pitchFamily="34" charset="0"/>
                <a:cs typeface="Arial" pitchFamily="34" charset="0"/>
              </a:rPr>
              <a:t>	Kas kecil	2.000.000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>
                <a:latin typeface="Arial" pitchFamily="34" charset="0"/>
                <a:cs typeface="Arial" pitchFamily="34" charset="0"/>
              </a:rPr>
              <a:t>	Kas di tangan	8.000.000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>
                <a:latin typeface="Arial" pitchFamily="34" charset="0"/>
                <a:cs typeface="Arial" pitchFamily="34" charset="0"/>
              </a:rPr>
              <a:t>	Kas di Bank A	55.000.000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>
                <a:latin typeface="Arial" pitchFamily="34" charset="0"/>
                <a:cs typeface="Arial" pitchFamily="34" charset="0"/>
              </a:rPr>
              <a:t>	Kas di Bank B	</a:t>
            </a:r>
            <a:r>
              <a:rPr lang="en-US" sz="2400" u="sng">
                <a:latin typeface="Arial" pitchFamily="34" charset="0"/>
                <a:cs typeface="Arial" pitchFamily="34" charset="0"/>
              </a:rPr>
              <a:t>85.000.000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>
                <a:latin typeface="Arial" pitchFamily="34" charset="0"/>
                <a:cs typeface="Arial" pitchFamily="34" charset="0"/>
              </a:rPr>
              <a:t>	Saldo kas	</a:t>
            </a:r>
            <a:r>
              <a:rPr lang="en-US" sz="2400" u="sng">
                <a:latin typeface="Arial" pitchFamily="34" charset="0"/>
                <a:cs typeface="Arial" pitchFamily="34" charset="0"/>
              </a:rPr>
              <a:t>150.000.000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714348" y="4214818"/>
            <a:ext cx="7572428" cy="142808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7525" indent="-517525">
              <a:spcBef>
                <a:spcPct val="10000"/>
              </a:spcBef>
              <a:buFontTx/>
              <a:buChar char="•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Berita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acara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saldo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7525" indent="-517525">
              <a:spcBef>
                <a:spcPct val="10000"/>
              </a:spcBef>
              <a:buFontTx/>
              <a:buChar char="•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Bank 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Bank B</a:t>
            </a:r>
          </a:p>
        </p:txBody>
      </p:sp>
      <p:sp>
        <p:nvSpPr>
          <p:cNvPr id="11272" name="Oval 20"/>
          <p:cNvSpPr>
            <a:spLocks noChangeArrowheads="1"/>
          </p:cNvSpPr>
          <p:nvPr/>
        </p:nvSpPr>
        <p:spPr bwMode="auto">
          <a:xfrm>
            <a:off x="3746500" y="1714488"/>
            <a:ext cx="533400" cy="457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a</a:t>
            </a:r>
          </a:p>
        </p:txBody>
      </p:sp>
      <p:sp>
        <p:nvSpPr>
          <p:cNvPr id="11273" name="Oval 21"/>
          <p:cNvSpPr>
            <a:spLocks noChangeArrowheads="1"/>
          </p:cNvSpPr>
          <p:nvPr/>
        </p:nvSpPr>
        <p:spPr bwMode="auto">
          <a:xfrm>
            <a:off x="5357818" y="4691074"/>
            <a:ext cx="5334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b</a:t>
            </a:r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774700" y="5791200"/>
            <a:ext cx="6705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a = daftar utama, b = daftar pendukung</a:t>
            </a:r>
          </a:p>
        </p:txBody>
      </p:sp>
      <p:sp>
        <p:nvSpPr>
          <p:cNvPr id="1127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sz="2800" b="1" smtClean="0"/>
              <a:t>Ilustrasi Bentuk Kertas Kerja Audit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858148" y="4500570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786578" y="3143248"/>
            <a:ext cx="271464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500826" y="1785926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6500826" y="2143116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00826" y="5357826"/>
            <a:ext cx="10001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6107917" y="3964785"/>
            <a:ext cx="278608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572264" y="2571744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6572264" y="3000372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6019800" cy="26284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Saldo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Kas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(1)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2.000.000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(2)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8.000.000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Bank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(3)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55.000.000</a:t>
            </a: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Bank B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(4)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85.000.000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  <a:tabLst>
                <a:tab pos="396875" algn="l"/>
                <a:tab pos="5659438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Saldo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(KKK-N)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150.000.000</a:t>
            </a:r>
          </a:p>
        </p:txBody>
      </p:sp>
      <p:sp>
        <p:nvSpPr>
          <p:cNvPr id="12291" name="Text Box 13"/>
          <p:cNvSpPr txBox="1">
            <a:spLocks noChangeArrowheads="1"/>
          </p:cNvSpPr>
          <p:nvPr/>
        </p:nvSpPr>
        <p:spPr bwMode="auto">
          <a:xfrm>
            <a:off x="762000" y="3886200"/>
            <a:ext cx="6858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en-US" sz="2500" i="1" dirty="0"/>
              <a:t>(1)  </a:t>
            </a:r>
            <a:r>
              <a:rPr lang="en-US" sz="2500" i="1" dirty="0" err="1"/>
              <a:t>Sesuai</a:t>
            </a:r>
            <a:r>
              <a:rPr lang="en-US" sz="2500" i="1" dirty="0"/>
              <a:t> </a:t>
            </a:r>
            <a:r>
              <a:rPr lang="en-US" sz="2500" i="1" dirty="0" err="1"/>
              <a:t>dengan</a:t>
            </a:r>
            <a:r>
              <a:rPr lang="en-US" sz="2500" i="1" dirty="0"/>
              <a:t> </a:t>
            </a:r>
            <a:r>
              <a:rPr lang="en-US" sz="2500" i="1" dirty="0" err="1"/>
              <a:t>hasil</a:t>
            </a:r>
            <a:r>
              <a:rPr lang="en-US" sz="2500" i="1" dirty="0"/>
              <a:t> </a:t>
            </a:r>
            <a:r>
              <a:rPr lang="en-US" sz="2500" i="1" dirty="0" err="1"/>
              <a:t>perhitungan</a:t>
            </a:r>
            <a:r>
              <a:rPr lang="en-US" sz="2500" i="1" dirty="0"/>
              <a:t> </a:t>
            </a:r>
            <a:r>
              <a:rPr lang="en-US" sz="2500" i="1" dirty="0" err="1"/>
              <a:t>kas</a:t>
            </a:r>
            <a:r>
              <a:rPr lang="en-US" sz="2500" i="1" dirty="0"/>
              <a:t> (A-1)</a:t>
            </a:r>
          </a:p>
          <a:p>
            <a:pPr>
              <a:spcBef>
                <a:spcPct val="5000"/>
              </a:spcBef>
            </a:pPr>
            <a:r>
              <a:rPr lang="en-US" sz="2500" i="1" dirty="0"/>
              <a:t>(2)  </a:t>
            </a:r>
            <a:r>
              <a:rPr lang="en-US" sz="2500" i="1" dirty="0" err="1"/>
              <a:t>Sesuai</a:t>
            </a:r>
            <a:r>
              <a:rPr lang="en-US" sz="2500" i="1" dirty="0"/>
              <a:t> </a:t>
            </a:r>
            <a:r>
              <a:rPr lang="en-US" sz="2500" i="1" dirty="0" err="1"/>
              <a:t>dengan</a:t>
            </a:r>
            <a:r>
              <a:rPr lang="en-US" sz="2500" i="1" dirty="0"/>
              <a:t> </a:t>
            </a:r>
            <a:r>
              <a:rPr lang="en-US" sz="2500" i="1" dirty="0" err="1"/>
              <a:t>hasil</a:t>
            </a:r>
            <a:r>
              <a:rPr lang="en-US" sz="2500" i="1" dirty="0"/>
              <a:t> </a:t>
            </a:r>
            <a:r>
              <a:rPr lang="en-US" sz="2500" i="1" dirty="0" err="1"/>
              <a:t>perhitungan</a:t>
            </a:r>
            <a:r>
              <a:rPr lang="en-US" sz="2500" i="1" dirty="0"/>
              <a:t> </a:t>
            </a:r>
            <a:r>
              <a:rPr lang="en-US" sz="2500" i="1" dirty="0" err="1"/>
              <a:t>kas</a:t>
            </a:r>
            <a:r>
              <a:rPr lang="en-US" sz="2500" i="1" dirty="0"/>
              <a:t> (A-1)</a:t>
            </a:r>
          </a:p>
          <a:p>
            <a:pPr>
              <a:spcBef>
                <a:spcPct val="5000"/>
              </a:spcBef>
            </a:pPr>
            <a:r>
              <a:rPr lang="en-US" sz="2500" i="1" dirty="0"/>
              <a:t>(3)  </a:t>
            </a:r>
            <a:r>
              <a:rPr lang="en-US" sz="2500" i="1" dirty="0" err="1"/>
              <a:t>Sesuai</a:t>
            </a:r>
            <a:r>
              <a:rPr lang="en-US" sz="2500" i="1" dirty="0"/>
              <a:t> </a:t>
            </a:r>
            <a:r>
              <a:rPr lang="en-US" sz="2500" i="1" dirty="0" err="1"/>
              <a:t>dengan</a:t>
            </a:r>
            <a:r>
              <a:rPr lang="en-US" sz="2500" i="1" dirty="0"/>
              <a:t> </a:t>
            </a:r>
            <a:r>
              <a:rPr lang="en-US" sz="2500" i="1" dirty="0" err="1"/>
              <a:t>rekonsiliasi</a:t>
            </a:r>
            <a:r>
              <a:rPr lang="en-US" sz="2500" i="1" dirty="0"/>
              <a:t> Bank A (A-2)</a:t>
            </a:r>
          </a:p>
          <a:p>
            <a:pPr>
              <a:spcBef>
                <a:spcPct val="5000"/>
              </a:spcBef>
            </a:pPr>
            <a:r>
              <a:rPr lang="en-US" sz="2500" i="1" dirty="0"/>
              <a:t>(4)  </a:t>
            </a:r>
            <a:r>
              <a:rPr lang="en-US" sz="2500" i="1" dirty="0" err="1"/>
              <a:t>Sesuai</a:t>
            </a:r>
            <a:r>
              <a:rPr lang="en-US" sz="2500" i="1" dirty="0"/>
              <a:t> </a:t>
            </a:r>
            <a:r>
              <a:rPr lang="en-US" sz="2500" i="1" dirty="0" err="1"/>
              <a:t>dengan</a:t>
            </a:r>
            <a:r>
              <a:rPr lang="en-US" sz="2500" i="1" dirty="0"/>
              <a:t> </a:t>
            </a:r>
            <a:r>
              <a:rPr lang="en-US" sz="2500" i="1" dirty="0" err="1"/>
              <a:t>rekonsiliasi</a:t>
            </a:r>
            <a:r>
              <a:rPr lang="en-US" sz="2500" i="1" dirty="0"/>
              <a:t> Bank B (A-3)</a:t>
            </a:r>
          </a:p>
        </p:txBody>
      </p:sp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6172200" y="1144588"/>
            <a:ext cx="43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12297" name="Text Box 25"/>
          <p:cNvSpPr txBox="1">
            <a:spLocks noChangeArrowheads="1"/>
          </p:cNvSpPr>
          <p:nvPr/>
        </p:nvSpPr>
        <p:spPr bwMode="auto">
          <a:xfrm rot="4525632">
            <a:off x="3300777" y="1989845"/>
            <a:ext cx="1788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Tick marks</a:t>
            </a:r>
          </a:p>
        </p:txBody>
      </p:sp>
      <p:sp>
        <p:nvSpPr>
          <p:cNvPr id="12298" name="Text Box 26"/>
          <p:cNvSpPr txBox="1">
            <a:spLocks noChangeArrowheads="1"/>
          </p:cNvSpPr>
          <p:nvPr/>
        </p:nvSpPr>
        <p:spPr bwMode="auto">
          <a:xfrm>
            <a:off x="2590832" y="5643578"/>
            <a:ext cx="583882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pitchFamily="34" charset="0"/>
                <a:cs typeface="Arial" pitchFamily="34" charset="0"/>
              </a:rPr>
              <a:t>Indeks silang: KKK-N, A-1, A-2 dan A-3</a:t>
            </a:r>
          </a:p>
        </p:txBody>
      </p:sp>
      <p:sp>
        <p:nvSpPr>
          <p:cNvPr id="123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smtClean="0"/>
              <a:t>Ilustrasi Bentuk Kertas Kerja Audit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3000364" y="1404922"/>
            <a:ext cx="785818" cy="381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3131333" y="2059771"/>
            <a:ext cx="1738326" cy="42862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3643306" y="3143248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3601848" y="2784469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3571868" y="228599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6894529" y="4607727"/>
            <a:ext cx="207090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6929454" y="3571876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6786578" y="4141792"/>
            <a:ext cx="114300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6786579" y="4498981"/>
            <a:ext cx="114300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429389" y="4929198"/>
            <a:ext cx="1500199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6429389" y="5284799"/>
            <a:ext cx="1500199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86"/>
          <p:cNvSpPr>
            <a:spLocks noChangeArrowheads="1"/>
          </p:cNvSpPr>
          <p:nvPr/>
        </p:nvSpPr>
        <p:spPr bwMode="auto">
          <a:xfrm>
            <a:off x="7366000" y="1295400"/>
            <a:ext cx="1295400" cy="609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85"/>
          <p:cNvSpPr>
            <a:spLocks noChangeArrowheads="1"/>
          </p:cNvSpPr>
          <p:nvPr/>
        </p:nvSpPr>
        <p:spPr bwMode="auto">
          <a:xfrm>
            <a:off x="660400" y="1752600"/>
            <a:ext cx="6096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84"/>
          <p:cNvSpPr>
            <a:spLocks noChangeArrowheads="1"/>
          </p:cNvSpPr>
          <p:nvPr/>
        </p:nvSpPr>
        <p:spPr bwMode="auto">
          <a:xfrm>
            <a:off x="660400" y="2590800"/>
            <a:ext cx="609600" cy="1676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317" name="Group 93"/>
          <p:cNvGraphicFramePr>
            <a:graphicFrameLocks noGrp="1"/>
          </p:cNvGraphicFramePr>
          <p:nvPr>
            <p:ph idx="1"/>
          </p:nvPr>
        </p:nvGraphicFramePr>
        <p:xfrm>
          <a:off x="725515" y="1965394"/>
          <a:ext cx="7775575" cy="2249424"/>
        </p:xfrm>
        <a:graphic>
          <a:graphicData uri="http://schemas.openxmlformats.org/drawingml/2006/table">
            <a:tbl>
              <a:tblPr/>
              <a:tblGrid>
                <a:gridCol w="577850"/>
                <a:gridCol w="1212850"/>
                <a:gridCol w="1187450"/>
                <a:gridCol w="1098550"/>
                <a:gridCol w="1181100"/>
                <a:gridCol w="1258888"/>
                <a:gridCol w="1258887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IKK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Rekening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So./Audit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31/12/X1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Saldo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31/12/X2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Peny.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D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Reklas.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D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So./Audit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31/12/X2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Piutang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- 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9" name="Text Box 79"/>
          <p:cNvSpPr txBox="1">
            <a:spLocks noChangeArrowheads="1"/>
          </p:cNvSpPr>
          <p:nvPr/>
        </p:nvSpPr>
        <p:spPr bwMode="auto">
          <a:xfrm>
            <a:off x="1363658" y="1191268"/>
            <a:ext cx="58515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Kompilasi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Kertas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Neraca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60" name="Text Box 80"/>
          <p:cNvSpPr txBox="1">
            <a:spLocks noChangeArrowheads="1"/>
          </p:cNvSpPr>
          <p:nvPr/>
        </p:nvSpPr>
        <p:spPr bwMode="auto">
          <a:xfrm>
            <a:off x="7366000" y="1371600"/>
            <a:ext cx="1219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/>
              <a:t>KKK-N</a:t>
            </a:r>
          </a:p>
        </p:txBody>
      </p:sp>
      <p:sp>
        <p:nvSpPr>
          <p:cNvPr id="13362" name="Text Box 96"/>
          <p:cNvSpPr txBox="1">
            <a:spLocks noChangeArrowheads="1"/>
          </p:cNvSpPr>
          <p:nvPr/>
        </p:nvSpPr>
        <p:spPr bwMode="auto">
          <a:xfrm>
            <a:off x="1270000" y="4235450"/>
            <a:ext cx="4648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IKK = Indeks Kertas Kerja</a:t>
            </a:r>
          </a:p>
        </p:txBody>
      </p:sp>
      <p:sp>
        <p:nvSpPr>
          <p:cNvPr id="13364" name="Text Box 98"/>
          <p:cNvSpPr txBox="1">
            <a:spLocks noChangeArrowheads="1"/>
          </p:cNvSpPr>
          <p:nvPr/>
        </p:nvSpPr>
        <p:spPr bwMode="auto">
          <a:xfrm>
            <a:off x="1270000" y="4648200"/>
            <a:ext cx="6781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err="1"/>
              <a:t>Indeks</a:t>
            </a:r>
            <a:r>
              <a:rPr lang="en-US" sz="2300" dirty="0"/>
              <a:t> </a:t>
            </a:r>
            <a:r>
              <a:rPr lang="en-US" sz="2300" dirty="0" err="1"/>
              <a:t>silang</a:t>
            </a:r>
            <a:r>
              <a:rPr lang="en-US" sz="2300" dirty="0"/>
              <a:t>, </a:t>
            </a:r>
            <a:r>
              <a:rPr lang="en-US" sz="2300" dirty="0" err="1"/>
              <a:t>menjelaskan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baris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berasal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smtClean="0"/>
              <a:t>K</a:t>
            </a:r>
            <a:r>
              <a:rPr lang="id-ID" sz="2300" dirty="0" smtClean="0"/>
              <a:t>ertas Kerja</a:t>
            </a:r>
            <a:r>
              <a:rPr lang="en-US" sz="2300" dirty="0" smtClean="0"/>
              <a:t> </a:t>
            </a:r>
            <a:r>
              <a:rPr lang="en-US" sz="2300" dirty="0" err="1" smtClean="0"/>
              <a:t>berindek</a:t>
            </a:r>
            <a:r>
              <a:rPr lang="en-US" sz="2300" dirty="0" smtClean="0"/>
              <a:t> </a:t>
            </a:r>
            <a:r>
              <a:rPr lang="en-US" sz="2300" dirty="0"/>
              <a:t>A, B, C </a:t>
            </a:r>
            <a:r>
              <a:rPr lang="en-US" sz="2300" dirty="0" err="1"/>
              <a:t>dst</a:t>
            </a:r>
            <a:r>
              <a:rPr lang="en-US" sz="2300" dirty="0"/>
              <a:t>.</a:t>
            </a:r>
          </a:p>
        </p:txBody>
      </p:sp>
      <p:sp>
        <p:nvSpPr>
          <p:cNvPr id="13365" name="Text Box 99"/>
          <p:cNvSpPr txBox="1">
            <a:spLocks noChangeArrowheads="1"/>
          </p:cNvSpPr>
          <p:nvPr/>
        </p:nvSpPr>
        <p:spPr bwMode="auto">
          <a:xfrm>
            <a:off x="1244600" y="5424488"/>
            <a:ext cx="64008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Indek KK untuk Kompilasi Kertas Kerja - Neraca</a:t>
            </a:r>
          </a:p>
        </p:txBody>
      </p:sp>
      <p:sp>
        <p:nvSpPr>
          <p:cNvPr id="1336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sz="2800" b="1" smtClean="0"/>
              <a:t>Ilustrasi Bentuk Kertas Kerja Audit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6679421" y="3679033"/>
            <a:ext cx="39290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6929454" y="5643578"/>
            <a:ext cx="17145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85720" y="2143116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857288" y="3286124"/>
            <a:ext cx="22860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85720" y="4429132"/>
            <a:ext cx="10001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8596" y="3500438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-249271" y="4179099"/>
            <a:ext cx="135652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28596" y="4857760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BUKTI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Untuk menjamin pencapaian tujuan audit secara efektif, yaitu memberikan opini auditor dengan tepat, auditor diwajibkan mengumpulkan bukti audit yang kompeten (tepat/</a:t>
            </a:r>
            <a:r>
              <a:rPr lang="id-ID" b="1" i="1" dirty="0" smtClean="0"/>
              <a:t>appropriate</a:t>
            </a:r>
            <a:r>
              <a:rPr lang="id-ID" dirty="0" smtClean="0"/>
              <a:t>) </a:t>
            </a:r>
            <a:r>
              <a:rPr lang="id-ID" dirty="0" smtClean="0"/>
              <a:t>dalam </a:t>
            </a:r>
            <a:r>
              <a:rPr lang="id-ID" dirty="0" smtClean="0"/>
              <a:t>jumlah yang cukup (</a:t>
            </a:r>
            <a:r>
              <a:rPr lang="id-ID" b="1" i="1" dirty="0" smtClean="0"/>
              <a:t>sufficient</a:t>
            </a:r>
            <a:r>
              <a:rPr lang="id-ID" dirty="0" smtClean="0"/>
              <a:t>), atau </a:t>
            </a:r>
            <a:r>
              <a:rPr lang="id-ID" i="1" dirty="0" smtClean="0"/>
              <a:t>sufficient appropriate evidence.</a:t>
            </a:r>
          </a:p>
          <a:p>
            <a:r>
              <a:rPr lang="id-ID" dirty="0" smtClean="0"/>
              <a:t>Kompetensi atau ketepatan bukti berhubungan dengan kualitas bukti, sedangkan kecukupan bukti berhubungan dengan jumlah atau kuantitas bukti.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643074"/>
          </a:xfrm>
        </p:spPr>
        <p:txBody>
          <a:bodyPr>
            <a:normAutofit/>
          </a:bodyPr>
          <a:lstStyle/>
          <a:p>
            <a:r>
              <a:rPr lang="id-ID" dirty="0" smtClean="0"/>
              <a:t>Terimakasih</a:t>
            </a:r>
            <a:br>
              <a:rPr lang="id-ID" dirty="0" smtClean="0"/>
            </a:br>
            <a:r>
              <a:rPr lang="id-ID" dirty="0" smtClean="0"/>
              <a:t>(Bagian Terpenting Dalam Hidup)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KOMPETENSI/KETEPATAN BUKTI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Kompetensi bukti dipengaruhi oleh beberapa faktor, seperti: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Relevansi bukti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Sumber bukti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Kemutakhiran bukti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Objektivitas bukti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Sirkulasi bukti</a:t>
            </a:r>
          </a:p>
          <a:p>
            <a:pPr marL="989013" indent="-628650">
              <a:buNone/>
            </a:pPr>
            <a:r>
              <a:rPr lang="id-ID" dirty="0" smtClean="0"/>
              <a:t>Lihat gambar pada slide berikutnya</a:t>
            </a:r>
          </a:p>
          <a:p>
            <a:pPr marL="360363" indent="0">
              <a:buNone/>
            </a:pPr>
            <a:r>
              <a:rPr lang="id-ID" dirty="0" smtClean="0"/>
              <a:t>Lihat Aren hal: 196 s.d. 199 dan Haryono Jusup halaman ......</a:t>
            </a:r>
          </a:p>
          <a:p>
            <a:pPr marL="989013" indent="-628650">
              <a:buFont typeface="+mj-lt"/>
              <a:buAutoNum type="arabicPeriod"/>
            </a:pPr>
            <a:endParaRPr lang="id-ID" dirty="0" smtClean="0"/>
          </a:p>
          <a:p>
            <a:pPr marL="989013" indent="-628650"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FAKTOR-FAKTOR KOMPETENSI BUKTI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5</a:t>
            </a:fld>
            <a:endParaRPr lang="id-ID"/>
          </a:p>
        </p:txBody>
      </p:sp>
      <p:graphicFrame>
        <p:nvGraphicFramePr>
          <p:cNvPr id="5" name="Group 97"/>
          <p:cNvGraphicFramePr>
            <a:graphicFrameLocks/>
          </p:cNvGraphicFramePr>
          <p:nvPr/>
        </p:nvGraphicFramePr>
        <p:xfrm>
          <a:off x="357158" y="919556"/>
          <a:ext cx="8624918" cy="5295526"/>
        </p:xfrm>
        <a:graphic>
          <a:graphicData uri="http://schemas.openxmlformats.org/drawingml/2006/table">
            <a:tbl>
              <a:tblPr/>
              <a:tblGrid>
                <a:gridCol w="3000396"/>
                <a:gridCol w="2266147"/>
                <a:gridCol w="3358375"/>
              </a:tblGrid>
              <a:tr h="842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Kurang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Kompeten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Faktor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Kompetensi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Lebih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Kompeten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Relevan tak langsung</a:t>
                      </a:r>
                      <a:endParaRPr kumimoji="0" lang="th-TH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Relevansi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Bukti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Relevan l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angsung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9111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Dari dalam perusahaan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SPI Lemah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Tidak memahami langsung</a:t>
                      </a:r>
                      <a:endParaRPr kumimoji="0" lang="th-TH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Sumber Bukti</a:t>
                      </a:r>
                      <a:endParaRPr kumimoji="0" lang="th-TH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38138" marR="0" lvl="0" indent="-338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Dari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p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ihak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luar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yang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independen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.</a:t>
                      </a:r>
                    </a:p>
                    <a:p>
                      <a:pPr marL="338138" marR="0" lvl="0" indent="-338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SPI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Kuat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  <a:p>
                      <a:pPr marL="338138" marR="0" lvl="0" indent="-338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Memahami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langsung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Jauh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dari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tanggal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laporan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keuang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n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Kemutakhiran bukti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Dekat dengan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tanggal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laporan keuangan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S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ub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j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ektif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Ob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j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ektifitas</a:t>
                      </a:r>
                      <a:endParaRPr kumimoji="0" lang="id-ID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Bukti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Ob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j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charset="-34"/>
                        </a:rPr>
                        <a:t>ektif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FAKTOR SIRKULASI BUKTI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33400" y="1142984"/>
            <a:ext cx="4681542" cy="4357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Bukti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luar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dikirim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langsung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auditor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Bukti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luar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diarsip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oleh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klien</a:t>
            </a: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Bukti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interen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dikirim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pihak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luar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(turn-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arround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documents).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Bukti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interen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beredar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luar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perusahaan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th-TH" sz="2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643702" y="1676400"/>
            <a:ext cx="685800" cy="3395674"/>
          </a:xfrm>
          <a:prstGeom prst="upDownArrow">
            <a:avLst>
              <a:gd name="adj1" fmla="val 50000"/>
              <a:gd name="adj2" fmla="val 113333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92796" y="992188"/>
            <a:ext cx="259398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Lebih Kompeten</a:t>
            </a:r>
            <a:endParaRPr lang="th-TH" sz="2400" b="1">
              <a:latin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86380" y="5357826"/>
            <a:ext cx="330090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Kompeten</a:t>
            </a:r>
            <a:endParaRPr lang="th-TH" sz="2800" b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KECUKUPAN BUKTI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Kecukupan jumlah bukti dipengaruhi oleh beberapa faktor sebagai berikut:</a:t>
            </a:r>
          </a:p>
          <a:p>
            <a:pPr marL="1169988" indent="-720725">
              <a:buFont typeface="+mj-lt"/>
              <a:buAutoNum type="arabicPeriod"/>
              <a:tabLst>
                <a:tab pos="989013" algn="l"/>
              </a:tabLst>
            </a:pPr>
            <a:r>
              <a:rPr lang="id-ID" b="1" dirty="0" smtClean="0"/>
              <a:t>Potensi salah saji:</a:t>
            </a:r>
            <a:r>
              <a:rPr lang="id-ID" dirty="0" smtClean="0"/>
              <a:t> dipengaruhi oleh risiko bawaan dan risiko pengendalian serta materialitas salah saji.</a:t>
            </a:r>
          </a:p>
          <a:p>
            <a:pPr marL="1169988" indent="-720725">
              <a:buFont typeface="+mj-lt"/>
              <a:buAutoNum type="arabicPeriod"/>
              <a:tabLst>
                <a:tab pos="989013" algn="l"/>
              </a:tabLst>
            </a:pPr>
            <a:r>
              <a:rPr lang="id-ID" b="1" dirty="0" smtClean="0"/>
              <a:t>Pertimbangan ekonomis:</a:t>
            </a:r>
            <a:r>
              <a:rPr lang="id-ID" dirty="0" smtClean="0"/>
              <a:t> penambahan sampel dipandang tidak akan mempengaruhi kesimpulan auditor.</a:t>
            </a:r>
          </a:p>
          <a:p>
            <a:pPr marL="1169988" indent="-720725">
              <a:buFont typeface="+mj-lt"/>
              <a:buAutoNum type="arabicPeriod"/>
              <a:tabLst>
                <a:tab pos="989013" algn="l"/>
              </a:tabLst>
            </a:pPr>
            <a:r>
              <a:rPr lang="id-ID" b="1" dirty="0" smtClean="0"/>
              <a:t>Variabilitas atau heteroginitas populasi bukti.</a:t>
            </a:r>
          </a:p>
          <a:p>
            <a:pPr marL="449263" indent="-449263">
              <a:tabLst>
                <a:tab pos="989013" algn="l"/>
              </a:tabLst>
            </a:pPr>
            <a:r>
              <a:rPr lang="id-ID" dirty="0" smtClean="0"/>
              <a:t>Baca Aren hal 198: membahas masalah ukuran sampel.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KECUKUPAN BUKTI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8215370" cy="5072098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Risiko bawaan: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adalah risiko salah saji yang disebabkan oleh karakteristik objek audit, bukan karena kelemahan sistem pengendalian, misalnya kesalahan karena faktor kerumitan standar akuntansi, faktor volume transaksi dst.</a:t>
            </a:r>
          </a:p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Risiko pengendalian: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adalah risiko salah saji yang disebabkan oleh kegagalan sistem pengendalian dalam mencegah dan mendeteksi salah saji </a:t>
            </a:r>
            <a:r>
              <a:rPr lang="id-ID" sz="2400" b="1" u="sng" dirty="0" smtClean="0">
                <a:latin typeface="Arial" pitchFamily="34" charset="0"/>
                <a:cs typeface="Arial" pitchFamily="34" charset="0"/>
              </a:rPr>
              <a:t>dengan segera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Materialitas salah saji: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adalah ukuran tingkat kesalahan yang mempengaruhi kesimpulan tentang kewajaran saldo akun. Ukuran materialitas salah saji dipengaruhi oleh risiko bawaan dan risiko pengendalian.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PROSEDUR AUDIT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4857784"/>
          </a:xfrm>
        </p:spPr>
        <p:txBody>
          <a:bodyPr>
            <a:normAutofit lnSpcReduction="10000"/>
          </a:bodyPr>
          <a:lstStyle/>
          <a:p>
            <a:r>
              <a:rPr lang="id-ID" sz="3400" dirty="0" smtClean="0">
                <a:latin typeface="Arial" pitchFamily="34" charset="0"/>
                <a:cs typeface="Arial" pitchFamily="34" charset="0"/>
              </a:rPr>
              <a:t>Prosedur audit adalah langkah-langkah yang ditempuh oleh auditor untuk mengumpulkan dan menguji bukti audit.</a:t>
            </a:r>
          </a:p>
          <a:p>
            <a:r>
              <a:rPr lang="id-ID" sz="3400" dirty="0" smtClean="0">
                <a:latin typeface="Arial" pitchFamily="34" charset="0"/>
                <a:cs typeface="Arial" pitchFamily="34" charset="0"/>
              </a:rPr>
              <a:t>Kategori prosedur audit:</a:t>
            </a:r>
          </a:p>
          <a:p>
            <a:pPr marL="1079500" indent="-630238">
              <a:buFont typeface="+mj-lt"/>
              <a:buAutoNum type="arabicPeriod"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Prosedur pemahaman SPI (Sistem Pengendalian Internal)</a:t>
            </a:r>
          </a:p>
          <a:p>
            <a:pPr marL="1079500" indent="-630238">
              <a:buFont typeface="+mj-lt"/>
              <a:buAutoNum type="arabicPeriod"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Prosedur pengujian SPI</a:t>
            </a:r>
          </a:p>
          <a:p>
            <a:pPr marL="1079500" indent="-630238">
              <a:buFont typeface="+mj-lt"/>
              <a:buAutoNum type="arabicPeriod"/>
            </a:pPr>
            <a:r>
              <a:rPr lang="id-ID" sz="3400" dirty="0" smtClean="0">
                <a:latin typeface="Arial" pitchFamily="34" charset="0"/>
                <a:cs typeface="Arial" pitchFamily="34" charset="0"/>
              </a:rPr>
              <a:t>Prosedur pengujian substantif</a:t>
            </a:r>
          </a:p>
          <a:p>
            <a:pPr marL="1079500" indent="-630238">
              <a:buFont typeface="+mj-lt"/>
              <a:buAutoNum type="arabicPeriod"/>
            </a:pPr>
            <a:endParaRPr lang="id-ID" sz="3400" dirty="0" smtClean="0">
              <a:latin typeface="Arial" pitchFamily="34" charset="0"/>
              <a:cs typeface="Arial" pitchFamily="34" charset="0"/>
            </a:endParaRPr>
          </a:p>
          <a:p>
            <a:pPr marL="520700" lvl="1" indent="-514350">
              <a:buFont typeface="+mj-lt"/>
              <a:buAutoNum type="arabicPeriod"/>
            </a:pPr>
            <a:endParaRPr lang="id-ID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1679</Words>
  <Application>Microsoft Office PowerPoint</Application>
  <PresentationFormat>On-screen Show (4:3)</PresentationFormat>
  <Paragraphs>246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BAGIAN VII BUKTI AUDIT DAN KERTAS KERJA AUDIT</vt:lpstr>
      <vt:lpstr>BUKTI AUDIT</vt:lpstr>
      <vt:lpstr>BUKTI AUDIT</vt:lpstr>
      <vt:lpstr>KOMPETENSI/KETEPATAN BUKTI</vt:lpstr>
      <vt:lpstr>FAKTOR-FAKTOR KOMPETENSI BUKTI</vt:lpstr>
      <vt:lpstr>FAKTOR SIRKULASI BUKTI</vt:lpstr>
      <vt:lpstr>KECUKUPAN BUKTI</vt:lpstr>
      <vt:lpstr>KECUKUPAN BUKTI</vt:lpstr>
      <vt:lpstr>PROSEDUR AUDIT</vt:lpstr>
      <vt:lpstr>PROSEDUR AUDIT</vt:lpstr>
      <vt:lpstr>PROSEDUR AUDIT</vt:lpstr>
      <vt:lpstr>PROSEDUR AUDIT</vt:lpstr>
      <vt:lpstr>PROSEDUR AUDIT</vt:lpstr>
      <vt:lpstr>PROSEDUR AUDIT</vt:lpstr>
      <vt:lpstr>PROSEDUR AUDIT</vt:lpstr>
      <vt:lpstr>BUKTI AUDIT</vt:lpstr>
      <vt:lpstr>BUKTI AUDIT</vt:lpstr>
      <vt:lpstr>PROSEDUR VOUCHING VS TRACING</vt:lpstr>
      <vt:lpstr>KERTAS KERJA AUDIT</vt:lpstr>
      <vt:lpstr>BENTUK KETAS KERJA AUDIT</vt:lpstr>
      <vt:lpstr>BENTUK KERJAS KERJA AUDIT</vt:lpstr>
      <vt:lpstr>Slide 22</vt:lpstr>
      <vt:lpstr>BENTUK KERTAS KERJA AUDIT</vt:lpstr>
      <vt:lpstr>ELEMEN KERTAS KERJA AUDIT</vt:lpstr>
      <vt:lpstr>KEPEMILIKAN KERTAS KERJA AUDIT</vt:lpstr>
      <vt:lpstr>ARSIP KERTAS KERJA AUDIT</vt:lpstr>
      <vt:lpstr>Ilustrasi Bentuk Kertas Kerja Audit</vt:lpstr>
      <vt:lpstr>Ilustrasi Bentuk Kertas Kerja Audit</vt:lpstr>
      <vt:lpstr>Ilustrasi Bentuk Kertas Kerja Audit</vt:lpstr>
      <vt:lpstr>Terimakasih (Bagian Terpenting Dalam Hidup)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224</cp:revision>
  <dcterms:created xsi:type="dcterms:W3CDTF">2015-02-11T15:01:47Z</dcterms:created>
  <dcterms:modified xsi:type="dcterms:W3CDTF">2015-03-10T08:50:24Z</dcterms:modified>
</cp:coreProperties>
</file>